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307" r:id="rId2"/>
    <p:sldId id="301" r:id="rId3"/>
    <p:sldId id="302" r:id="rId4"/>
    <p:sldId id="261" r:id="rId5"/>
    <p:sldId id="287" r:id="rId6"/>
    <p:sldId id="300" r:id="rId7"/>
    <p:sldId id="289" r:id="rId8"/>
    <p:sldId id="288" r:id="rId9"/>
    <p:sldId id="290" r:id="rId10"/>
    <p:sldId id="291" r:id="rId11"/>
    <p:sldId id="293" r:id="rId12"/>
    <p:sldId id="294" r:id="rId13"/>
    <p:sldId id="295" r:id="rId14"/>
    <p:sldId id="296" r:id="rId15"/>
    <p:sldId id="299" r:id="rId16"/>
    <p:sldId id="297" r:id="rId17"/>
    <p:sldId id="306" r:id="rId18"/>
    <p:sldId id="304" r:id="rId19"/>
    <p:sldId id="308" r:id="rId20"/>
    <p:sldId id="310" r:id="rId21"/>
    <p:sldId id="311" r:id="rId22"/>
    <p:sldId id="305" r:id="rId23"/>
    <p:sldId id="309" r:id="rId24"/>
    <p:sldId id="298" r:id="rId2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8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65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8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6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8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82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61986"/>
            <a:ext cx="5682996" cy="960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87240" y="6748271"/>
            <a:ext cx="7604759" cy="109855"/>
          </a:xfrm>
          <a:custGeom>
            <a:avLst/>
            <a:gdLst/>
            <a:ahLst/>
            <a:cxnLst/>
            <a:rect l="l" t="t" r="r" b="b"/>
            <a:pathLst>
              <a:path w="7604759" h="109854">
                <a:moveTo>
                  <a:pt x="7604759" y="0"/>
                </a:moveTo>
                <a:lnTo>
                  <a:pt x="0" y="0"/>
                </a:lnTo>
                <a:lnTo>
                  <a:pt x="0" y="109726"/>
                </a:lnTo>
                <a:lnTo>
                  <a:pt x="7604759" y="109726"/>
                </a:lnTo>
                <a:lnTo>
                  <a:pt x="7604759" y="0"/>
                </a:lnTo>
                <a:close/>
              </a:path>
            </a:pathLst>
          </a:custGeom>
          <a:solidFill>
            <a:srgbClr val="FF6E0D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114" y="303234"/>
            <a:ext cx="1914151" cy="6374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2527" y="2288743"/>
            <a:ext cx="10106660" cy="7927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0328" y="2947670"/>
            <a:ext cx="6522466" cy="7924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8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82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8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11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3086-F32C-A0A4-E526-4F648F09A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1E6C6-D867-25FF-D9E9-0F4DEE1B1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C950F-4381-DA27-F160-21AF428B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5293-757A-4EA7-96D0-F05F11AB21FC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AB73-204B-2D02-E816-F7037753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4A02-A302-740B-CA8C-1D4A2B1B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B13-8D6B-407F-B71C-DA5B80E899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31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58951"/>
            <a:ext cx="5682996" cy="1356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87240" y="758951"/>
            <a:ext cx="7604759" cy="135890"/>
          </a:xfrm>
          <a:custGeom>
            <a:avLst/>
            <a:gdLst/>
            <a:ahLst/>
            <a:cxnLst/>
            <a:rect l="l" t="t" r="r" b="b"/>
            <a:pathLst>
              <a:path w="7604759" h="135890">
                <a:moveTo>
                  <a:pt x="7604759" y="0"/>
                </a:moveTo>
                <a:lnTo>
                  <a:pt x="0" y="0"/>
                </a:lnTo>
                <a:lnTo>
                  <a:pt x="0" y="135636"/>
                </a:lnTo>
                <a:lnTo>
                  <a:pt x="7604759" y="135636"/>
                </a:lnTo>
                <a:lnTo>
                  <a:pt x="7604759" y="0"/>
                </a:lnTo>
                <a:close/>
              </a:path>
            </a:pathLst>
          </a:custGeom>
          <a:solidFill>
            <a:srgbClr val="FF6E0D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0815" y="1122045"/>
            <a:ext cx="423036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71134" y="6663258"/>
            <a:ext cx="65151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8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88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rading.operations@iibx.co.i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c.iibx.co.i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@iibx.co.i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trading.operations@iibx.co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2707264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52832A-6F31-0895-1D41-EF805CEC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2309841"/>
            <a:ext cx="9494115" cy="382553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FEA28-CF01-BFB8-EA8A-56F164F86DE5}"/>
              </a:ext>
            </a:extLst>
          </p:cNvPr>
          <p:cNvSpPr txBox="1"/>
          <p:nvPr/>
        </p:nvSpPr>
        <p:spPr>
          <a:xfrm>
            <a:off x="551543" y="1060534"/>
            <a:ext cx="10814661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7.	Once the UID is authorized by IIBX officials, generated UID will be displayed with a tick on 			Checked column button. You can also identify the same with the Entity Name and Entity 			PAN No.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B8D5286-6B33-8B7C-CDB9-8F176472A4EA}"/>
              </a:ext>
            </a:extLst>
          </p:cNvPr>
          <p:cNvSpPr/>
          <p:nvPr/>
        </p:nvSpPr>
        <p:spPr>
          <a:xfrm>
            <a:off x="10160977" y="5946643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9F14B-15A6-33C4-4BCF-4CF13E06CD93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9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AF85CC-2A63-B39C-9CA6-744CE59BFEA3}"/>
              </a:ext>
            </a:extLst>
          </p:cNvPr>
          <p:cNvSpPr txBox="1"/>
          <p:nvPr/>
        </p:nvSpPr>
        <p:spPr>
          <a:xfrm>
            <a:off x="551543" y="1038645"/>
            <a:ext cx="1005839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8.	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&gt;&gt; Add UCC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below Menu will be displayed.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743D8B9-0BA3-A8DE-6C38-637DE8AA1810}"/>
              </a:ext>
            </a:extLst>
          </p:cNvPr>
          <p:cNvSpPr/>
          <p:nvPr/>
        </p:nvSpPr>
        <p:spPr>
          <a:xfrm rot="10800000">
            <a:off x="188686" y="3091542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0A6FC-B737-144C-5EF6-1EDC81398396}"/>
              </a:ext>
            </a:extLst>
          </p:cNvPr>
          <p:cNvSpPr txBox="1"/>
          <p:nvPr/>
        </p:nvSpPr>
        <p:spPr>
          <a:xfrm rot="16200000">
            <a:off x="-437251" y="3999977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3A933-6CE1-0C0B-2210-EFEB8494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1" y="1919688"/>
            <a:ext cx="9956382" cy="4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4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F3190B-BAD2-A135-87D2-573DAB09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1" y="1857441"/>
            <a:ext cx="9739084" cy="4567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84A69-77A2-74B6-ED9B-751C3E7302C5}"/>
              </a:ext>
            </a:extLst>
          </p:cNvPr>
          <p:cNvSpPr txBox="1"/>
          <p:nvPr/>
        </p:nvSpPr>
        <p:spPr>
          <a:xfrm>
            <a:off x="653144" y="1043668"/>
            <a:ext cx="973908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9.	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UID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C5FF962-8184-3AA1-71FB-6C4BBF5FBCCC}"/>
              </a:ext>
            </a:extLst>
          </p:cNvPr>
          <p:cNvSpPr/>
          <p:nvPr/>
        </p:nvSpPr>
        <p:spPr>
          <a:xfrm rot="10800000">
            <a:off x="4379686" y="3815442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CE221-1DFC-05DD-8ED3-A6EDD2F4E2EB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2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D6ED85-F6F8-45BD-4BDB-EADF569A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4" y="1873771"/>
            <a:ext cx="10233653" cy="4088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2478B-61CF-B496-1DD2-E46B2DDD1213}"/>
              </a:ext>
            </a:extLst>
          </p:cNvPr>
          <p:cNvSpPr txBox="1"/>
          <p:nvPr/>
        </p:nvSpPr>
        <p:spPr>
          <a:xfrm>
            <a:off x="571834" y="1012715"/>
            <a:ext cx="10376964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10.	   Kindly write your UID (e.g., NIDOQSLP1000007) in the available field and 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A833D72-AD55-6EC8-8DBD-A66FEFF2B73A}"/>
              </a:ext>
            </a:extLst>
          </p:cNvPr>
          <p:cNvSpPr/>
          <p:nvPr/>
        </p:nvSpPr>
        <p:spPr>
          <a:xfrm rot="9105259">
            <a:off x="1962329" y="3588513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1FD78-0856-665E-BF8B-597DB99450CB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A8FCB38-8FA7-9F53-6A4C-488240D2ED69}"/>
              </a:ext>
            </a:extLst>
          </p:cNvPr>
          <p:cNvSpPr/>
          <p:nvPr/>
        </p:nvSpPr>
        <p:spPr>
          <a:xfrm>
            <a:off x="3856684" y="3440282"/>
            <a:ext cx="313606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935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A5049-FC72-896F-AFBD-FD8296D5B9BF}"/>
              </a:ext>
            </a:extLst>
          </p:cNvPr>
          <p:cNvSpPr txBox="1"/>
          <p:nvPr/>
        </p:nvSpPr>
        <p:spPr>
          <a:xfrm>
            <a:off x="497677" y="945410"/>
            <a:ext cx="10997637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11.		Once you have selected the necessary UID, you will find respective details like UID, Client 			type, Status, Category, Client Code and PAN Number field which will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fetched 					automatically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Here your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will be generated automatically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Kindly make a note of the 			same for all  future references.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0A9DF16-1D5C-887D-21FA-C13A57D22738}"/>
              </a:ext>
            </a:extLst>
          </p:cNvPr>
          <p:cNvSpPr/>
          <p:nvPr/>
        </p:nvSpPr>
        <p:spPr>
          <a:xfrm rot="10800000">
            <a:off x="2726678" y="4844851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56D58-BC8E-4AEC-4C66-C665836A2247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5308B-6575-9633-2DC5-8637FCC6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3" y="2340406"/>
            <a:ext cx="11174656" cy="38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DBF8BE2-1467-6AF5-EE3F-0705F1F8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59" y="2296073"/>
            <a:ext cx="8878539" cy="418205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78D36-61EC-C288-2828-67A929C40168}"/>
              </a:ext>
            </a:extLst>
          </p:cNvPr>
          <p:cNvSpPr txBox="1"/>
          <p:nvPr/>
        </p:nvSpPr>
        <p:spPr>
          <a:xfrm>
            <a:off x="609598" y="964254"/>
            <a:ext cx="10943773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12A.	Request you to kindly fill all the remaining details and click on the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which 			is present at the bottom right corner of your screen. Required  UCC will be created in the 			system. 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32D2E22-1E95-92B7-DDCB-2CDAC125FFBE}"/>
              </a:ext>
            </a:extLst>
          </p:cNvPr>
          <p:cNvSpPr/>
          <p:nvPr/>
        </p:nvSpPr>
        <p:spPr>
          <a:xfrm rot="10800000">
            <a:off x="4262728" y="4038726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3CB17-893A-A122-24E2-BE7BFBFA62C1}"/>
              </a:ext>
            </a:extLst>
          </p:cNvPr>
          <p:cNvSpPr txBox="1"/>
          <p:nvPr/>
        </p:nvSpPr>
        <p:spPr>
          <a:xfrm>
            <a:off x="609234" y="1935126"/>
            <a:ext cx="1058648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 1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client is not registered with any broker of IIBX, below screen will  be displayed.</a:t>
            </a:r>
            <a:endParaRPr lang="en-IN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6B37-D573-565E-E11F-58441AB96D6C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770940E-CFA7-843D-B3AD-D5F35576ABA5}"/>
              </a:ext>
            </a:extLst>
          </p:cNvPr>
          <p:cNvSpPr/>
          <p:nvPr/>
        </p:nvSpPr>
        <p:spPr>
          <a:xfrm>
            <a:off x="7641835" y="4715473"/>
            <a:ext cx="212251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51502-3ACD-3F5E-63E5-F88D3CED4DBF}"/>
              </a:ext>
            </a:extLst>
          </p:cNvPr>
          <p:cNvSpPr txBox="1"/>
          <p:nvPr/>
        </p:nvSpPr>
        <p:spPr>
          <a:xfrm>
            <a:off x="7892660" y="4626680"/>
            <a:ext cx="1689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Demat ID must be 16 Digit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9268D2F-E3BD-90CC-0022-1FA24B1B1761}"/>
              </a:ext>
            </a:extLst>
          </p:cNvPr>
          <p:cNvSpPr/>
          <p:nvPr/>
        </p:nvSpPr>
        <p:spPr>
          <a:xfrm>
            <a:off x="7240076" y="4872901"/>
            <a:ext cx="362857" cy="69939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8E48F-ED6A-EA24-D7C4-1B728BB6C48B}"/>
              </a:ext>
            </a:extLst>
          </p:cNvPr>
          <p:cNvSpPr txBox="1"/>
          <p:nvPr/>
        </p:nvSpPr>
        <p:spPr>
          <a:xfrm>
            <a:off x="7641506" y="4799560"/>
            <a:ext cx="175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</a:rPr>
              <a:t>Depository Participant ID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must be 16 Digit</a:t>
            </a:r>
            <a:endParaRPr lang="en-IN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6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6949C-044C-C4B1-9217-E1C527EEB4A7}"/>
              </a:ext>
            </a:extLst>
          </p:cNvPr>
          <p:cNvSpPr txBox="1"/>
          <p:nvPr/>
        </p:nvSpPr>
        <p:spPr>
          <a:xfrm>
            <a:off x="609598" y="1065854"/>
            <a:ext cx="11213807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12B. 	Request you to kindly fill all the remaining details and click on the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which is 				present at the bottom right corner of your screen. Required  UCC will be created in the 					system. 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7D0082-AFA0-BD7A-D6BE-E8D96359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2579786"/>
            <a:ext cx="8045304" cy="3824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187A3-F865-716F-6861-F5DF4AA4E70A}"/>
              </a:ext>
            </a:extLst>
          </p:cNvPr>
          <p:cNvSpPr txBox="1"/>
          <p:nvPr/>
        </p:nvSpPr>
        <p:spPr>
          <a:xfrm>
            <a:off x="609598" y="2059037"/>
            <a:ext cx="1089483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 2	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client is registered with any broker of IIBX, below screen will  be displayed.</a:t>
            </a:r>
            <a:endParaRPr lang="en-IN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457A8F2-F888-E859-D193-0C58A72F6E31}"/>
              </a:ext>
            </a:extLst>
          </p:cNvPr>
          <p:cNvSpPr/>
          <p:nvPr/>
        </p:nvSpPr>
        <p:spPr>
          <a:xfrm rot="10800000">
            <a:off x="3380078" y="4365083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7C9CD-184A-6EC2-9153-2D2501E1E2E4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7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78D36-61EC-C288-2828-67A929C40168}"/>
              </a:ext>
            </a:extLst>
          </p:cNvPr>
          <p:cNvSpPr txBox="1"/>
          <p:nvPr/>
        </p:nvSpPr>
        <p:spPr>
          <a:xfrm>
            <a:off x="2030818" y="2968020"/>
            <a:ext cx="8484781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UID and UCC has been created successfully </a:t>
            </a:r>
            <a:endParaRPr lang="en-IN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7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B7D32-DBA3-9BC9-1CE8-06D8B0701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395496"/>
            <a:ext cx="6831184" cy="298458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78D36-61EC-C288-2828-67A929C40168}"/>
              </a:ext>
            </a:extLst>
          </p:cNvPr>
          <p:cNvSpPr txBox="1"/>
          <p:nvPr/>
        </p:nvSpPr>
        <p:spPr>
          <a:xfrm>
            <a:off x="609598" y="964254"/>
            <a:ext cx="10515602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		If I forget to note my UID, how can I find it 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-	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&gt;&gt; Add UCC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UID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button.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Kindly insert your PAN and / or TIN and / or Client Name and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Go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FEFF5-805D-6E70-B60C-7D1C550D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782" y="2380150"/>
            <a:ext cx="4581585" cy="2367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08830-B0E4-1759-4792-D059407A6618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0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35060-0ECF-4ED7-DC89-C529F129DC60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5697F-0D11-083D-447A-D0805465DBB5}"/>
              </a:ext>
            </a:extLst>
          </p:cNvPr>
          <p:cNvSpPr txBox="1"/>
          <p:nvPr/>
        </p:nvSpPr>
        <p:spPr>
          <a:xfrm>
            <a:off x="609598" y="964254"/>
            <a:ext cx="10515602" cy="213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		If I forget to note my UCC, how can I find it 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-	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to find UCC first find UID (as per FAQ No.4)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19-digit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4-digit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Trading Member Code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15-digit UID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Example –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7041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INDCREIN1000014</a:t>
            </a:r>
            <a:endParaRPr lang="en-IN" sz="20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57CC98-C0D7-867A-D6F3-C83338BFB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9" y="5894328"/>
            <a:ext cx="10914872" cy="39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F01CC-36F1-1A79-19DC-815F26265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0" y="2728855"/>
            <a:ext cx="10914872" cy="31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78D36-61EC-C288-2828-67A929C40168}"/>
              </a:ext>
            </a:extLst>
          </p:cNvPr>
          <p:cNvSpPr txBox="1"/>
          <p:nvPr/>
        </p:nvSpPr>
        <p:spPr>
          <a:xfrm>
            <a:off x="609599" y="964254"/>
            <a:ext cx="6972302" cy="379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		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UID 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	- 	UID stands for Unique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Number. This is a 			15-digit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 numerical number.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UID number 			will be available with all the Trading Members and 			Limited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urpose Trading Members.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		What is UCC 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-	UCC stands for Unique Client Code.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				19-digit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 numerical number. This will be 				required for bullion trading and Clearing &amp; 					Settlement purposes.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FE38AC-57DA-D82D-B1E9-368AAB478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438"/>
              </p:ext>
            </p:extLst>
          </p:nvPr>
        </p:nvGraphicFramePr>
        <p:xfrm>
          <a:off x="7581899" y="1077003"/>
          <a:ext cx="4190999" cy="1559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976">
                  <a:extLst>
                    <a:ext uri="{9D8B030D-6E8A-4147-A177-3AD203B41FA5}">
                      <a16:colId xmlns:a16="http://schemas.microsoft.com/office/drawing/2014/main" val="506964213"/>
                    </a:ext>
                  </a:extLst>
                </a:gridCol>
                <a:gridCol w="2181023">
                  <a:extLst>
                    <a:ext uri="{9D8B030D-6E8A-4147-A177-3AD203B41FA5}">
                      <a16:colId xmlns:a16="http://schemas.microsoft.com/office/drawing/2014/main" val="3161945025"/>
                    </a:ext>
                  </a:extLst>
                </a:gridCol>
              </a:tblGrid>
              <a:tr h="526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Description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Number of Characters</a:t>
                      </a:r>
                      <a:endParaRPr lang="en-IN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in UID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extLst>
                  <a:ext uri="{0D108BD9-81ED-4DB2-BD59-A6C34878D82A}">
                    <a16:rowId xmlns:a16="http://schemas.microsoft.com/office/drawing/2014/main" val="4142325836"/>
                  </a:ext>
                </a:extLst>
              </a:tr>
              <a:tr h="206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Client Type Symbol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First 3 characters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extLst>
                  <a:ext uri="{0D108BD9-81ED-4DB2-BD59-A6C34878D82A}">
                    <a16:rowId xmlns:a16="http://schemas.microsoft.com/office/drawing/2014/main" val="2836208840"/>
                  </a:ext>
                </a:extLst>
              </a:tr>
              <a:tr h="206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Client Type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Next 1 characters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extLst>
                  <a:ext uri="{0D108BD9-81ED-4DB2-BD59-A6C34878D82A}">
                    <a16:rowId xmlns:a16="http://schemas.microsoft.com/office/drawing/2014/main" val="1239977549"/>
                  </a:ext>
                </a:extLst>
              </a:tr>
              <a:tr h="206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Client Status symbol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Next 4 characters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extLst>
                  <a:ext uri="{0D108BD9-81ED-4DB2-BD59-A6C34878D82A}">
                    <a16:rowId xmlns:a16="http://schemas.microsoft.com/office/drawing/2014/main" val="2104688961"/>
                  </a:ext>
                </a:extLst>
              </a:tr>
              <a:tr h="206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Unique Running Number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Last 7 characters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extLst>
                  <a:ext uri="{0D108BD9-81ED-4DB2-BD59-A6C34878D82A}">
                    <a16:rowId xmlns:a16="http://schemas.microsoft.com/office/drawing/2014/main" val="1062775481"/>
                  </a:ext>
                </a:extLst>
              </a:tr>
              <a:tr h="206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 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b="1" dirty="0">
                          <a:effectLst/>
                        </a:rPr>
                        <a:t>Total 15 characters</a:t>
                      </a:r>
                      <a:endParaRPr lang="en-IN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03" marR="74503" marT="0" marB="0"/>
                </a:tc>
                <a:extLst>
                  <a:ext uri="{0D108BD9-81ED-4DB2-BD59-A6C34878D82A}">
                    <a16:rowId xmlns:a16="http://schemas.microsoft.com/office/drawing/2014/main" val="30205386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15D7B0-2C0A-5041-7037-1A377E5C9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17097"/>
              </p:ext>
            </p:extLst>
          </p:nvPr>
        </p:nvGraphicFramePr>
        <p:xfrm>
          <a:off x="7581899" y="2983427"/>
          <a:ext cx="4190999" cy="1835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976">
                  <a:extLst>
                    <a:ext uri="{9D8B030D-6E8A-4147-A177-3AD203B41FA5}">
                      <a16:colId xmlns:a16="http://schemas.microsoft.com/office/drawing/2014/main" val="1040657152"/>
                    </a:ext>
                  </a:extLst>
                </a:gridCol>
                <a:gridCol w="2181023">
                  <a:extLst>
                    <a:ext uri="{9D8B030D-6E8A-4147-A177-3AD203B41FA5}">
                      <a16:colId xmlns:a16="http://schemas.microsoft.com/office/drawing/2014/main" val="3301539610"/>
                    </a:ext>
                  </a:extLst>
                </a:gridCol>
              </a:tblGrid>
              <a:tr h="5505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Description</a:t>
                      </a:r>
                      <a:endParaRPr lang="en-IN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Number of Characters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in UCC</a:t>
                      </a:r>
                      <a:endParaRPr lang="en-IN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extLst>
                  <a:ext uri="{0D108BD9-81ED-4DB2-BD59-A6C34878D82A}">
                    <a16:rowId xmlns:a16="http://schemas.microsoft.com/office/drawing/2014/main" val="3826644754"/>
                  </a:ext>
                </a:extLst>
              </a:tr>
              <a:tr h="21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Trading Member code</a:t>
                      </a:r>
                      <a:endParaRPr lang="en-IN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First 4 characters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extLst>
                  <a:ext uri="{0D108BD9-81ED-4DB2-BD59-A6C34878D82A}">
                    <a16:rowId xmlns:a16="http://schemas.microsoft.com/office/drawing/2014/main" val="2712566664"/>
                  </a:ext>
                </a:extLst>
              </a:tr>
              <a:tr h="21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Client Type Symbol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dirty="0">
                          <a:effectLst/>
                        </a:rPr>
                        <a:t>Next 3 characters</a:t>
                      </a:r>
                      <a:endParaRPr lang="en-IN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extLst>
                  <a:ext uri="{0D108BD9-81ED-4DB2-BD59-A6C34878D82A}">
                    <a16:rowId xmlns:a16="http://schemas.microsoft.com/office/drawing/2014/main" val="771614085"/>
                  </a:ext>
                </a:extLst>
              </a:tr>
              <a:tr h="21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Client Type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Next 1 characters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extLst>
                  <a:ext uri="{0D108BD9-81ED-4DB2-BD59-A6C34878D82A}">
                    <a16:rowId xmlns:a16="http://schemas.microsoft.com/office/drawing/2014/main" val="2489625017"/>
                  </a:ext>
                </a:extLst>
              </a:tr>
              <a:tr h="21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Client Status symbol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Next 4 characters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extLst>
                  <a:ext uri="{0D108BD9-81ED-4DB2-BD59-A6C34878D82A}">
                    <a16:rowId xmlns:a16="http://schemas.microsoft.com/office/drawing/2014/main" val="3576505729"/>
                  </a:ext>
                </a:extLst>
              </a:tr>
              <a:tr h="21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Unique Running Number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Last 7 characters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extLst>
                  <a:ext uri="{0D108BD9-81ED-4DB2-BD59-A6C34878D82A}">
                    <a16:rowId xmlns:a16="http://schemas.microsoft.com/office/drawing/2014/main" val="3138411437"/>
                  </a:ext>
                </a:extLst>
              </a:tr>
              <a:tr h="21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>
                          <a:effectLst/>
                        </a:rPr>
                        <a:t> </a:t>
                      </a:r>
                      <a:endParaRPr lang="en-IN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b="1" dirty="0">
                          <a:effectLst/>
                        </a:rPr>
                        <a:t>Total 19 characters</a:t>
                      </a:r>
                      <a:endParaRPr lang="en-IN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46" marR="77946" marT="0" marB="0"/>
                </a:tc>
                <a:extLst>
                  <a:ext uri="{0D108BD9-81ED-4DB2-BD59-A6C34878D82A}">
                    <a16:rowId xmlns:a16="http://schemas.microsoft.com/office/drawing/2014/main" val="427423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39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35060-0ECF-4ED7-DC89-C529F129DC60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5697F-0D11-083D-447A-D0805465DBB5}"/>
              </a:ext>
            </a:extLst>
          </p:cNvPr>
          <p:cNvSpPr txBox="1"/>
          <p:nvPr/>
        </p:nvSpPr>
        <p:spPr>
          <a:xfrm>
            <a:off x="609598" y="964254"/>
            <a:ext cx="10515602" cy="17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		How can I modify my Net Worth in UID?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-	Step – 1 of 4 -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UID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– 2 of 4 -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Sr. No. button of UID which needs to be modified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EE345-AA18-22DE-9A86-1BEF81F62163}"/>
              </a:ext>
            </a:extLst>
          </p:cNvPr>
          <p:cNvSpPr txBox="1"/>
          <p:nvPr/>
        </p:nvSpPr>
        <p:spPr>
          <a:xfrm>
            <a:off x="6446882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- 2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BCAB4-3403-9E30-F9B4-90581C1EEFA1}"/>
              </a:ext>
            </a:extLst>
          </p:cNvPr>
          <p:cNvSpPr txBox="1"/>
          <p:nvPr/>
        </p:nvSpPr>
        <p:spPr>
          <a:xfrm>
            <a:off x="609598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- 1</a:t>
            </a:r>
            <a:endParaRPr lang="en-IN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A2D16-3FB6-C558-090C-1CBA4F97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7" y="2913599"/>
            <a:ext cx="5748269" cy="2986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48F6E-16A5-C483-1448-E9B22DC42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81" y="2931007"/>
            <a:ext cx="5629323" cy="29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2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35060-0ECF-4ED7-DC89-C529F129DC60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5697F-0D11-083D-447A-D0805465DBB5}"/>
              </a:ext>
            </a:extLst>
          </p:cNvPr>
          <p:cNvSpPr txBox="1"/>
          <p:nvPr/>
        </p:nvSpPr>
        <p:spPr>
          <a:xfrm>
            <a:off x="609598" y="964254"/>
            <a:ext cx="10515602" cy="17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		How can I modify my net worth in UID?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-	Step – 3 of 4 - Net Worth menu modification label will get activated.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Step – 4 of 4 – Make necessary changes and click on Submit button.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“UID modify successfully” messages display on screen.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3A5A9-F46B-0E40-B874-123352A15B01}"/>
              </a:ext>
            </a:extLst>
          </p:cNvPr>
          <p:cNvSpPr txBox="1"/>
          <p:nvPr/>
        </p:nvSpPr>
        <p:spPr>
          <a:xfrm>
            <a:off x="6446882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- 4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E38BA-318F-3684-BD10-1F02B7C8CACF}"/>
              </a:ext>
            </a:extLst>
          </p:cNvPr>
          <p:cNvSpPr txBox="1"/>
          <p:nvPr/>
        </p:nvSpPr>
        <p:spPr>
          <a:xfrm>
            <a:off x="609598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- 3</a:t>
            </a:r>
            <a:endParaRPr lang="en-IN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E57CC9-FF9A-19AA-42C8-9D055550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2999295"/>
            <a:ext cx="5515519" cy="2854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B6667-3439-2F37-288C-194632530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944" y="2999295"/>
            <a:ext cx="5796652" cy="28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35060-0ECF-4ED7-DC89-C529F129DC60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5697F-0D11-083D-447A-D0805465DBB5}"/>
              </a:ext>
            </a:extLst>
          </p:cNvPr>
          <p:cNvSpPr txBox="1"/>
          <p:nvPr/>
        </p:nvSpPr>
        <p:spPr>
          <a:xfrm>
            <a:off x="609598" y="964254"/>
            <a:ext cx="10515602" cy="160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		How can I modify my details in the created UCC?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-	 Step – 1 of 4 -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Modify UCC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– 2 of 4 -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Search button of UID &gt;&gt; Search Client Code,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see all 							existing UCC list there. Select Client code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needs to be modified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38AAE8-883A-966C-7031-D03E54AE7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35002"/>
            <a:ext cx="5739212" cy="29654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15BE9-C7C1-BEA9-6F35-3A602FBFD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89" y="2939163"/>
            <a:ext cx="5682850" cy="2961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EE345-AA18-22DE-9A86-1BEF81F62163}"/>
              </a:ext>
            </a:extLst>
          </p:cNvPr>
          <p:cNvSpPr txBox="1"/>
          <p:nvPr/>
        </p:nvSpPr>
        <p:spPr>
          <a:xfrm>
            <a:off x="6446882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- 2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BCAB4-3403-9E30-F9B4-90581C1EEFA1}"/>
              </a:ext>
            </a:extLst>
          </p:cNvPr>
          <p:cNvSpPr txBox="1"/>
          <p:nvPr/>
        </p:nvSpPr>
        <p:spPr>
          <a:xfrm>
            <a:off x="609598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- 1</a:t>
            </a:r>
            <a:endParaRPr lang="en-IN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3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35060-0ECF-4ED7-DC89-C529F129DC60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5697F-0D11-083D-447A-D0805465DBB5}"/>
              </a:ext>
            </a:extLst>
          </p:cNvPr>
          <p:cNvSpPr txBox="1"/>
          <p:nvPr/>
        </p:nvSpPr>
        <p:spPr>
          <a:xfrm>
            <a:off x="609598" y="964254"/>
            <a:ext cx="10515602" cy="213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		How can I modify my existing UCC?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-	Step – 3 of 4 – Modify UCC Client modification menu label will get activated.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Step – 4 of 4 – Make necessary changes and click on Submit button.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“Client record modify successfully” messages display on screen.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F63842-8AED-D9D7-D0C3-2D4DA7FA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024303"/>
            <a:ext cx="5515519" cy="296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D9ABC-B6A0-842B-D7EB-25655C1D2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94" y="2999295"/>
            <a:ext cx="5761531" cy="2964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3A5A9-F46B-0E40-B874-123352A15B01}"/>
              </a:ext>
            </a:extLst>
          </p:cNvPr>
          <p:cNvSpPr txBox="1"/>
          <p:nvPr/>
        </p:nvSpPr>
        <p:spPr>
          <a:xfrm>
            <a:off x="6446882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- 4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E38BA-318F-3684-BD10-1F02B7C8CACF}"/>
              </a:ext>
            </a:extLst>
          </p:cNvPr>
          <p:cNvSpPr txBox="1"/>
          <p:nvPr/>
        </p:nvSpPr>
        <p:spPr>
          <a:xfrm>
            <a:off x="609598" y="264122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Step - 3</a:t>
            </a:r>
            <a:endParaRPr lang="en-IN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C05C8F-24E6-A5A0-F6DA-84769C3A83F3}"/>
              </a:ext>
            </a:extLst>
          </p:cNvPr>
          <p:cNvSpPr txBox="1"/>
          <p:nvPr/>
        </p:nvSpPr>
        <p:spPr>
          <a:xfrm>
            <a:off x="680484" y="2406603"/>
            <a:ext cx="10675088" cy="1309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any query/assistance request you to kindly connect Trading Operations department of IIBX with error screenshot on mail at </a:t>
            </a:r>
            <a:r>
              <a:rPr lang="en-US" sz="25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trading.operations@iibx.co.in</a:t>
            </a:r>
            <a:r>
              <a:rPr lang="en-US" sz="2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5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1656F-4523-34A5-6078-F4E82746182B}"/>
              </a:ext>
            </a:extLst>
          </p:cNvPr>
          <p:cNvSpPr txBox="1"/>
          <p:nvPr/>
        </p:nvSpPr>
        <p:spPr>
          <a:xfrm>
            <a:off x="1942269" y="5912458"/>
            <a:ext cx="8307462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You…….</a:t>
            </a:r>
            <a:endParaRPr lang="en-IN" sz="25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2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78D36-61EC-C288-2828-67A929C40168}"/>
              </a:ext>
            </a:extLst>
          </p:cNvPr>
          <p:cNvSpPr txBox="1"/>
          <p:nvPr/>
        </p:nvSpPr>
        <p:spPr>
          <a:xfrm>
            <a:off x="574238" y="80356"/>
            <a:ext cx="1094377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guide for creating UID</a:t>
            </a:r>
            <a:endParaRPr lang="en-IN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0C984-6188-60F6-AB62-F581229C0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70113"/>
              </p:ext>
            </p:extLst>
          </p:nvPr>
        </p:nvGraphicFramePr>
        <p:xfrm>
          <a:off x="609600" y="1053309"/>
          <a:ext cx="10972799" cy="4613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985">
                  <a:extLst>
                    <a:ext uri="{9D8B030D-6E8A-4147-A177-3AD203B41FA5}">
                      <a16:colId xmlns:a16="http://schemas.microsoft.com/office/drawing/2014/main" val="815294083"/>
                    </a:ext>
                  </a:extLst>
                </a:gridCol>
                <a:gridCol w="1040848">
                  <a:extLst>
                    <a:ext uri="{9D8B030D-6E8A-4147-A177-3AD203B41FA5}">
                      <a16:colId xmlns:a16="http://schemas.microsoft.com/office/drawing/2014/main" val="2770494915"/>
                    </a:ext>
                  </a:extLst>
                </a:gridCol>
                <a:gridCol w="915445">
                  <a:extLst>
                    <a:ext uri="{9D8B030D-6E8A-4147-A177-3AD203B41FA5}">
                      <a16:colId xmlns:a16="http://schemas.microsoft.com/office/drawing/2014/main" val="1577926296"/>
                    </a:ext>
                  </a:extLst>
                </a:gridCol>
                <a:gridCol w="3561457">
                  <a:extLst>
                    <a:ext uri="{9D8B030D-6E8A-4147-A177-3AD203B41FA5}">
                      <a16:colId xmlns:a16="http://schemas.microsoft.com/office/drawing/2014/main" val="2190253849"/>
                    </a:ext>
                  </a:extLst>
                </a:gridCol>
                <a:gridCol w="4527064">
                  <a:extLst>
                    <a:ext uri="{9D8B030D-6E8A-4147-A177-3AD203B41FA5}">
                      <a16:colId xmlns:a16="http://schemas.microsoft.com/office/drawing/2014/main" val="3530222275"/>
                    </a:ext>
                  </a:extLst>
                </a:gridCol>
              </a:tblGrid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Combination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 Type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 Status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 Category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PAN  Number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1435073059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RI-Resident Indian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137925867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NRI-Non Resident Indian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818312437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FPI-2-Foreign Portfolio Investor-2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2495190013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EFI-1-Eligible Foreign Investor-1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681589381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OWN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BCO-Body Corporates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850594208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OWN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QJ-LP-Qualified jwellers-Limited Purpose Trading Member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316415837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OWN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Qualified jwellers-TR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1030886188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OWN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TRQ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810255350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OWN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QS-LP-Limited Purpose Trading Member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413224584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BCO-Body Corporates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2668305403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FPI-2-Foreign Portfolio Investor-2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108664736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EFI-1 Eligible Foreign Investor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429777891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QJ-Qualified Jwellers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878229406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NA-NOMINATED AGENCIES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073734263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Qualified jwellers-TR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75745698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TRQ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1811149043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Non Individual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Client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Qualified Supplier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345267935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EFI-1-Eligible Foreign Investor-1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4180689751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EFI-2-Eligible Foreign Investor-2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2842889588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I-IBUs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2587947278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AF-AMCs &amp; FUNDS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2262936257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FB-FOREIGN BANK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476813812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INSTITUTION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NB-NOMINATED BANKS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Please enter respective countries regulatory document reference number.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5" marR="9405" marT="9405" marB="0" anchor="b"/>
                </a:tc>
                <a:extLst>
                  <a:ext uri="{0D108BD9-81ED-4DB2-BD59-A6C34878D82A}">
                    <a16:rowId xmlns:a16="http://schemas.microsoft.com/office/drawing/2014/main" val="361058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93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3A967A-A8E2-3725-026D-72B07CA98B81}"/>
              </a:ext>
            </a:extLst>
          </p:cNvPr>
          <p:cNvSpPr txBox="1"/>
          <p:nvPr/>
        </p:nvSpPr>
        <p:spPr>
          <a:xfrm>
            <a:off x="566056" y="1000758"/>
            <a:ext cx="11361574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1.	Login in UCC portal -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https://ucc.iibx.co.in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 User ID and Password details, kindly refer to the 			IIBX Login Credentials email sent to your registered email ID.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Graphical user interface&#10;&#10;Description automatically generated">
            <a:extLst>
              <a:ext uri="{FF2B5EF4-FFF2-40B4-BE49-F238E27FC236}">
                <a16:creationId xmlns:a16="http://schemas.microsoft.com/office/drawing/2014/main" id="{409645A8-C204-6C2B-1892-9AA330AEF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5" y="1829317"/>
            <a:ext cx="5748525" cy="3120485"/>
          </a:xfrm>
          <a:prstGeom prst="rect">
            <a:avLst/>
          </a:prstGeom>
        </p:spPr>
      </p:pic>
      <p:pic>
        <p:nvPicPr>
          <p:cNvPr id="48" name="Picture 4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A3D7F8-3DC0-A24E-708F-5A2F54DF2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6" y="4973316"/>
            <a:ext cx="6952343" cy="156400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A72E1-7553-BC62-63D9-C19E2DF9F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317" y="1850251"/>
            <a:ext cx="5603120" cy="2314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EBF0-9781-485A-6B9A-6F64D20FF529}"/>
              </a:ext>
            </a:extLst>
          </p:cNvPr>
          <p:cNvSpPr txBox="1"/>
          <p:nvPr/>
        </p:nvSpPr>
        <p:spPr>
          <a:xfrm>
            <a:off x="5898885" y="1953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287B2-7E0E-DAC5-0319-90FA137FF604}"/>
              </a:ext>
            </a:extLst>
          </p:cNvPr>
          <p:cNvSpPr txBox="1"/>
          <p:nvPr/>
        </p:nvSpPr>
        <p:spPr>
          <a:xfrm>
            <a:off x="7070652" y="5079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A3706-1615-5DBA-BF8C-A743EC8FE045}"/>
              </a:ext>
            </a:extLst>
          </p:cNvPr>
          <p:cNvSpPr txBox="1"/>
          <p:nvPr/>
        </p:nvSpPr>
        <p:spPr>
          <a:xfrm>
            <a:off x="11536263" y="19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BB71B-021B-218B-ADCA-08B3E75DC245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146DE-D9FC-E04E-16DA-9E71F49D6411}"/>
              </a:ext>
            </a:extLst>
          </p:cNvPr>
          <p:cNvSpPr txBox="1"/>
          <p:nvPr/>
        </p:nvSpPr>
        <p:spPr>
          <a:xfrm>
            <a:off x="470884" y="1121640"/>
            <a:ext cx="610564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2. 	Click on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UID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in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Menu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FBED9-4295-F85F-62F5-E94343DB1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4" y="1920578"/>
            <a:ext cx="9949466" cy="44775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4CA9F623-CAB8-3738-D5A2-E83A0FE777D0}"/>
              </a:ext>
            </a:extLst>
          </p:cNvPr>
          <p:cNvSpPr/>
          <p:nvPr/>
        </p:nvSpPr>
        <p:spPr>
          <a:xfrm>
            <a:off x="1699080" y="4285999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BB35D-2BA2-5FDE-C0D8-3D90DAB8B858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C39B21-EE3E-2D83-85A9-EC94AF5F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83" y="1698685"/>
            <a:ext cx="10246269" cy="324545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146DE-D9FC-E04E-16DA-9E71F49D6411}"/>
              </a:ext>
            </a:extLst>
          </p:cNvPr>
          <p:cNvSpPr txBox="1"/>
          <p:nvPr/>
        </p:nvSpPr>
        <p:spPr>
          <a:xfrm>
            <a:off x="470883" y="1078097"/>
            <a:ext cx="994946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3. 	Fill appropriate details and click on Submit button.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BC25F91-3272-800F-FE0D-5ABCF6E4853B}"/>
              </a:ext>
            </a:extLst>
          </p:cNvPr>
          <p:cNvSpPr/>
          <p:nvPr/>
        </p:nvSpPr>
        <p:spPr>
          <a:xfrm>
            <a:off x="5154196" y="2449287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B97F9AE-945B-8DBC-5B48-D240419EC6E6}"/>
              </a:ext>
            </a:extLst>
          </p:cNvPr>
          <p:cNvSpPr/>
          <p:nvPr/>
        </p:nvSpPr>
        <p:spPr>
          <a:xfrm>
            <a:off x="5154196" y="2727986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65D9F29-98A2-D5F0-D1FB-54B21F39190A}"/>
              </a:ext>
            </a:extLst>
          </p:cNvPr>
          <p:cNvSpPr/>
          <p:nvPr/>
        </p:nvSpPr>
        <p:spPr>
          <a:xfrm>
            <a:off x="5154196" y="2936746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FC097BA-3328-6648-B594-E1C401A49BE7}"/>
              </a:ext>
            </a:extLst>
          </p:cNvPr>
          <p:cNvSpPr/>
          <p:nvPr/>
        </p:nvSpPr>
        <p:spPr>
          <a:xfrm>
            <a:off x="5154195" y="3162049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E97E9B7-5F8B-8A2E-C71F-505AC6BF7931}"/>
              </a:ext>
            </a:extLst>
          </p:cNvPr>
          <p:cNvSpPr/>
          <p:nvPr/>
        </p:nvSpPr>
        <p:spPr>
          <a:xfrm>
            <a:off x="5412588" y="4755062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65926-EFF0-34F8-BC33-53E5F1000C3E}"/>
              </a:ext>
            </a:extLst>
          </p:cNvPr>
          <p:cNvSpPr txBox="1"/>
          <p:nvPr/>
        </p:nvSpPr>
        <p:spPr>
          <a:xfrm>
            <a:off x="360890" y="5127419"/>
            <a:ext cx="1058790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for selecting the Client Type, Client Status and Client Category is shared in earlier slides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97C62-39F8-0066-A262-993864AA5D0A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E55C9F-8BB3-D8C5-C6AB-4A6C53E5D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8" y="1898216"/>
            <a:ext cx="11221228" cy="3196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95A39-3498-580F-30CC-72AD2ECF69C5}"/>
              </a:ext>
            </a:extLst>
          </p:cNvPr>
          <p:cNvSpPr txBox="1"/>
          <p:nvPr/>
        </p:nvSpPr>
        <p:spPr>
          <a:xfrm>
            <a:off x="531387" y="1126200"/>
            <a:ext cx="724826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4.	Click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Below message that will display.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E1E9BE2-296D-E3C5-5DED-20B46EFA7B4C}"/>
              </a:ext>
            </a:extLst>
          </p:cNvPr>
          <p:cNvSpPr/>
          <p:nvPr/>
        </p:nvSpPr>
        <p:spPr>
          <a:xfrm>
            <a:off x="7598227" y="4096578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51805-E81F-3FF5-FB7F-57BFD7703501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8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E0C07-2AA4-EA35-39CC-A99D83DA67F1}"/>
              </a:ext>
            </a:extLst>
          </p:cNvPr>
          <p:cNvSpPr txBox="1"/>
          <p:nvPr/>
        </p:nvSpPr>
        <p:spPr>
          <a:xfrm>
            <a:off x="550993" y="1095114"/>
            <a:ext cx="10799178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5.	After clicking OK button from the above display, your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is Created successfully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You will be 		able to see the below display you can identify your UID number with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Entity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or Entity			PAN number which will be displayed in the below manner.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2DDDAAB-A88F-42A7-BEEC-0894698894E8}"/>
              </a:ext>
            </a:extLst>
          </p:cNvPr>
          <p:cNvSpPr/>
          <p:nvPr/>
        </p:nvSpPr>
        <p:spPr>
          <a:xfrm>
            <a:off x="9786747" y="6000181"/>
            <a:ext cx="362857" cy="699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59BBD-2884-87DB-BA17-02A0D75EF0CD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8F3B8-EBE1-E8F4-8732-E46250B72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3" y="2526167"/>
            <a:ext cx="9088834" cy="36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798" y="6398168"/>
            <a:ext cx="1138427" cy="379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CE8B4F-092C-D4D0-92CD-220DD5F15E4B}"/>
              </a:ext>
            </a:extLst>
          </p:cNvPr>
          <p:cNvSpPr txBox="1"/>
          <p:nvPr/>
        </p:nvSpPr>
        <p:spPr>
          <a:xfrm>
            <a:off x="0" y="8001"/>
            <a:ext cx="12192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&amp; UCC Creation Process for TM and LPTM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967E2-8C03-DB2E-DBFC-F2728837BFDB}"/>
              </a:ext>
            </a:extLst>
          </p:cNvPr>
          <p:cNvSpPr txBox="1"/>
          <p:nvPr/>
        </p:nvSpPr>
        <p:spPr>
          <a:xfrm>
            <a:off x="638629" y="1173669"/>
            <a:ext cx="10608465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6. </a:t>
            </a:r>
          </a:p>
          <a:p>
            <a:pPr lvl="0">
              <a:lnSpc>
                <a:spcPct val="107000"/>
              </a:lnSpc>
            </a:pP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requested to kindly send an e-mail from your registered e-mail ID to </a:t>
            </a:r>
            <a:r>
              <a:rPr lang="en-US" sz="20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membership@iibx.co.in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subject line to read as “UID approval – entity name”</a:t>
            </a:r>
            <a:r>
              <a:rPr lang="en-IN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Kindly mentioned client’s name, UID No. and attach a self-attested scan copy of PAN or TIN of the said entity with cc to </a:t>
            </a:r>
            <a:r>
              <a:rPr lang="en-US" sz="20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trading.operations@iibx.co.in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authorizing the created UID</a:t>
            </a:r>
            <a:endParaRPr lang="en-IN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F3237-E530-A429-F89F-A77000160F0D}"/>
              </a:ext>
            </a:extLst>
          </p:cNvPr>
          <p:cNvSpPr txBox="1"/>
          <p:nvPr/>
        </p:nvSpPr>
        <p:spPr>
          <a:xfrm rot="16200000">
            <a:off x="-403293" y="3599535"/>
            <a:ext cx="133350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 Creation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7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</TotalTime>
  <Words>1704</Words>
  <Application>Microsoft Office PowerPoint</Application>
  <PresentationFormat>Widescreen</PresentationFormat>
  <Paragraphs>247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Kalpesh Soni</dc:creator>
  <cp:lastModifiedBy>Sharad vyas</cp:lastModifiedBy>
  <cp:revision>128</cp:revision>
  <cp:lastPrinted>2023-03-01T12:02:22Z</cp:lastPrinted>
  <dcterms:created xsi:type="dcterms:W3CDTF">2023-02-28T07:52:43Z</dcterms:created>
  <dcterms:modified xsi:type="dcterms:W3CDTF">2023-08-09T05:51:50Z</dcterms:modified>
</cp:coreProperties>
</file>