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42.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7"/>
  </p:notesMasterIdLst>
  <p:sldIdLst>
    <p:sldId id="291" r:id="rId5"/>
    <p:sldId id="760" r:id="rId6"/>
    <p:sldId id="256" r:id="rId7"/>
    <p:sldId id="573" r:id="rId8"/>
    <p:sldId id="394" r:id="rId9"/>
    <p:sldId id="921" r:id="rId10"/>
    <p:sldId id="832" r:id="rId11"/>
    <p:sldId id="298" r:id="rId12"/>
    <p:sldId id="817" r:id="rId13"/>
    <p:sldId id="820" r:id="rId14"/>
    <p:sldId id="371" r:id="rId15"/>
    <p:sldId id="513" r:id="rId16"/>
    <p:sldId id="915" r:id="rId17"/>
    <p:sldId id="887" r:id="rId18"/>
    <p:sldId id="925" r:id="rId19"/>
    <p:sldId id="926" r:id="rId20"/>
    <p:sldId id="933" r:id="rId21"/>
    <p:sldId id="927" r:id="rId22"/>
    <p:sldId id="888" r:id="rId23"/>
    <p:sldId id="893" r:id="rId24"/>
    <p:sldId id="822" r:id="rId25"/>
    <p:sldId id="929" r:id="rId26"/>
    <p:sldId id="928" r:id="rId27"/>
    <p:sldId id="805" r:id="rId28"/>
    <p:sldId id="814" r:id="rId29"/>
    <p:sldId id="809" r:id="rId30"/>
    <p:sldId id="810" r:id="rId31"/>
    <p:sldId id="811" r:id="rId32"/>
    <p:sldId id="812" r:id="rId33"/>
    <p:sldId id="885" r:id="rId34"/>
    <p:sldId id="932" r:id="rId35"/>
    <p:sldId id="934" r:id="rId36"/>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3447" autoAdjust="0"/>
  </p:normalViewPr>
  <p:slideViewPr>
    <p:cSldViewPr>
      <p:cViewPr varScale="1">
        <p:scale>
          <a:sx n="62" d="100"/>
          <a:sy n="62" d="100"/>
        </p:scale>
        <p:origin x="558" y="48"/>
      </p:cViewPr>
      <p:guideLst>
        <p:guide orient="horz" pos="2880"/>
        <p:guide pos="2160"/>
      </p:guideLst>
    </p:cSldViewPr>
  </p:slideViewPr>
  <p:notesTextViewPr>
    <p:cViewPr>
      <p:scale>
        <a:sx n="3" d="2"/>
        <a:sy n="3" d="2"/>
      </p:scale>
      <p:origin x="0" y="0"/>
    </p:cViewPr>
  </p:notesTextViewPr>
  <p:sorterViewPr>
    <p:cViewPr>
      <p:scale>
        <a:sx n="36" d="100"/>
        <a:sy n="3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6T20:00:43.78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 0,'1186'0'0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6T20:01:02.36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1,'4'1,"-1"0,1 1,-1-1,1 0,-1 1,0 0,1 0,-1 0,5 5,12 6,-7-8,0 0,0-1,0 0,1-1,-1-1,21 2,86-4,-66-2,605 0,-387 3,-231-3,63-11,28-2,-4 17,54-4,-102-11,-53 7,36-2,20 6,-59 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6T20:01:04.51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1,'7'0,"0"1,0 1,-1-1,1 1,10 4,19 4,2-5,0-2,39-2,-38-1,72 9,-12 2,1-4,127-7,-88-2,289 2,-404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6T20:01:06.18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0,'26'1,"0"2,30 6,32 4,348-8,-243-7,1212 2,-1380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E893ECB-43CC-4B91-8A36-FA016778C1D2}" type="datetimeFigureOut">
              <a:rPr lang="en-IN" smtClean="0"/>
              <a:t>19-06-2026</a:t>
            </a:fld>
            <a:endParaRPr lang="en-IN"/>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8435975-C74C-4FDF-B065-CDE5F39B4276}" type="slidenum">
              <a:rPr lang="en-IN" smtClean="0"/>
              <a:t>‹#›</a:t>
            </a:fld>
            <a:endParaRPr lang="en-IN"/>
          </a:p>
        </p:txBody>
      </p:sp>
    </p:spTree>
    <p:extLst>
      <p:ext uri="{BB962C8B-B14F-4D97-AF65-F5344CB8AC3E}">
        <p14:creationId xmlns:p14="http://schemas.microsoft.com/office/powerpoint/2010/main" val="350488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D432A09-B073-4068-84E4-89C49FD0E300}" type="slidenum">
              <a:rPr lang="en-IN" smtClean="0"/>
              <a:t>4</a:t>
            </a:fld>
            <a:endParaRPr lang="en-IN"/>
          </a:p>
        </p:txBody>
      </p:sp>
    </p:spTree>
    <p:extLst>
      <p:ext uri="{BB962C8B-B14F-4D97-AF65-F5344CB8AC3E}">
        <p14:creationId xmlns:p14="http://schemas.microsoft.com/office/powerpoint/2010/main" val="4251561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4C46A-3CDE-6E2D-DBDF-4DCD5D8C3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ACCCC7-8C43-CE81-4F0F-DA82D73A6547}"/>
              </a:ext>
            </a:extLst>
          </p:cNvPr>
          <p:cNvSpPr>
            <a:spLocks noGrp="1" noRot="1" noChangeAspect="1"/>
          </p:cNvSpPr>
          <p:nvPr>
            <p:ph type="sldImg"/>
          </p:nvPr>
        </p:nvSpPr>
        <p:spPr/>
        <p:txBody>
          <a:bodyPr/>
          <a:lstStyle/>
          <a:p>
            <a:endParaRPr lang="en-IN"/>
          </a:p>
        </p:txBody>
      </p:sp>
      <p:sp>
        <p:nvSpPr>
          <p:cNvPr id="3" name="Notes Placeholder 2">
            <a:extLst>
              <a:ext uri="{FF2B5EF4-FFF2-40B4-BE49-F238E27FC236}">
                <a16:creationId xmlns:a16="http://schemas.microsoft.com/office/drawing/2014/main" id="{3DC12FDA-4BF0-B531-32B1-E381F2DD6143}"/>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89668DBD-3D09-1405-3680-D7E698FAF65F}"/>
              </a:ext>
            </a:extLst>
          </p:cNvPr>
          <p:cNvSpPr>
            <a:spLocks noGrp="1"/>
          </p:cNvSpPr>
          <p:nvPr>
            <p:ph type="sldNum" sz="quarter" idx="5"/>
          </p:nvPr>
        </p:nvSpPr>
        <p:spPr/>
        <p:txBody>
          <a:bodyPr/>
          <a:lstStyle/>
          <a:p>
            <a:fld id="{28435975-C74C-4FDF-B065-CDE5F39B4276}" type="slidenum">
              <a:rPr lang="en-IN" smtClean="0"/>
              <a:t>32</a:t>
            </a:fld>
            <a:endParaRPr lang="en-IN"/>
          </a:p>
        </p:txBody>
      </p:sp>
    </p:spTree>
    <p:extLst>
      <p:ext uri="{BB962C8B-B14F-4D97-AF65-F5344CB8AC3E}">
        <p14:creationId xmlns:p14="http://schemas.microsoft.com/office/powerpoint/2010/main" val="4131094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19E76-D809-F6AD-E318-64D4EF1AD0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46AD0A-0ABA-AE95-E0B9-EEC4EC0BDAAD}"/>
              </a:ext>
            </a:extLst>
          </p:cNvPr>
          <p:cNvSpPr>
            <a:spLocks noGrp="1" noRot="1" noChangeAspect="1"/>
          </p:cNvSpPr>
          <p:nvPr>
            <p:ph type="sldImg"/>
          </p:nvPr>
        </p:nvSpPr>
        <p:spPr/>
        <p:txBody>
          <a:bodyPr/>
          <a:lstStyle/>
          <a:p>
            <a:endParaRPr lang="en-IN"/>
          </a:p>
        </p:txBody>
      </p:sp>
      <p:sp>
        <p:nvSpPr>
          <p:cNvPr id="3" name="Notes Placeholder 2">
            <a:extLst>
              <a:ext uri="{FF2B5EF4-FFF2-40B4-BE49-F238E27FC236}">
                <a16:creationId xmlns:a16="http://schemas.microsoft.com/office/drawing/2014/main" id="{D1EA81DC-C19D-E894-70D4-ABF298B838AC}"/>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57951F45-E7E0-5570-4729-A3D5D9AB3907}"/>
              </a:ext>
            </a:extLst>
          </p:cNvPr>
          <p:cNvSpPr>
            <a:spLocks noGrp="1"/>
          </p:cNvSpPr>
          <p:nvPr>
            <p:ph type="sldNum" sz="quarter" idx="5"/>
          </p:nvPr>
        </p:nvSpPr>
        <p:spPr/>
        <p:txBody>
          <a:bodyPr/>
          <a:lstStyle/>
          <a:p>
            <a:fld id="{28435975-C74C-4FDF-B065-CDE5F39B4276}" type="slidenum">
              <a:rPr lang="en-IN" smtClean="0"/>
              <a:t>9</a:t>
            </a:fld>
            <a:endParaRPr lang="en-IN"/>
          </a:p>
        </p:txBody>
      </p:sp>
    </p:spTree>
    <p:extLst>
      <p:ext uri="{BB962C8B-B14F-4D97-AF65-F5344CB8AC3E}">
        <p14:creationId xmlns:p14="http://schemas.microsoft.com/office/powerpoint/2010/main" val="131836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E5AE3-4259-6149-F0B0-F99BD8444A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0E5888-A327-0FFC-0F24-45A573772DF5}"/>
              </a:ext>
            </a:extLst>
          </p:cNvPr>
          <p:cNvSpPr>
            <a:spLocks noGrp="1" noRot="1" noChangeAspect="1"/>
          </p:cNvSpPr>
          <p:nvPr>
            <p:ph type="sldImg"/>
          </p:nvPr>
        </p:nvSpPr>
        <p:spPr/>
        <p:txBody>
          <a:bodyPr/>
          <a:lstStyle/>
          <a:p>
            <a:endParaRPr lang="en-IN"/>
          </a:p>
        </p:txBody>
      </p:sp>
      <p:sp>
        <p:nvSpPr>
          <p:cNvPr id="3" name="Notes Placeholder 2">
            <a:extLst>
              <a:ext uri="{FF2B5EF4-FFF2-40B4-BE49-F238E27FC236}">
                <a16:creationId xmlns:a16="http://schemas.microsoft.com/office/drawing/2014/main" id="{34FC7F9A-8456-71AD-9884-2B6EA828CE87}"/>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DDC45C71-7104-0979-E215-75F55031C2D1}"/>
              </a:ext>
            </a:extLst>
          </p:cNvPr>
          <p:cNvSpPr>
            <a:spLocks noGrp="1"/>
          </p:cNvSpPr>
          <p:nvPr>
            <p:ph type="sldNum" sz="quarter" idx="5"/>
          </p:nvPr>
        </p:nvSpPr>
        <p:spPr/>
        <p:txBody>
          <a:bodyPr/>
          <a:lstStyle/>
          <a:p>
            <a:fld id="{28435975-C74C-4FDF-B065-CDE5F39B4276}" type="slidenum">
              <a:rPr lang="en-IN" smtClean="0"/>
              <a:t>10</a:t>
            </a:fld>
            <a:endParaRPr lang="en-IN"/>
          </a:p>
        </p:txBody>
      </p:sp>
    </p:spTree>
    <p:extLst>
      <p:ext uri="{BB962C8B-B14F-4D97-AF65-F5344CB8AC3E}">
        <p14:creationId xmlns:p14="http://schemas.microsoft.com/office/powerpoint/2010/main" val="3830980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8435975-C74C-4FDF-B065-CDE5F39B4276}" type="slidenum">
              <a:rPr lang="en-IN" smtClean="0"/>
              <a:t>20</a:t>
            </a:fld>
            <a:endParaRPr lang="en-IN"/>
          </a:p>
        </p:txBody>
      </p:sp>
    </p:spTree>
    <p:extLst>
      <p:ext uri="{BB962C8B-B14F-4D97-AF65-F5344CB8AC3E}">
        <p14:creationId xmlns:p14="http://schemas.microsoft.com/office/powerpoint/2010/main" val="4161377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99482-EB9A-2E9E-C447-927D8FAC79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A7AF1-ED77-449A-B998-2EE3A6A0328A}"/>
              </a:ext>
            </a:extLst>
          </p:cNvPr>
          <p:cNvSpPr>
            <a:spLocks noGrp="1" noRot="1" noChangeAspect="1"/>
          </p:cNvSpPr>
          <p:nvPr>
            <p:ph type="sldImg"/>
          </p:nvPr>
        </p:nvSpPr>
        <p:spPr/>
        <p:txBody>
          <a:bodyPr/>
          <a:lstStyle/>
          <a:p>
            <a:endParaRPr lang="en-IN"/>
          </a:p>
        </p:txBody>
      </p:sp>
      <p:sp>
        <p:nvSpPr>
          <p:cNvPr id="3" name="Notes Placeholder 2">
            <a:extLst>
              <a:ext uri="{FF2B5EF4-FFF2-40B4-BE49-F238E27FC236}">
                <a16:creationId xmlns:a16="http://schemas.microsoft.com/office/drawing/2014/main" id="{30A65DB5-D2F7-90F3-B3CD-B0FFF5FED41C}"/>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C2B64007-C349-FB6D-F47A-E612CEAF9FC5}"/>
              </a:ext>
            </a:extLst>
          </p:cNvPr>
          <p:cNvSpPr>
            <a:spLocks noGrp="1"/>
          </p:cNvSpPr>
          <p:nvPr>
            <p:ph type="sldNum" sz="quarter" idx="5"/>
          </p:nvPr>
        </p:nvSpPr>
        <p:spPr/>
        <p:txBody>
          <a:bodyPr/>
          <a:lstStyle/>
          <a:p>
            <a:fld id="{28435975-C74C-4FDF-B065-CDE5F39B4276}" type="slidenum">
              <a:rPr lang="en-IN" smtClean="0"/>
              <a:t>21</a:t>
            </a:fld>
            <a:endParaRPr lang="en-IN"/>
          </a:p>
        </p:txBody>
      </p:sp>
    </p:spTree>
    <p:extLst>
      <p:ext uri="{BB962C8B-B14F-4D97-AF65-F5344CB8AC3E}">
        <p14:creationId xmlns:p14="http://schemas.microsoft.com/office/powerpoint/2010/main" val="1903755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B7923-C00D-8E7B-92D9-A97BA9118B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D9E206-2C2E-7217-5B94-A874B9A64FCA}"/>
              </a:ext>
            </a:extLst>
          </p:cNvPr>
          <p:cNvSpPr>
            <a:spLocks noGrp="1" noRot="1" noChangeAspect="1"/>
          </p:cNvSpPr>
          <p:nvPr>
            <p:ph type="sldImg"/>
          </p:nvPr>
        </p:nvSpPr>
        <p:spPr/>
        <p:txBody>
          <a:bodyPr/>
          <a:lstStyle/>
          <a:p>
            <a:endParaRPr lang="en-IN"/>
          </a:p>
        </p:txBody>
      </p:sp>
      <p:sp>
        <p:nvSpPr>
          <p:cNvPr id="3" name="Notes Placeholder 2">
            <a:extLst>
              <a:ext uri="{FF2B5EF4-FFF2-40B4-BE49-F238E27FC236}">
                <a16:creationId xmlns:a16="http://schemas.microsoft.com/office/drawing/2014/main" id="{D1A70115-6B7C-F42C-1723-517635357F89}"/>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A8E550C5-2D2F-C7F9-0DB1-711C623FB959}"/>
              </a:ext>
            </a:extLst>
          </p:cNvPr>
          <p:cNvSpPr>
            <a:spLocks noGrp="1"/>
          </p:cNvSpPr>
          <p:nvPr>
            <p:ph type="sldNum" sz="quarter" idx="5"/>
          </p:nvPr>
        </p:nvSpPr>
        <p:spPr/>
        <p:txBody>
          <a:bodyPr/>
          <a:lstStyle/>
          <a:p>
            <a:fld id="{28435975-C74C-4FDF-B065-CDE5F39B4276}" type="slidenum">
              <a:rPr lang="en-IN" smtClean="0"/>
              <a:t>22</a:t>
            </a:fld>
            <a:endParaRPr lang="en-IN"/>
          </a:p>
        </p:txBody>
      </p:sp>
    </p:spTree>
    <p:extLst>
      <p:ext uri="{BB962C8B-B14F-4D97-AF65-F5344CB8AC3E}">
        <p14:creationId xmlns:p14="http://schemas.microsoft.com/office/powerpoint/2010/main" val="2301291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B0F57-E383-F43E-5EC0-5B40C679E0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E71A94-2210-5B67-4CB3-5048385E3E93}"/>
              </a:ext>
            </a:extLst>
          </p:cNvPr>
          <p:cNvSpPr>
            <a:spLocks noGrp="1" noRot="1" noChangeAspect="1"/>
          </p:cNvSpPr>
          <p:nvPr>
            <p:ph type="sldImg"/>
          </p:nvPr>
        </p:nvSpPr>
        <p:spPr/>
        <p:txBody>
          <a:bodyPr/>
          <a:lstStyle/>
          <a:p>
            <a:endParaRPr lang="en-IN"/>
          </a:p>
        </p:txBody>
      </p:sp>
      <p:sp>
        <p:nvSpPr>
          <p:cNvPr id="3" name="Notes Placeholder 2">
            <a:extLst>
              <a:ext uri="{FF2B5EF4-FFF2-40B4-BE49-F238E27FC236}">
                <a16:creationId xmlns:a16="http://schemas.microsoft.com/office/drawing/2014/main" id="{5984C325-4A18-6696-8011-0EA465A8B150}"/>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01655C8D-2888-92AE-4086-E226A511E097}"/>
              </a:ext>
            </a:extLst>
          </p:cNvPr>
          <p:cNvSpPr>
            <a:spLocks noGrp="1"/>
          </p:cNvSpPr>
          <p:nvPr>
            <p:ph type="sldNum" sz="quarter" idx="5"/>
          </p:nvPr>
        </p:nvSpPr>
        <p:spPr/>
        <p:txBody>
          <a:bodyPr/>
          <a:lstStyle/>
          <a:p>
            <a:fld id="{28435975-C74C-4FDF-B065-CDE5F39B4276}" type="slidenum">
              <a:rPr lang="en-IN" smtClean="0"/>
              <a:t>23</a:t>
            </a:fld>
            <a:endParaRPr lang="en-IN"/>
          </a:p>
        </p:txBody>
      </p:sp>
    </p:spTree>
    <p:extLst>
      <p:ext uri="{BB962C8B-B14F-4D97-AF65-F5344CB8AC3E}">
        <p14:creationId xmlns:p14="http://schemas.microsoft.com/office/powerpoint/2010/main" val="560779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77B42-58FE-6E04-0A07-681AEAB27E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78FF0F-E8BF-CD41-302B-607DD3531ED7}"/>
              </a:ext>
            </a:extLst>
          </p:cNvPr>
          <p:cNvSpPr>
            <a:spLocks noGrp="1" noRot="1" noChangeAspect="1"/>
          </p:cNvSpPr>
          <p:nvPr>
            <p:ph type="sldImg"/>
          </p:nvPr>
        </p:nvSpPr>
        <p:spPr/>
        <p:txBody>
          <a:bodyPr/>
          <a:lstStyle/>
          <a:p>
            <a:endParaRPr lang="en-IN"/>
          </a:p>
        </p:txBody>
      </p:sp>
      <p:sp>
        <p:nvSpPr>
          <p:cNvPr id="3" name="Notes Placeholder 2">
            <a:extLst>
              <a:ext uri="{FF2B5EF4-FFF2-40B4-BE49-F238E27FC236}">
                <a16:creationId xmlns:a16="http://schemas.microsoft.com/office/drawing/2014/main" id="{632C3FEF-22ED-E116-89D5-246924B2F715}"/>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B7A975C3-EC4B-7A81-2E79-CC66AC2AC9D9}"/>
              </a:ext>
            </a:extLst>
          </p:cNvPr>
          <p:cNvSpPr>
            <a:spLocks noGrp="1"/>
          </p:cNvSpPr>
          <p:nvPr>
            <p:ph type="sldNum" sz="quarter" idx="5"/>
          </p:nvPr>
        </p:nvSpPr>
        <p:spPr/>
        <p:txBody>
          <a:bodyPr/>
          <a:lstStyle/>
          <a:p>
            <a:fld id="{28435975-C74C-4FDF-B065-CDE5F39B4276}" type="slidenum">
              <a:rPr lang="en-IN" smtClean="0"/>
              <a:t>30</a:t>
            </a:fld>
            <a:endParaRPr lang="en-IN"/>
          </a:p>
        </p:txBody>
      </p:sp>
    </p:spTree>
    <p:extLst>
      <p:ext uri="{BB962C8B-B14F-4D97-AF65-F5344CB8AC3E}">
        <p14:creationId xmlns:p14="http://schemas.microsoft.com/office/powerpoint/2010/main" val="3811298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8435975-C74C-4FDF-B065-CDE5F39B4276}" type="slidenum">
              <a:rPr lang="en-IN" smtClean="0"/>
              <a:t>31</a:t>
            </a:fld>
            <a:endParaRPr lang="en-IN"/>
          </a:p>
        </p:txBody>
      </p:sp>
    </p:spTree>
    <p:extLst>
      <p:ext uri="{BB962C8B-B14F-4D97-AF65-F5344CB8AC3E}">
        <p14:creationId xmlns:p14="http://schemas.microsoft.com/office/powerpoint/2010/main" val="460039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A80000"/>
                </a:solidFill>
                <a:latin typeface="Calibri"/>
                <a:cs typeface="Calibri"/>
              </a:defRPr>
            </a:lvl1pPr>
          </a:lstStyle>
          <a:p>
            <a:pPr marL="12700">
              <a:lnSpc>
                <a:spcPts val="1045"/>
              </a:lnSpc>
            </a:pPr>
            <a:r>
              <a:rPr spc="-5" dirty="0"/>
              <a:t>Confidential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1F3863"/>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A80000"/>
                </a:solidFill>
                <a:latin typeface="Calibri"/>
                <a:cs typeface="Calibri"/>
              </a:defRPr>
            </a:lvl1pPr>
          </a:lstStyle>
          <a:p>
            <a:pPr marL="12700">
              <a:lnSpc>
                <a:spcPts val="1045"/>
              </a:lnSpc>
            </a:pPr>
            <a:r>
              <a:rPr spc="-5" dirty="0"/>
              <a:t>Confidential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1F3863"/>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rgbClr val="A80000"/>
                </a:solidFill>
                <a:latin typeface="Calibri"/>
                <a:cs typeface="Calibri"/>
              </a:defRPr>
            </a:lvl1pPr>
          </a:lstStyle>
          <a:p>
            <a:pPr marL="12700">
              <a:lnSpc>
                <a:spcPts val="1045"/>
              </a:lnSpc>
            </a:pPr>
            <a:r>
              <a:rPr spc="-5" dirty="0"/>
              <a:t>Confidential</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6761986"/>
            <a:ext cx="5682996" cy="96010"/>
          </a:xfrm>
          <a:prstGeom prst="rect">
            <a:avLst/>
          </a:prstGeom>
        </p:spPr>
      </p:pic>
      <p:sp>
        <p:nvSpPr>
          <p:cNvPr id="17" name="bg object 17"/>
          <p:cNvSpPr/>
          <p:nvPr/>
        </p:nvSpPr>
        <p:spPr>
          <a:xfrm>
            <a:off x="4587240" y="6748271"/>
            <a:ext cx="7604759" cy="109855"/>
          </a:xfrm>
          <a:custGeom>
            <a:avLst/>
            <a:gdLst/>
            <a:ahLst/>
            <a:cxnLst/>
            <a:rect l="l" t="t" r="r" b="b"/>
            <a:pathLst>
              <a:path w="7604759" h="109854">
                <a:moveTo>
                  <a:pt x="7604759" y="0"/>
                </a:moveTo>
                <a:lnTo>
                  <a:pt x="0" y="0"/>
                </a:lnTo>
                <a:lnTo>
                  <a:pt x="0" y="109726"/>
                </a:lnTo>
                <a:lnTo>
                  <a:pt x="7604759" y="109726"/>
                </a:lnTo>
                <a:lnTo>
                  <a:pt x="7604759" y="0"/>
                </a:lnTo>
                <a:close/>
              </a:path>
            </a:pathLst>
          </a:custGeom>
          <a:solidFill>
            <a:srgbClr val="FF6E0D">
              <a:alpha val="76861"/>
            </a:srgbClr>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182114" y="303234"/>
            <a:ext cx="1914151" cy="637485"/>
          </a:xfrm>
          <a:prstGeom prst="rect">
            <a:avLst/>
          </a:prstGeom>
        </p:spPr>
      </p:pic>
      <p:pic>
        <p:nvPicPr>
          <p:cNvPr id="19" name="bg object 19"/>
          <p:cNvPicPr/>
          <p:nvPr/>
        </p:nvPicPr>
        <p:blipFill>
          <a:blip r:embed="rId4" cstate="print"/>
          <a:stretch>
            <a:fillRect/>
          </a:stretch>
        </p:blipFill>
        <p:spPr>
          <a:xfrm>
            <a:off x="1422527" y="2288743"/>
            <a:ext cx="10106660" cy="792784"/>
          </a:xfrm>
          <a:prstGeom prst="rect">
            <a:avLst/>
          </a:prstGeom>
        </p:spPr>
      </p:pic>
      <p:pic>
        <p:nvPicPr>
          <p:cNvPr id="20" name="bg object 20"/>
          <p:cNvPicPr/>
          <p:nvPr/>
        </p:nvPicPr>
        <p:blipFill>
          <a:blip r:embed="rId5" cstate="print"/>
          <a:stretch>
            <a:fillRect/>
          </a:stretch>
        </p:blipFill>
        <p:spPr>
          <a:xfrm>
            <a:off x="3140328" y="2947670"/>
            <a:ext cx="6522466" cy="792479"/>
          </a:xfrm>
          <a:prstGeom prst="rect">
            <a:avLst/>
          </a:prstGeom>
        </p:spPr>
      </p:pic>
      <p:sp>
        <p:nvSpPr>
          <p:cNvPr id="2" name="Holder 2"/>
          <p:cNvSpPr>
            <a:spLocks noGrp="1"/>
          </p:cNvSpPr>
          <p:nvPr>
            <p:ph type="title"/>
          </p:nvPr>
        </p:nvSpPr>
        <p:spPr/>
        <p:txBody>
          <a:bodyPr lIns="0" tIns="0" rIns="0" bIns="0"/>
          <a:lstStyle>
            <a:lvl1pPr>
              <a:defRPr sz="1800" b="1" i="0">
                <a:solidFill>
                  <a:srgbClr val="1F3863"/>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000" b="0" i="0">
                <a:solidFill>
                  <a:srgbClr val="A80000"/>
                </a:solidFill>
                <a:latin typeface="Calibri"/>
                <a:cs typeface="Calibri"/>
              </a:defRPr>
            </a:lvl1pPr>
          </a:lstStyle>
          <a:p>
            <a:pPr marL="12700">
              <a:lnSpc>
                <a:spcPts val="1045"/>
              </a:lnSpc>
            </a:pPr>
            <a:r>
              <a:rPr spc="-5" dirty="0"/>
              <a:t>Confidential</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rgbClr val="A80000"/>
                </a:solidFill>
                <a:latin typeface="Calibri"/>
                <a:cs typeface="Calibri"/>
              </a:defRPr>
            </a:lvl1pPr>
          </a:lstStyle>
          <a:p>
            <a:pPr marL="12700">
              <a:lnSpc>
                <a:spcPts val="1045"/>
              </a:lnSpc>
            </a:pPr>
            <a:r>
              <a:rPr spc="-5" dirty="0"/>
              <a:t>Confidential</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B0DA-6A6F-43F3-A0E4-A66F93BD2B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9D849AF-C387-4AB1-86A1-B760DB413F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4D224E2-0703-4EC7-8DEB-C40AEBC07361}"/>
              </a:ext>
            </a:extLst>
          </p:cNvPr>
          <p:cNvSpPr>
            <a:spLocks noGrp="1"/>
          </p:cNvSpPr>
          <p:nvPr>
            <p:ph type="dt" sz="half" idx="10"/>
          </p:nvPr>
        </p:nvSpPr>
        <p:spPr/>
        <p:txBody>
          <a:bodyPr/>
          <a:lstStyle/>
          <a:p>
            <a:fld id="{F1B52455-777F-42C7-AD54-8D9627502D98}" type="datetime1">
              <a:rPr lang="en-IN" smtClean="0"/>
              <a:t>19-06-2026</a:t>
            </a:fld>
            <a:endParaRPr lang="en-IN"/>
          </a:p>
        </p:txBody>
      </p:sp>
      <p:sp>
        <p:nvSpPr>
          <p:cNvPr id="5" name="Footer Placeholder 4">
            <a:extLst>
              <a:ext uri="{FF2B5EF4-FFF2-40B4-BE49-F238E27FC236}">
                <a16:creationId xmlns:a16="http://schemas.microsoft.com/office/drawing/2014/main" id="{5C5768F7-CDA5-4A8F-B9BF-9ADA8FFDEBE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1918793-F522-46AB-AFA8-5F5ED4332487}"/>
              </a:ext>
            </a:extLst>
          </p:cNvPr>
          <p:cNvSpPr>
            <a:spLocks noGrp="1"/>
          </p:cNvSpPr>
          <p:nvPr>
            <p:ph type="sldNum" sz="quarter" idx="12"/>
          </p:nvPr>
        </p:nvSpPr>
        <p:spPr/>
        <p:txBody>
          <a:bodyPr/>
          <a:lstStyle/>
          <a:p>
            <a:fld id="{120603E6-6736-4307-90AE-3DAD19152613}" type="slidenum">
              <a:rPr lang="en-IN" smtClean="0"/>
              <a:t>‹#›</a:t>
            </a:fld>
            <a:endParaRPr lang="en-IN"/>
          </a:p>
        </p:txBody>
      </p:sp>
    </p:spTree>
    <p:extLst>
      <p:ext uri="{BB962C8B-B14F-4D97-AF65-F5344CB8AC3E}">
        <p14:creationId xmlns:p14="http://schemas.microsoft.com/office/powerpoint/2010/main" val="338303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758951"/>
            <a:ext cx="5682996" cy="135636"/>
          </a:xfrm>
          <a:prstGeom prst="rect">
            <a:avLst/>
          </a:prstGeom>
        </p:spPr>
      </p:pic>
      <p:sp>
        <p:nvSpPr>
          <p:cNvPr id="17" name="bg object 17"/>
          <p:cNvSpPr/>
          <p:nvPr/>
        </p:nvSpPr>
        <p:spPr>
          <a:xfrm>
            <a:off x="4587240" y="758951"/>
            <a:ext cx="7604759" cy="135890"/>
          </a:xfrm>
          <a:custGeom>
            <a:avLst/>
            <a:gdLst/>
            <a:ahLst/>
            <a:cxnLst/>
            <a:rect l="l" t="t" r="r" b="b"/>
            <a:pathLst>
              <a:path w="7604759" h="135890">
                <a:moveTo>
                  <a:pt x="7604759" y="0"/>
                </a:moveTo>
                <a:lnTo>
                  <a:pt x="0" y="0"/>
                </a:lnTo>
                <a:lnTo>
                  <a:pt x="0" y="135636"/>
                </a:lnTo>
                <a:lnTo>
                  <a:pt x="7604759" y="135636"/>
                </a:lnTo>
                <a:lnTo>
                  <a:pt x="7604759" y="0"/>
                </a:lnTo>
                <a:close/>
              </a:path>
            </a:pathLst>
          </a:custGeom>
          <a:solidFill>
            <a:srgbClr val="FF6E0D">
              <a:alpha val="76861"/>
            </a:srgbClr>
          </a:solidFill>
        </p:spPr>
        <p:txBody>
          <a:bodyPr wrap="square" lIns="0" tIns="0" rIns="0" bIns="0" rtlCol="0"/>
          <a:lstStyle/>
          <a:p>
            <a:endParaRPr/>
          </a:p>
        </p:txBody>
      </p:sp>
      <p:sp>
        <p:nvSpPr>
          <p:cNvPr id="2" name="Holder 2"/>
          <p:cNvSpPr>
            <a:spLocks noGrp="1"/>
          </p:cNvSpPr>
          <p:nvPr>
            <p:ph type="title"/>
          </p:nvPr>
        </p:nvSpPr>
        <p:spPr>
          <a:xfrm>
            <a:off x="3980815" y="1122045"/>
            <a:ext cx="4230369" cy="299719"/>
          </a:xfrm>
          <a:prstGeom prst="rect">
            <a:avLst/>
          </a:prstGeom>
        </p:spPr>
        <p:txBody>
          <a:bodyPr wrap="square" lIns="0" tIns="0" rIns="0" bIns="0">
            <a:spAutoFit/>
          </a:bodyPr>
          <a:lstStyle>
            <a:lvl1pPr>
              <a:defRPr sz="1800" b="1" i="0">
                <a:solidFill>
                  <a:srgbClr val="1F3863"/>
                </a:solidFill>
                <a:latin typeface="Calibri"/>
                <a:cs typeface="Calibri"/>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771134" y="6663258"/>
            <a:ext cx="651510" cy="152400"/>
          </a:xfrm>
          <a:prstGeom prst="rect">
            <a:avLst/>
          </a:prstGeom>
        </p:spPr>
        <p:txBody>
          <a:bodyPr wrap="square" lIns="0" tIns="0" rIns="0" bIns="0">
            <a:spAutoFit/>
          </a:bodyPr>
          <a:lstStyle>
            <a:lvl1pPr>
              <a:defRPr sz="1000" b="0" i="0">
                <a:solidFill>
                  <a:srgbClr val="A80000"/>
                </a:solidFill>
                <a:latin typeface="Calibri"/>
                <a:cs typeface="Calibri"/>
              </a:defRPr>
            </a:lvl1pPr>
          </a:lstStyle>
          <a:p>
            <a:pPr marL="12700">
              <a:lnSpc>
                <a:spcPts val="1045"/>
              </a:lnSpc>
            </a:pPr>
            <a:r>
              <a:rPr spc="-5" dirty="0"/>
              <a:t>Confidential</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6/19/2026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2.sv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61.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7.png"/><Relationship Id="rId11" Type="http://schemas.openxmlformats.org/officeDocument/2006/relationships/image" Target="../media/image60.svg"/><Relationship Id="rId5" Type="http://schemas.openxmlformats.org/officeDocument/2006/relationships/image" Target="../media/image46.png"/><Relationship Id="rId10" Type="http://schemas.openxmlformats.org/officeDocument/2006/relationships/image" Target="../media/image59.svg"/><Relationship Id="rId4" Type="http://schemas.openxmlformats.org/officeDocument/2006/relationships/image" Target="../media/image45.png"/><Relationship Id="rId9" Type="http://schemas.openxmlformats.org/officeDocument/2006/relationships/image" Target="../media/image58.svg"/></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file:///C:\Desktop\Notifications%20circulars\Zone_Zone%20transfer%20PN%2006%20GIFT%20(Bullion).pdf"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jp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membership.iibx.co.in/register.aspx"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3.jpg"/><Relationship Id="rId1" Type="http://schemas.openxmlformats.org/officeDocument/2006/relationships/slideLayout" Target="../slideLayouts/slideLayout5.xml"/><Relationship Id="rId5" Type="http://schemas.openxmlformats.org/officeDocument/2006/relationships/image" Target="../media/image178.png"/><Relationship Id="rId4" Type="http://schemas.openxmlformats.org/officeDocument/2006/relationships/customXml" Target="../ink/ink1.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67.png"/><Relationship Id="rId7" Type="http://schemas.openxmlformats.org/officeDocument/2006/relationships/image" Target="../media/image184.png"/><Relationship Id="rId2" Type="http://schemas.openxmlformats.org/officeDocument/2006/relationships/image" Target="../media/image3.jpg"/><Relationship Id="rId1" Type="http://schemas.openxmlformats.org/officeDocument/2006/relationships/slideLayout" Target="../slideLayouts/slideLayout5.xml"/><Relationship Id="rId6" Type="http://schemas.openxmlformats.org/officeDocument/2006/relationships/customXml" Target="../ink/ink3.xml"/><Relationship Id="rId5" Type="http://schemas.openxmlformats.org/officeDocument/2006/relationships/image" Target="../media/image183.png"/><Relationship Id="rId4" Type="http://schemas.openxmlformats.org/officeDocument/2006/relationships/customXml" Target="../ink/ink2.xml"/><Relationship Id="rId9" Type="http://schemas.openxmlformats.org/officeDocument/2006/relationships/image" Target="../media/image185.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70.png"/><Relationship Id="rId4" Type="http://schemas.openxmlformats.org/officeDocument/2006/relationships/hyperlink" Target="https://www.iibx.co.i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5.jp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svg"/><Relationship Id="rId1" Type="http://schemas.openxmlformats.org/officeDocument/2006/relationships/slideLayout" Target="../slideLayouts/slideLayout6.xml"/><Relationship Id="rId6" Type="http://schemas.openxmlformats.org/officeDocument/2006/relationships/image" Target="../media/image24.svg"/><Relationship Id="rId5" Type="http://schemas.openxmlformats.org/officeDocument/2006/relationships/image" Target="../media/image23.svg"/><Relationship Id="rId4" Type="http://schemas.openxmlformats.org/officeDocument/2006/relationships/image" Target="../media/image22.svg"/><Relationship Id="rId9"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3.jpg"/><Relationship Id="rId5" Type="http://schemas.openxmlformats.org/officeDocument/2006/relationships/image" Target="../media/image29.jpe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 Id="rId9" Type="http://schemas.openxmlformats.org/officeDocument/2006/relationships/image" Target="../media/image43.jpeg"/></Relationships>
</file>

<file path=ppt/slides/_rels/slide9.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sv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png"/><Relationship Id="rId15" Type="http://schemas.openxmlformats.org/officeDocument/2006/relationships/image" Target="../media/image56.svg"/><Relationship Id="rId10" Type="http://schemas.openxmlformats.org/officeDocument/2006/relationships/image" Target="../media/image51.svg"/><Relationship Id="rId4" Type="http://schemas.openxmlformats.org/officeDocument/2006/relationships/image" Target="../media/image45.png"/><Relationship Id="rId9" Type="http://schemas.openxmlformats.org/officeDocument/2006/relationships/image" Target="../media/image50.svg"/><Relationship Id="rId14" Type="http://schemas.openxmlformats.org/officeDocument/2006/relationships/image" Target="../media/image5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C780DBA2-02C2-5FA2-E9C8-DC4C2B4C9D01}"/>
              </a:ext>
            </a:extLst>
          </p:cNvPr>
          <p:cNvSpPr txBox="1">
            <a:spLocks/>
          </p:cNvSpPr>
          <p:nvPr/>
        </p:nvSpPr>
        <p:spPr>
          <a:xfrm>
            <a:off x="573686" y="3429000"/>
            <a:ext cx="11125200" cy="1107996"/>
          </a:xfrm>
          <a:prstGeom prst="rect">
            <a:avLst/>
          </a:prstGeom>
        </p:spPr>
        <p:txBody>
          <a:bodyPr wrap="square" lIns="0" tIns="0" rIns="0" bIns="0">
            <a:spAutoFit/>
          </a:bodyPr>
          <a:lstStyle>
            <a:lvl1pPr>
              <a:defRPr sz="1800" b="1" i="0">
                <a:solidFill>
                  <a:srgbClr val="1F3863"/>
                </a:solidFill>
                <a:latin typeface="Calibri"/>
                <a:ea typeface="+mj-ea"/>
                <a:cs typeface="Calibri"/>
              </a:defRPr>
            </a:lvl1pPr>
          </a:lstStyle>
          <a:p>
            <a:pPr algn="ctr"/>
            <a:r>
              <a:rPr lang="en-IN" sz="3600" dirty="0"/>
              <a:t>SEZ Entities and Holders of RCMC issued by GJEPC</a:t>
            </a:r>
          </a:p>
          <a:p>
            <a:pPr algn="ctr"/>
            <a:r>
              <a:rPr lang="en-IN" sz="3600" dirty="0"/>
              <a:t>Understanding IIBX Ecosystem </a:t>
            </a:r>
            <a:endParaRPr lang="en-US" sz="3600" dirty="0"/>
          </a:p>
        </p:txBody>
      </p:sp>
      <p:pic>
        <p:nvPicPr>
          <p:cNvPr id="16" name="Picture 15" descr="A logo for a company&#10;&#10;Description automatically generated">
            <a:extLst>
              <a:ext uri="{FF2B5EF4-FFF2-40B4-BE49-F238E27FC236}">
                <a16:creationId xmlns:a16="http://schemas.microsoft.com/office/drawing/2014/main" id="{733C35B4-282D-5D2A-4841-F2915A77DB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008" t="35303" r="2232" b="33333"/>
          <a:stretch/>
        </p:blipFill>
        <p:spPr>
          <a:xfrm>
            <a:off x="3581400" y="1463825"/>
            <a:ext cx="4099279" cy="1464693"/>
          </a:xfrm>
          <a:prstGeom prst="rect">
            <a:avLst/>
          </a:prstGeom>
        </p:spPr>
      </p:pic>
      <p:pic>
        <p:nvPicPr>
          <p:cNvPr id="6" name="object 2">
            <a:extLst>
              <a:ext uri="{FF2B5EF4-FFF2-40B4-BE49-F238E27FC236}">
                <a16:creationId xmlns:a16="http://schemas.microsoft.com/office/drawing/2014/main" id="{570FE56D-3EA5-D352-A4B0-23B23F9E3971}"/>
              </a:ext>
            </a:extLst>
          </p:cNvPr>
          <p:cNvPicPr/>
          <p:nvPr/>
        </p:nvPicPr>
        <p:blipFill>
          <a:blip r:embed="rId3" cstate="print"/>
          <a:stretch>
            <a:fillRect/>
          </a:stretch>
        </p:blipFill>
        <p:spPr>
          <a:xfrm>
            <a:off x="10896600" y="6402345"/>
            <a:ext cx="1138628" cy="379455"/>
          </a:xfrm>
          <a:prstGeom prst="rect">
            <a:avLst/>
          </a:prstGeom>
        </p:spPr>
      </p:pic>
    </p:spTree>
    <p:extLst>
      <p:ext uri="{BB962C8B-B14F-4D97-AF65-F5344CB8AC3E}">
        <p14:creationId xmlns:p14="http://schemas.microsoft.com/office/powerpoint/2010/main" val="3257467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CC63A-BBC6-1193-9468-3A03BF5A6B6A}"/>
            </a:ext>
          </a:extLst>
        </p:cNvPr>
        <p:cNvGrpSpPr/>
        <p:nvPr/>
      </p:nvGrpSpPr>
      <p:grpSpPr>
        <a:xfrm>
          <a:off x="0" y="0"/>
          <a:ext cx="0" cy="0"/>
          <a:chOff x="0" y="0"/>
          <a:chExt cx="0" cy="0"/>
        </a:xfrm>
      </p:grpSpPr>
      <p:grpSp>
        <p:nvGrpSpPr>
          <p:cNvPr id="175" name="Group 174">
            <a:extLst>
              <a:ext uri="{FF2B5EF4-FFF2-40B4-BE49-F238E27FC236}">
                <a16:creationId xmlns:a16="http://schemas.microsoft.com/office/drawing/2014/main" id="{8B37B69E-1E8D-C099-B203-3D3FD08472DF}"/>
              </a:ext>
            </a:extLst>
          </p:cNvPr>
          <p:cNvGrpSpPr/>
          <p:nvPr/>
        </p:nvGrpSpPr>
        <p:grpSpPr>
          <a:xfrm>
            <a:off x="2870577" y="1132695"/>
            <a:ext cx="4495800" cy="5396720"/>
            <a:chOff x="152400" y="976361"/>
            <a:chExt cx="4495800" cy="5396720"/>
          </a:xfrm>
        </p:grpSpPr>
        <p:grpSp>
          <p:nvGrpSpPr>
            <p:cNvPr id="113" name="Group 112">
              <a:extLst>
                <a:ext uri="{FF2B5EF4-FFF2-40B4-BE49-F238E27FC236}">
                  <a16:creationId xmlns:a16="http://schemas.microsoft.com/office/drawing/2014/main" id="{3A7FEC66-E71B-B6B2-4137-B441ED9C1C88}"/>
                </a:ext>
              </a:extLst>
            </p:cNvPr>
            <p:cNvGrpSpPr/>
            <p:nvPr/>
          </p:nvGrpSpPr>
          <p:grpSpPr>
            <a:xfrm>
              <a:off x="152400" y="990600"/>
              <a:ext cx="2135617" cy="1671674"/>
              <a:chOff x="152400" y="990600"/>
              <a:chExt cx="2135617" cy="1671674"/>
            </a:xfrm>
          </p:grpSpPr>
          <p:sp>
            <p:nvSpPr>
              <p:cNvPr id="109" name="Rectangle: Rounded Corners 108">
                <a:extLst>
                  <a:ext uri="{FF2B5EF4-FFF2-40B4-BE49-F238E27FC236}">
                    <a16:creationId xmlns:a16="http://schemas.microsoft.com/office/drawing/2014/main" id="{B8E243CE-6348-940C-1EDC-37C25390A1D4}"/>
                  </a:ext>
                </a:extLst>
              </p:cNvPr>
              <p:cNvSpPr/>
              <p:nvPr/>
            </p:nvSpPr>
            <p:spPr>
              <a:xfrm>
                <a:off x="152400" y="990600"/>
                <a:ext cx="2135617" cy="1671674"/>
              </a:xfrm>
              <a:prstGeom prst="roundRect">
                <a:avLst/>
              </a:prstGeom>
              <a:solidFill>
                <a:schemeClr val="bg1"/>
              </a:solidFill>
              <a:ln>
                <a:noFill/>
              </a:ln>
              <a:effectLst>
                <a:outerShdw blurRad="63500" sx="102000" sy="102000" algn="c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pic>
            <p:nvPicPr>
              <p:cNvPr id="65" name="Picture 64">
                <a:extLst>
                  <a:ext uri="{FF2B5EF4-FFF2-40B4-BE49-F238E27FC236}">
                    <a16:creationId xmlns:a16="http://schemas.microsoft.com/office/drawing/2014/main" id="{A7FC09D1-E7D4-7CD4-7453-F7C083A09180}"/>
                  </a:ext>
                </a:extLst>
              </p:cNvPr>
              <p:cNvPicPr>
                <a:picLocks noChangeAspect="1"/>
              </p:cNvPicPr>
              <p:nvPr/>
            </p:nvPicPr>
            <p:blipFill>
              <a:blip r:embed="rId3" cstate="print">
                <a:extLst>
                  <a:ext uri="{28A0092B-C50C-407E-A947-70E740481C1C}">
                    <a14:useLocalDpi xmlns:a14="http://schemas.microsoft.com/office/drawing/2010/main" val="0"/>
                  </a:ext>
                </a:extLst>
              </a:blip>
              <a:srcRect l="25020" t="2222" r="23746"/>
              <a:stretch>
                <a:fillRect/>
              </a:stretch>
            </p:blipFill>
            <p:spPr>
              <a:xfrm>
                <a:off x="255996" y="1143000"/>
                <a:ext cx="658404" cy="1403497"/>
              </a:xfrm>
              <a:prstGeom prst="rect">
                <a:avLst/>
              </a:prstGeom>
            </p:spPr>
          </p:pic>
          <p:sp>
            <p:nvSpPr>
              <p:cNvPr id="105" name="TextBox 104">
                <a:extLst>
                  <a:ext uri="{FF2B5EF4-FFF2-40B4-BE49-F238E27FC236}">
                    <a16:creationId xmlns:a16="http://schemas.microsoft.com/office/drawing/2014/main" id="{BB1DD42F-5695-3BAE-4C6D-763BAB1512D9}"/>
                  </a:ext>
                </a:extLst>
              </p:cNvPr>
              <p:cNvSpPr txBox="1"/>
              <p:nvPr/>
            </p:nvSpPr>
            <p:spPr>
              <a:xfrm>
                <a:off x="937092" y="1585355"/>
                <a:ext cx="1283242" cy="892552"/>
              </a:xfrm>
              <a:prstGeom prst="rect">
                <a:avLst/>
              </a:prstGeom>
              <a:noFill/>
            </p:spPr>
            <p:txBody>
              <a:bodyPr wrap="square">
                <a:spAutoFit/>
              </a:bodyPr>
              <a:lstStyle/>
              <a:p>
                <a:pPr marL="285750" indent="-285750">
                  <a:buFont typeface="Wingdings" panose="05000000000000000000" pitchFamily="2" charset="2"/>
                  <a:buChar char="ü"/>
                </a:pPr>
                <a:r>
                  <a:rPr lang="de-DE" sz="1300" dirty="0"/>
                  <a:t>LBMA</a:t>
                </a:r>
              </a:p>
              <a:p>
                <a:pPr marL="285750" indent="-285750">
                  <a:buFont typeface="Wingdings" panose="05000000000000000000" pitchFamily="2" charset="2"/>
                  <a:buChar char="ü"/>
                </a:pPr>
                <a:r>
                  <a:rPr lang="de-DE" sz="1300" dirty="0"/>
                  <a:t>UAEGD </a:t>
                </a:r>
              </a:p>
              <a:p>
                <a:pPr marL="285750" indent="-285750">
                  <a:buFont typeface="Wingdings" panose="05000000000000000000" pitchFamily="2" charset="2"/>
                  <a:buChar char="ü"/>
                </a:pPr>
                <a:r>
                  <a:rPr lang="de-DE" sz="1300" dirty="0"/>
                  <a:t>UAEGDTRQ </a:t>
                </a:r>
              </a:p>
              <a:p>
                <a:pPr marL="285750" indent="-285750">
                  <a:buFont typeface="Wingdings" panose="05000000000000000000" pitchFamily="2" charset="2"/>
                  <a:buChar char="ü"/>
                </a:pPr>
                <a:r>
                  <a:rPr lang="de-DE" sz="1300" dirty="0"/>
                  <a:t>RECYCLED</a:t>
                </a:r>
              </a:p>
            </p:txBody>
          </p:sp>
          <p:sp>
            <p:nvSpPr>
              <p:cNvPr id="110" name="Rectangle: Rounded Corners 109">
                <a:extLst>
                  <a:ext uri="{FF2B5EF4-FFF2-40B4-BE49-F238E27FC236}">
                    <a16:creationId xmlns:a16="http://schemas.microsoft.com/office/drawing/2014/main" id="{F947BA6A-7FDA-2603-8040-204079546927}"/>
                  </a:ext>
                </a:extLst>
              </p:cNvPr>
              <p:cNvSpPr/>
              <p:nvPr/>
            </p:nvSpPr>
            <p:spPr>
              <a:xfrm>
                <a:off x="975483" y="1066800"/>
                <a:ext cx="1158117" cy="34979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1200" dirty="0"/>
                  <a:t>995 1Kg Bar</a:t>
                </a:r>
              </a:p>
            </p:txBody>
          </p:sp>
        </p:grpSp>
        <p:grpSp>
          <p:nvGrpSpPr>
            <p:cNvPr id="120" name="Group 119">
              <a:extLst>
                <a:ext uri="{FF2B5EF4-FFF2-40B4-BE49-F238E27FC236}">
                  <a16:creationId xmlns:a16="http://schemas.microsoft.com/office/drawing/2014/main" id="{8C10243E-0042-0E4F-7B4F-20A4196E3B19}"/>
                </a:ext>
              </a:extLst>
            </p:cNvPr>
            <p:cNvGrpSpPr/>
            <p:nvPr/>
          </p:nvGrpSpPr>
          <p:grpSpPr>
            <a:xfrm>
              <a:off x="2512583" y="976361"/>
              <a:ext cx="2135617" cy="1671674"/>
              <a:chOff x="5715000" y="1429559"/>
              <a:chExt cx="2135617" cy="1671674"/>
            </a:xfrm>
          </p:grpSpPr>
          <p:grpSp>
            <p:nvGrpSpPr>
              <p:cNvPr id="121" name="Group 120">
                <a:extLst>
                  <a:ext uri="{FF2B5EF4-FFF2-40B4-BE49-F238E27FC236}">
                    <a16:creationId xmlns:a16="http://schemas.microsoft.com/office/drawing/2014/main" id="{AABC6AC4-DB11-85FA-C043-A3872E383E18}"/>
                  </a:ext>
                </a:extLst>
              </p:cNvPr>
              <p:cNvGrpSpPr/>
              <p:nvPr/>
            </p:nvGrpSpPr>
            <p:grpSpPr>
              <a:xfrm>
                <a:off x="5715000" y="1429559"/>
                <a:ext cx="2135617" cy="1671674"/>
                <a:chOff x="152400" y="990600"/>
                <a:chExt cx="2135617" cy="1671674"/>
              </a:xfrm>
            </p:grpSpPr>
            <p:sp>
              <p:nvSpPr>
                <p:cNvPr id="123" name="Rectangle: Rounded Corners 122">
                  <a:extLst>
                    <a:ext uri="{FF2B5EF4-FFF2-40B4-BE49-F238E27FC236}">
                      <a16:creationId xmlns:a16="http://schemas.microsoft.com/office/drawing/2014/main" id="{328971BA-2EEA-BE65-C372-4B9737384A37}"/>
                    </a:ext>
                  </a:extLst>
                </p:cNvPr>
                <p:cNvSpPr/>
                <p:nvPr/>
              </p:nvSpPr>
              <p:spPr>
                <a:xfrm>
                  <a:off x="152400" y="990600"/>
                  <a:ext cx="2135617" cy="1671674"/>
                </a:xfrm>
                <a:prstGeom prst="roundRect">
                  <a:avLst/>
                </a:prstGeom>
                <a:solidFill>
                  <a:schemeClr val="bg1"/>
                </a:solidFill>
                <a:ln>
                  <a:noFill/>
                </a:ln>
                <a:effectLst>
                  <a:outerShdw blurRad="63500" sx="102000" sy="102000" algn="c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24" name="TextBox 123">
                  <a:extLst>
                    <a:ext uri="{FF2B5EF4-FFF2-40B4-BE49-F238E27FC236}">
                      <a16:creationId xmlns:a16="http://schemas.microsoft.com/office/drawing/2014/main" id="{C3EC944F-22B2-E8AD-7E35-1C9CEBF60C5C}"/>
                    </a:ext>
                  </a:extLst>
                </p:cNvPr>
                <p:cNvSpPr txBox="1"/>
                <p:nvPr/>
              </p:nvSpPr>
              <p:spPr>
                <a:xfrm>
                  <a:off x="937092" y="1585355"/>
                  <a:ext cx="1283242" cy="892552"/>
                </a:xfrm>
                <a:prstGeom prst="rect">
                  <a:avLst/>
                </a:prstGeom>
                <a:noFill/>
              </p:spPr>
              <p:txBody>
                <a:bodyPr wrap="square">
                  <a:spAutoFit/>
                </a:bodyPr>
                <a:lstStyle/>
                <a:p>
                  <a:pPr marL="285750" indent="-285750">
                    <a:buFont typeface="Wingdings" panose="05000000000000000000" pitchFamily="2" charset="2"/>
                    <a:buChar char="ü"/>
                  </a:pPr>
                  <a:r>
                    <a:rPr lang="de-DE" sz="1300" dirty="0"/>
                    <a:t>LBMA</a:t>
                  </a:r>
                </a:p>
                <a:p>
                  <a:pPr marL="285750" indent="-285750">
                    <a:buFont typeface="Wingdings" panose="05000000000000000000" pitchFamily="2" charset="2"/>
                    <a:buChar char="ü"/>
                  </a:pPr>
                  <a:r>
                    <a:rPr lang="de-DE" sz="1300" dirty="0"/>
                    <a:t>UAEGD </a:t>
                  </a:r>
                </a:p>
                <a:p>
                  <a:pPr marL="285750" indent="-285750">
                    <a:buFont typeface="Wingdings" panose="05000000000000000000" pitchFamily="2" charset="2"/>
                    <a:buChar char="ü"/>
                  </a:pPr>
                  <a:r>
                    <a:rPr lang="de-DE" sz="1300" dirty="0"/>
                    <a:t>UAEGDTRQ </a:t>
                  </a:r>
                </a:p>
                <a:p>
                  <a:pPr marL="285750" indent="-285750">
                    <a:buFont typeface="Wingdings" panose="05000000000000000000" pitchFamily="2" charset="2"/>
                    <a:buChar char="ü"/>
                  </a:pPr>
                  <a:r>
                    <a:rPr lang="de-DE" sz="1300" dirty="0"/>
                    <a:t>RECYCLED</a:t>
                  </a:r>
                </a:p>
              </p:txBody>
            </p:sp>
            <p:sp>
              <p:nvSpPr>
                <p:cNvPr id="125" name="Rectangle: Rounded Corners 124">
                  <a:extLst>
                    <a:ext uri="{FF2B5EF4-FFF2-40B4-BE49-F238E27FC236}">
                      <a16:creationId xmlns:a16="http://schemas.microsoft.com/office/drawing/2014/main" id="{D70FA0EE-C76E-AF25-F362-8084C1FC57A4}"/>
                    </a:ext>
                  </a:extLst>
                </p:cNvPr>
                <p:cNvSpPr/>
                <p:nvPr/>
              </p:nvSpPr>
              <p:spPr>
                <a:xfrm>
                  <a:off x="975483" y="1066800"/>
                  <a:ext cx="1158117" cy="34979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1200" dirty="0"/>
                    <a:t>999 100 </a:t>
                  </a:r>
                </a:p>
                <a:p>
                  <a:pPr algn="ctr"/>
                  <a:r>
                    <a:rPr lang="de-DE" sz="1200" dirty="0"/>
                    <a:t>Gram  Bar</a:t>
                  </a:r>
                </a:p>
              </p:txBody>
            </p:sp>
          </p:grpSp>
          <p:pic>
            <p:nvPicPr>
              <p:cNvPr id="122" name="Picture 121">
                <a:extLst>
                  <a:ext uri="{FF2B5EF4-FFF2-40B4-BE49-F238E27FC236}">
                    <a16:creationId xmlns:a16="http://schemas.microsoft.com/office/drawing/2014/main" id="{7FC7CBAD-46AD-CA79-853A-D0A47326B82D}"/>
                  </a:ext>
                </a:extLst>
              </p:cNvPr>
              <p:cNvPicPr>
                <a:picLocks noChangeAspect="1"/>
              </p:cNvPicPr>
              <p:nvPr/>
            </p:nvPicPr>
            <p:blipFill>
              <a:blip r:embed="rId4" cstate="print">
                <a:extLst>
                  <a:ext uri="{28A0092B-C50C-407E-A947-70E740481C1C}">
                    <a14:useLocalDpi xmlns:a14="http://schemas.microsoft.com/office/drawing/2010/main" val="0"/>
                  </a:ext>
                </a:extLst>
              </a:blip>
              <a:srcRect l="23333" t="2222" r="22222" b="2222"/>
              <a:stretch>
                <a:fillRect/>
              </a:stretch>
            </p:blipFill>
            <p:spPr>
              <a:xfrm>
                <a:off x="5840075" y="1563648"/>
                <a:ext cx="658404" cy="1403497"/>
              </a:xfrm>
              <a:prstGeom prst="rect">
                <a:avLst/>
              </a:prstGeom>
            </p:spPr>
          </p:pic>
        </p:grpSp>
        <p:grpSp>
          <p:nvGrpSpPr>
            <p:cNvPr id="139" name="Group 138">
              <a:extLst>
                <a:ext uri="{FF2B5EF4-FFF2-40B4-BE49-F238E27FC236}">
                  <a16:creationId xmlns:a16="http://schemas.microsoft.com/office/drawing/2014/main" id="{80CE5ADD-4714-623E-BFD0-B76609D355B5}"/>
                </a:ext>
              </a:extLst>
            </p:cNvPr>
            <p:cNvGrpSpPr/>
            <p:nvPr/>
          </p:nvGrpSpPr>
          <p:grpSpPr>
            <a:xfrm>
              <a:off x="2512583" y="2831039"/>
              <a:ext cx="2135617" cy="1671674"/>
              <a:chOff x="2438400" y="2831039"/>
              <a:chExt cx="2135617" cy="1671674"/>
            </a:xfrm>
          </p:grpSpPr>
          <p:grpSp>
            <p:nvGrpSpPr>
              <p:cNvPr id="128" name="Group 127">
                <a:extLst>
                  <a:ext uri="{FF2B5EF4-FFF2-40B4-BE49-F238E27FC236}">
                    <a16:creationId xmlns:a16="http://schemas.microsoft.com/office/drawing/2014/main" id="{C8A75F72-91D8-1239-877A-F481EF011ECC}"/>
                  </a:ext>
                </a:extLst>
              </p:cNvPr>
              <p:cNvGrpSpPr/>
              <p:nvPr/>
            </p:nvGrpSpPr>
            <p:grpSpPr>
              <a:xfrm>
                <a:off x="2438400" y="2831039"/>
                <a:ext cx="2135617" cy="1671674"/>
                <a:chOff x="152400" y="990600"/>
                <a:chExt cx="2135617" cy="1671674"/>
              </a:xfrm>
            </p:grpSpPr>
            <p:sp>
              <p:nvSpPr>
                <p:cNvPr id="130" name="Rectangle: Rounded Corners 129">
                  <a:extLst>
                    <a:ext uri="{FF2B5EF4-FFF2-40B4-BE49-F238E27FC236}">
                      <a16:creationId xmlns:a16="http://schemas.microsoft.com/office/drawing/2014/main" id="{C644CFF8-2015-21B5-EBF4-54647C38DE06}"/>
                    </a:ext>
                  </a:extLst>
                </p:cNvPr>
                <p:cNvSpPr/>
                <p:nvPr/>
              </p:nvSpPr>
              <p:spPr>
                <a:xfrm>
                  <a:off x="152400" y="990600"/>
                  <a:ext cx="2135617" cy="1671674"/>
                </a:xfrm>
                <a:prstGeom prst="roundRect">
                  <a:avLst/>
                </a:prstGeom>
                <a:solidFill>
                  <a:schemeClr val="bg1"/>
                </a:solidFill>
                <a:ln>
                  <a:noFill/>
                </a:ln>
                <a:effectLst>
                  <a:outerShdw blurRad="63500" sx="102000" sy="102000" algn="c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31" name="TextBox 130">
                  <a:extLst>
                    <a:ext uri="{FF2B5EF4-FFF2-40B4-BE49-F238E27FC236}">
                      <a16:creationId xmlns:a16="http://schemas.microsoft.com/office/drawing/2014/main" id="{543C1F6C-EB8F-D5F9-4968-B9BCD88BA2FA}"/>
                    </a:ext>
                  </a:extLst>
                </p:cNvPr>
                <p:cNvSpPr txBox="1"/>
                <p:nvPr/>
              </p:nvSpPr>
              <p:spPr>
                <a:xfrm>
                  <a:off x="937092" y="1585355"/>
                  <a:ext cx="1283242" cy="692497"/>
                </a:xfrm>
                <a:prstGeom prst="rect">
                  <a:avLst/>
                </a:prstGeom>
                <a:noFill/>
              </p:spPr>
              <p:txBody>
                <a:bodyPr wrap="square">
                  <a:spAutoFit/>
                </a:bodyPr>
                <a:lstStyle/>
                <a:p>
                  <a:pPr marL="285750" indent="-285750">
                    <a:buFont typeface="Wingdings" panose="05000000000000000000" pitchFamily="2" charset="2"/>
                    <a:buChar char="ü"/>
                  </a:pPr>
                  <a:r>
                    <a:rPr lang="de-DE" sz="1300" dirty="0"/>
                    <a:t>LBMA</a:t>
                  </a:r>
                </a:p>
                <a:p>
                  <a:pPr marL="285750" indent="-285750">
                    <a:buFont typeface="Wingdings" panose="05000000000000000000" pitchFamily="2" charset="2"/>
                    <a:buChar char="ü"/>
                  </a:pPr>
                  <a:r>
                    <a:rPr lang="de-DE" sz="1300" dirty="0"/>
                    <a:t>UAEGD  </a:t>
                  </a:r>
                </a:p>
                <a:p>
                  <a:pPr marL="285750" indent="-285750">
                    <a:buFont typeface="Wingdings" panose="05000000000000000000" pitchFamily="2" charset="2"/>
                    <a:buChar char="ü"/>
                  </a:pPr>
                  <a:r>
                    <a:rPr lang="de-DE" sz="1300" dirty="0"/>
                    <a:t>RECYCLED</a:t>
                  </a:r>
                </a:p>
              </p:txBody>
            </p:sp>
            <p:sp>
              <p:nvSpPr>
                <p:cNvPr id="132" name="Rectangle: Rounded Corners 131">
                  <a:extLst>
                    <a:ext uri="{FF2B5EF4-FFF2-40B4-BE49-F238E27FC236}">
                      <a16:creationId xmlns:a16="http://schemas.microsoft.com/office/drawing/2014/main" id="{3D397C1A-05FE-F900-6854-DB9631A5EC97}"/>
                    </a:ext>
                  </a:extLst>
                </p:cNvPr>
                <p:cNvSpPr/>
                <p:nvPr/>
              </p:nvSpPr>
              <p:spPr>
                <a:xfrm>
                  <a:off x="975483" y="1066800"/>
                  <a:ext cx="1158117" cy="34979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1200" dirty="0"/>
                    <a:t>9999 </a:t>
                  </a:r>
                </a:p>
                <a:p>
                  <a:pPr algn="ctr"/>
                  <a:r>
                    <a:rPr lang="de-DE" sz="1200" dirty="0"/>
                    <a:t>12.5 Kg Bar  </a:t>
                  </a:r>
                </a:p>
              </p:txBody>
            </p:sp>
          </p:grpSp>
          <p:pic>
            <p:nvPicPr>
              <p:cNvPr id="100" name="Picture 99">
                <a:extLst>
                  <a:ext uri="{FF2B5EF4-FFF2-40B4-BE49-F238E27FC236}">
                    <a16:creationId xmlns:a16="http://schemas.microsoft.com/office/drawing/2014/main" id="{D75AE70B-CC25-BADD-B9BF-12968B31DD58}"/>
                  </a:ext>
                </a:extLst>
              </p:cNvPr>
              <p:cNvPicPr>
                <a:picLocks noChangeAspect="1"/>
              </p:cNvPicPr>
              <p:nvPr/>
            </p:nvPicPr>
            <p:blipFill>
              <a:blip r:embed="rId5" cstate="print">
                <a:extLst>
                  <a:ext uri="{28A0092B-C50C-407E-A947-70E740481C1C}">
                    <a14:useLocalDpi xmlns:a14="http://schemas.microsoft.com/office/drawing/2010/main" val="0"/>
                  </a:ext>
                </a:extLst>
              </a:blip>
              <a:srcRect l="22078" t="2222" r="20779" b="2222"/>
              <a:stretch>
                <a:fillRect/>
              </a:stretch>
            </p:blipFill>
            <p:spPr>
              <a:xfrm>
                <a:off x="2535738" y="2935707"/>
                <a:ext cx="686334" cy="1477328"/>
              </a:xfrm>
              <a:prstGeom prst="rect">
                <a:avLst/>
              </a:prstGeom>
            </p:spPr>
          </p:pic>
        </p:grpSp>
        <p:grpSp>
          <p:nvGrpSpPr>
            <p:cNvPr id="133" name="Group 132">
              <a:extLst>
                <a:ext uri="{FF2B5EF4-FFF2-40B4-BE49-F238E27FC236}">
                  <a16:creationId xmlns:a16="http://schemas.microsoft.com/office/drawing/2014/main" id="{90F2943D-0E16-6E98-7B31-159E83CEA588}"/>
                </a:ext>
              </a:extLst>
            </p:cNvPr>
            <p:cNvGrpSpPr/>
            <p:nvPr/>
          </p:nvGrpSpPr>
          <p:grpSpPr>
            <a:xfrm>
              <a:off x="226583" y="2819400"/>
              <a:ext cx="2135617" cy="1671674"/>
              <a:chOff x="152399" y="2805149"/>
              <a:chExt cx="2135617" cy="1671674"/>
            </a:xfrm>
          </p:grpSpPr>
          <p:grpSp>
            <p:nvGrpSpPr>
              <p:cNvPr id="134" name="Group 133">
                <a:extLst>
                  <a:ext uri="{FF2B5EF4-FFF2-40B4-BE49-F238E27FC236}">
                    <a16:creationId xmlns:a16="http://schemas.microsoft.com/office/drawing/2014/main" id="{91F06CD1-0023-40EE-AA28-6DDF21898D28}"/>
                  </a:ext>
                </a:extLst>
              </p:cNvPr>
              <p:cNvGrpSpPr/>
              <p:nvPr/>
            </p:nvGrpSpPr>
            <p:grpSpPr>
              <a:xfrm>
                <a:off x="152399" y="2805149"/>
                <a:ext cx="2135617" cy="1671674"/>
                <a:chOff x="152400" y="990600"/>
                <a:chExt cx="2135617" cy="1671674"/>
              </a:xfrm>
            </p:grpSpPr>
            <p:sp>
              <p:nvSpPr>
                <p:cNvPr id="136" name="Rectangle: Rounded Corners 135">
                  <a:extLst>
                    <a:ext uri="{FF2B5EF4-FFF2-40B4-BE49-F238E27FC236}">
                      <a16:creationId xmlns:a16="http://schemas.microsoft.com/office/drawing/2014/main" id="{0FA7376D-A276-9A0B-BDE6-C4B9AE2AEF3B}"/>
                    </a:ext>
                  </a:extLst>
                </p:cNvPr>
                <p:cNvSpPr/>
                <p:nvPr/>
              </p:nvSpPr>
              <p:spPr>
                <a:xfrm>
                  <a:off x="152400" y="990600"/>
                  <a:ext cx="2135617" cy="1671674"/>
                </a:xfrm>
                <a:prstGeom prst="roundRect">
                  <a:avLst/>
                </a:prstGeom>
                <a:solidFill>
                  <a:schemeClr val="bg1"/>
                </a:solidFill>
                <a:ln>
                  <a:noFill/>
                </a:ln>
                <a:effectLst>
                  <a:outerShdw blurRad="63500" sx="102000" sy="102000" algn="c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37" name="TextBox 136">
                  <a:extLst>
                    <a:ext uri="{FF2B5EF4-FFF2-40B4-BE49-F238E27FC236}">
                      <a16:creationId xmlns:a16="http://schemas.microsoft.com/office/drawing/2014/main" id="{F8D19887-16B4-0B44-8C80-51F9389AC9B4}"/>
                    </a:ext>
                  </a:extLst>
                </p:cNvPr>
                <p:cNvSpPr txBox="1"/>
                <p:nvPr/>
              </p:nvSpPr>
              <p:spPr>
                <a:xfrm>
                  <a:off x="937092" y="1585355"/>
                  <a:ext cx="1283242" cy="692497"/>
                </a:xfrm>
                <a:prstGeom prst="rect">
                  <a:avLst/>
                </a:prstGeom>
                <a:noFill/>
              </p:spPr>
              <p:txBody>
                <a:bodyPr wrap="square">
                  <a:spAutoFit/>
                </a:bodyPr>
                <a:lstStyle/>
                <a:p>
                  <a:pPr marL="285750" indent="-285750">
                    <a:buFont typeface="Wingdings" panose="05000000000000000000" pitchFamily="2" charset="2"/>
                    <a:buChar char="ü"/>
                  </a:pPr>
                  <a:r>
                    <a:rPr lang="de-DE" sz="1300" dirty="0"/>
                    <a:t>LBMA</a:t>
                  </a:r>
                </a:p>
                <a:p>
                  <a:pPr marL="285750" indent="-285750">
                    <a:buFont typeface="Wingdings" panose="05000000000000000000" pitchFamily="2" charset="2"/>
                    <a:buChar char="ü"/>
                  </a:pPr>
                  <a:r>
                    <a:rPr lang="de-DE" sz="1300" dirty="0"/>
                    <a:t>UAEGD  </a:t>
                  </a:r>
                </a:p>
                <a:p>
                  <a:pPr marL="285750" indent="-285750">
                    <a:buFont typeface="Wingdings" panose="05000000000000000000" pitchFamily="2" charset="2"/>
                    <a:buChar char="ü"/>
                  </a:pPr>
                  <a:r>
                    <a:rPr lang="de-DE" sz="1300" dirty="0"/>
                    <a:t>RECYCLED</a:t>
                  </a:r>
                </a:p>
              </p:txBody>
            </p:sp>
            <p:sp>
              <p:nvSpPr>
                <p:cNvPr id="138" name="Rectangle: Rounded Corners 137">
                  <a:extLst>
                    <a:ext uri="{FF2B5EF4-FFF2-40B4-BE49-F238E27FC236}">
                      <a16:creationId xmlns:a16="http://schemas.microsoft.com/office/drawing/2014/main" id="{5D514D26-6198-3C21-6124-E1AE8FE2B53F}"/>
                    </a:ext>
                  </a:extLst>
                </p:cNvPr>
                <p:cNvSpPr/>
                <p:nvPr/>
              </p:nvSpPr>
              <p:spPr>
                <a:xfrm>
                  <a:off x="975483" y="1066800"/>
                  <a:ext cx="1158117" cy="34979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1200" dirty="0"/>
                    <a:t>9999 1 Kg Bar  </a:t>
                  </a:r>
                </a:p>
              </p:txBody>
            </p:sp>
          </p:grpSp>
          <p:pic>
            <p:nvPicPr>
              <p:cNvPr id="135" name="Picture 134">
                <a:extLst>
                  <a:ext uri="{FF2B5EF4-FFF2-40B4-BE49-F238E27FC236}">
                    <a16:creationId xmlns:a16="http://schemas.microsoft.com/office/drawing/2014/main" id="{C062E051-9B32-F5D4-10FE-22DD110EF95C}"/>
                  </a:ext>
                </a:extLst>
              </p:cNvPr>
              <p:cNvPicPr>
                <a:picLocks noChangeAspect="1"/>
              </p:cNvPicPr>
              <p:nvPr/>
            </p:nvPicPr>
            <p:blipFill>
              <a:blip r:embed="rId6" cstate="print">
                <a:extLst>
                  <a:ext uri="{28A0092B-C50C-407E-A947-70E740481C1C}">
                    <a14:useLocalDpi xmlns:a14="http://schemas.microsoft.com/office/drawing/2010/main" val="0"/>
                  </a:ext>
                </a:extLst>
              </a:blip>
              <a:srcRect l="23181" t="2222" r="22222" b="2222"/>
              <a:stretch>
                <a:fillRect/>
              </a:stretch>
            </p:blipFill>
            <p:spPr>
              <a:xfrm>
                <a:off x="266755" y="2993286"/>
                <a:ext cx="647645" cy="1295400"/>
              </a:xfrm>
              <a:prstGeom prst="rect">
                <a:avLst/>
              </a:prstGeom>
            </p:spPr>
          </p:pic>
        </p:grpSp>
        <p:grpSp>
          <p:nvGrpSpPr>
            <p:cNvPr id="140" name="Group 139">
              <a:extLst>
                <a:ext uri="{FF2B5EF4-FFF2-40B4-BE49-F238E27FC236}">
                  <a16:creationId xmlns:a16="http://schemas.microsoft.com/office/drawing/2014/main" id="{2F76A74B-BA7A-059C-50F3-38E218FC0EA2}"/>
                </a:ext>
              </a:extLst>
            </p:cNvPr>
            <p:cNvGrpSpPr/>
            <p:nvPr/>
          </p:nvGrpSpPr>
          <p:grpSpPr>
            <a:xfrm>
              <a:off x="282623" y="4701407"/>
              <a:ext cx="2135617" cy="1671674"/>
              <a:chOff x="237116" y="4845774"/>
              <a:chExt cx="2135617" cy="1671674"/>
            </a:xfrm>
          </p:grpSpPr>
          <p:grpSp>
            <p:nvGrpSpPr>
              <p:cNvPr id="114" name="Group 113">
                <a:extLst>
                  <a:ext uri="{FF2B5EF4-FFF2-40B4-BE49-F238E27FC236}">
                    <a16:creationId xmlns:a16="http://schemas.microsoft.com/office/drawing/2014/main" id="{FE22F2F6-0D15-C468-E3E8-CE55427A263B}"/>
                  </a:ext>
                </a:extLst>
              </p:cNvPr>
              <p:cNvGrpSpPr/>
              <p:nvPr/>
            </p:nvGrpSpPr>
            <p:grpSpPr>
              <a:xfrm>
                <a:off x="237116" y="4845774"/>
                <a:ext cx="2135617" cy="1671674"/>
                <a:chOff x="152400" y="990600"/>
                <a:chExt cx="2135617" cy="1671674"/>
              </a:xfrm>
            </p:grpSpPr>
            <p:sp>
              <p:nvSpPr>
                <p:cNvPr id="115" name="Rectangle: Rounded Corners 114">
                  <a:extLst>
                    <a:ext uri="{FF2B5EF4-FFF2-40B4-BE49-F238E27FC236}">
                      <a16:creationId xmlns:a16="http://schemas.microsoft.com/office/drawing/2014/main" id="{CF3E7944-AD46-9D2F-5521-BF978F7A3DF9}"/>
                    </a:ext>
                  </a:extLst>
                </p:cNvPr>
                <p:cNvSpPr/>
                <p:nvPr/>
              </p:nvSpPr>
              <p:spPr>
                <a:xfrm>
                  <a:off x="152400" y="990600"/>
                  <a:ext cx="2135617" cy="1671674"/>
                </a:xfrm>
                <a:prstGeom prst="roundRect">
                  <a:avLst/>
                </a:prstGeom>
                <a:solidFill>
                  <a:schemeClr val="bg1"/>
                </a:solidFill>
                <a:ln>
                  <a:noFill/>
                </a:ln>
                <a:effectLst>
                  <a:outerShdw blurRad="63500" sx="102000" sy="102000" algn="c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17" name="TextBox 116">
                  <a:extLst>
                    <a:ext uri="{FF2B5EF4-FFF2-40B4-BE49-F238E27FC236}">
                      <a16:creationId xmlns:a16="http://schemas.microsoft.com/office/drawing/2014/main" id="{C8385A07-E4F0-AE34-B5D5-3193739132C1}"/>
                    </a:ext>
                  </a:extLst>
                </p:cNvPr>
                <p:cNvSpPr txBox="1"/>
                <p:nvPr/>
              </p:nvSpPr>
              <p:spPr>
                <a:xfrm>
                  <a:off x="937092" y="1585355"/>
                  <a:ext cx="1283242" cy="492443"/>
                </a:xfrm>
                <a:prstGeom prst="rect">
                  <a:avLst/>
                </a:prstGeom>
                <a:noFill/>
              </p:spPr>
              <p:txBody>
                <a:bodyPr wrap="square">
                  <a:spAutoFit/>
                </a:bodyPr>
                <a:lstStyle/>
                <a:p>
                  <a:pPr marL="285750" indent="-285750">
                    <a:buFont typeface="Wingdings" panose="05000000000000000000" pitchFamily="2" charset="2"/>
                    <a:buChar char="ü"/>
                  </a:pPr>
                  <a:r>
                    <a:rPr lang="de-DE" sz="1300" dirty="0"/>
                    <a:t>LBMA</a:t>
                  </a:r>
                </a:p>
                <a:p>
                  <a:pPr marL="285750" indent="-285750">
                    <a:buFont typeface="Wingdings" panose="05000000000000000000" pitchFamily="2" charset="2"/>
                    <a:buChar char="ü"/>
                  </a:pPr>
                  <a:r>
                    <a:rPr lang="de-DE" sz="1300" dirty="0"/>
                    <a:t>UAEGD  </a:t>
                  </a:r>
                </a:p>
              </p:txBody>
            </p:sp>
            <p:sp>
              <p:nvSpPr>
                <p:cNvPr id="118" name="Rectangle: Rounded Corners 117">
                  <a:extLst>
                    <a:ext uri="{FF2B5EF4-FFF2-40B4-BE49-F238E27FC236}">
                      <a16:creationId xmlns:a16="http://schemas.microsoft.com/office/drawing/2014/main" id="{A09B3212-5CCD-8C27-DD59-F2E6887E12EF}"/>
                    </a:ext>
                  </a:extLst>
                </p:cNvPr>
                <p:cNvSpPr/>
                <p:nvPr/>
              </p:nvSpPr>
              <p:spPr>
                <a:xfrm>
                  <a:off x="975483" y="1066800"/>
                  <a:ext cx="1158117" cy="349790"/>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de-DE" sz="1200" dirty="0"/>
                    <a:t>Silver </a:t>
                  </a:r>
                </a:p>
                <a:p>
                  <a:pPr algn="ctr"/>
                  <a:r>
                    <a:rPr lang="de-DE" sz="1200" dirty="0"/>
                    <a:t>30 Kg Bar  </a:t>
                  </a:r>
                </a:p>
              </p:txBody>
            </p:sp>
          </p:grpSp>
          <p:pic>
            <p:nvPicPr>
              <p:cNvPr id="63" name="Picture 62">
                <a:extLst>
                  <a:ext uri="{FF2B5EF4-FFF2-40B4-BE49-F238E27FC236}">
                    <a16:creationId xmlns:a16="http://schemas.microsoft.com/office/drawing/2014/main" id="{6C30EF3F-8307-5FB3-C8C6-C55DEDCE7FDB}"/>
                  </a:ext>
                </a:extLst>
              </p:cNvPr>
              <p:cNvPicPr>
                <a:picLocks noChangeAspect="1"/>
              </p:cNvPicPr>
              <p:nvPr/>
            </p:nvPicPr>
            <p:blipFill>
              <a:blip r:embed="rId7" cstate="print">
                <a:extLst>
                  <a:ext uri="{28A0092B-C50C-407E-A947-70E740481C1C}">
                    <a14:useLocalDpi xmlns:a14="http://schemas.microsoft.com/office/drawing/2010/main" val="0"/>
                  </a:ext>
                </a:extLst>
              </a:blip>
              <a:srcRect l="18889" r="18889"/>
              <a:stretch>
                <a:fillRect/>
              </a:stretch>
            </p:blipFill>
            <p:spPr>
              <a:xfrm>
                <a:off x="310703" y="4919503"/>
                <a:ext cx="626390" cy="1524216"/>
              </a:xfrm>
              <a:prstGeom prst="rect">
                <a:avLst/>
              </a:prstGeom>
            </p:spPr>
          </p:pic>
        </p:grpSp>
      </p:grpSp>
      <p:sp>
        <p:nvSpPr>
          <p:cNvPr id="148" name="Title 1">
            <a:extLst>
              <a:ext uri="{FF2B5EF4-FFF2-40B4-BE49-F238E27FC236}">
                <a16:creationId xmlns:a16="http://schemas.microsoft.com/office/drawing/2014/main" id="{F7BD12BC-8891-52F3-516B-419F378733A9}"/>
              </a:ext>
            </a:extLst>
          </p:cNvPr>
          <p:cNvSpPr txBox="1">
            <a:spLocks/>
          </p:cNvSpPr>
          <p:nvPr/>
        </p:nvSpPr>
        <p:spPr>
          <a:xfrm>
            <a:off x="388867" y="75753"/>
            <a:ext cx="11550009" cy="5698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342A66"/>
                </a:solidFill>
                <a:latin typeface="IBM Plex Sans" panose="020B0503050000000000" pitchFamily="34" charset="0"/>
                <a:ea typeface="+mj-ea"/>
                <a:cs typeface="+mj-cs"/>
              </a:defRPr>
            </a:lvl1pPr>
          </a:lstStyle>
          <a:p>
            <a:pPr marL="0" marR="0" lvl="0" indent="0" algn="ctr" defTabSz="914400" rtl="0" eaLnBrk="1" fontAlgn="base" latinLnBrk="0" hangingPunct="1">
              <a:lnSpc>
                <a:spcPct val="90000"/>
              </a:lnSpc>
              <a:spcBef>
                <a:spcPct val="0"/>
              </a:spcBef>
              <a:spcAft>
                <a:spcPts val="0"/>
              </a:spcAft>
              <a:buClrTx/>
              <a:buSzTx/>
              <a:buFontTx/>
              <a:buNone/>
              <a:tabLst/>
              <a:defRPr/>
            </a:pPr>
            <a:r>
              <a:rPr lang="en-IN" sz="3500" dirty="0">
                <a:solidFill>
                  <a:srgbClr val="1F3863"/>
                </a:solidFill>
                <a:latin typeface="Calibri"/>
                <a:cs typeface="Calibri"/>
              </a:rPr>
              <a:t>Existing T+2 Products, Market Hours and Settlement Type</a:t>
            </a:r>
          </a:p>
        </p:txBody>
      </p:sp>
      <p:grpSp>
        <p:nvGrpSpPr>
          <p:cNvPr id="174" name="Group 173">
            <a:extLst>
              <a:ext uri="{FF2B5EF4-FFF2-40B4-BE49-F238E27FC236}">
                <a16:creationId xmlns:a16="http://schemas.microsoft.com/office/drawing/2014/main" id="{4FC6259A-5243-A7EA-49C1-D637037FA39A}"/>
              </a:ext>
            </a:extLst>
          </p:cNvPr>
          <p:cNvGrpSpPr/>
          <p:nvPr/>
        </p:nvGrpSpPr>
        <p:grpSpPr>
          <a:xfrm>
            <a:off x="245829" y="1169171"/>
            <a:ext cx="2518634" cy="5507404"/>
            <a:chOff x="4872766" y="1048765"/>
            <a:chExt cx="2518634" cy="4655799"/>
          </a:xfrm>
        </p:grpSpPr>
        <p:grpSp>
          <p:nvGrpSpPr>
            <p:cNvPr id="149" name="Group 148">
              <a:extLst>
                <a:ext uri="{FF2B5EF4-FFF2-40B4-BE49-F238E27FC236}">
                  <a16:creationId xmlns:a16="http://schemas.microsoft.com/office/drawing/2014/main" id="{E33C934E-BC9D-205D-1CF0-76152D2D4617}"/>
                </a:ext>
              </a:extLst>
            </p:cNvPr>
            <p:cNvGrpSpPr/>
            <p:nvPr/>
          </p:nvGrpSpPr>
          <p:grpSpPr>
            <a:xfrm>
              <a:off x="4872766" y="1048765"/>
              <a:ext cx="2448029" cy="1305264"/>
              <a:chOff x="152400" y="990602"/>
              <a:chExt cx="2135617" cy="1320007"/>
            </a:xfrm>
            <a:solidFill>
              <a:schemeClr val="accent6">
                <a:lumMod val="20000"/>
                <a:lumOff val="80000"/>
              </a:schemeClr>
            </a:solidFill>
          </p:grpSpPr>
          <p:sp>
            <p:nvSpPr>
              <p:cNvPr id="150" name="Rectangle: Rounded Corners 149">
                <a:extLst>
                  <a:ext uri="{FF2B5EF4-FFF2-40B4-BE49-F238E27FC236}">
                    <a16:creationId xmlns:a16="http://schemas.microsoft.com/office/drawing/2014/main" id="{19ED1243-B1DC-F816-7BDD-11B51D910B94}"/>
                  </a:ext>
                </a:extLst>
              </p:cNvPr>
              <p:cNvSpPr/>
              <p:nvPr/>
            </p:nvSpPr>
            <p:spPr>
              <a:xfrm>
                <a:off x="152400" y="990602"/>
                <a:ext cx="2135617" cy="1320007"/>
              </a:xfrm>
              <a:prstGeom prst="roundRect">
                <a:avLst/>
              </a:prstGeom>
              <a:grpFill/>
              <a:ln>
                <a:noFill/>
              </a:ln>
              <a:effectLst>
                <a:outerShdw blurRad="63500" sx="102000" sy="102000" algn="c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53" name="Rectangle: Rounded Corners 152">
                <a:extLst>
                  <a:ext uri="{FF2B5EF4-FFF2-40B4-BE49-F238E27FC236}">
                    <a16:creationId xmlns:a16="http://schemas.microsoft.com/office/drawing/2014/main" id="{56E2DEDE-9A68-1988-F90C-9E2C1FD91331}"/>
                  </a:ext>
                </a:extLst>
              </p:cNvPr>
              <p:cNvSpPr/>
              <p:nvPr/>
            </p:nvSpPr>
            <p:spPr>
              <a:xfrm>
                <a:off x="308835" y="1008841"/>
                <a:ext cx="1774875" cy="292388"/>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a:latin typeface="Aptos" panose="020B0004020202020204" pitchFamily="34" charset="0"/>
                  </a:rPr>
                  <a:t>LBMA Good Delivery</a:t>
                </a:r>
                <a:endParaRPr lang="en-IN" sz="1200" b="1" dirty="0">
                  <a:latin typeface="Aptos" panose="020B0004020202020204" pitchFamily="34" charset="0"/>
                </a:endParaRPr>
              </a:p>
            </p:txBody>
          </p:sp>
        </p:grpSp>
        <p:sp>
          <p:nvSpPr>
            <p:cNvPr id="155" name="TextBox 154">
              <a:extLst>
                <a:ext uri="{FF2B5EF4-FFF2-40B4-BE49-F238E27FC236}">
                  <a16:creationId xmlns:a16="http://schemas.microsoft.com/office/drawing/2014/main" id="{D4C792BE-34C5-1DF2-802A-1CD29BA79AF0}"/>
                </a:ext>
              </a:extLst>
            </p:cNvPr>
            <p:cNvSpPr txBox="1"/>
            <p:nvPr/>
          </p:nvSpPr>
          <p:spPr>
            <a:xfrm>
              <a:off x="5203685" y="1412180"/>
              <a:ext cx="1792922" cy="1015663"/>
            </a:xfrm>
            <a:prstGeom prst="rect">
              <a:avLst/>
            </a:prstGeom>
            <a:noFill/>
          </p:spPr>
          <p:txBody>
            <a:bodyPr wrap="square">
              <a:spAutoFit/>
            </a:bodyPr>
            <a:lstStyle/>
            <a:p>
              <a:pPr marL="171450" indent="-171450">
                <a:buFont typeface="Wingdings" panose="05000000000000000000" pitchFamily="2" charset="2"/>
                <a:buChar char="§"/>
              </a:pPr>
              <a:r>
                <a:rPr lang="de-DE" sz="1200" dirty="0"/>
                <a:t>GOLD 995 T+2</a:t>
              </a:r>
            </a:p>
            <a:p>
              <a:pPr marL="171450" indent="-171450">
                <a:buFont typeface="Wingdings" panose="05000000000000000000" pitchFamily="2" charset="2"/>
                <a:buChar char="§"/>
              </a:pPr>
              <a:r>
                <a:rPr lang="de-DE" sz="1200" dirty="0"/>
                <a:t>GOLD MINI 999 T+2</a:t>
              </a:r>
            </a:p>
            <a:p>
              <a:pPr marL="171450" indent="-171450">
                <a:buFont typeface="Wingdings" panose="05000000000000000000" pitchFamily="2" charset="2"/>
                <a:buChar char="§"/>
              </a:pPr>
              <a:r>
                <a:rPr lang="de-DE" sz="1200" dirty="0"/>
                <a:t>GOLD 9999 T+2</a:t>
              </a:r>
            </a:p>
            <a:p>
              <a:pPr marL="171450" indent="-171450">
                <a:buFont typeface="Wingdings" panose="05000000000000000000" pitchFamily="2" charset="2"/>
                <a:buChar char="§"/>
              </a:pPr>
              <a:r>
                <a:rPr lang="de-DE" sz="1200" dirty="0"/>
                <a:t>GOLD 12.5 9999 T+2</a:t>
              </a:r>
            </a:p>
            <a:p>
              <a:pPr marL="171450" indent="-171450">
                <a:buFont typeface="Wingdings" panose="05000000000000000000" pitchFamily="2" charset="2"/>
                <a:buChar char="§"/>
              </a:pPr>
              <a:r>
                <a:rPr lang="de-DE" sz="1200" dirty="0"/>
                <a:t>SILVER Bar T+2</a:t>
              </a:r>
            </a:p>
          </p:txBody>
        </p:sp>
        <p:grpSp>
          <p:nvGrpSpPr>
            <p:cNvPr id="156" name="Group 155">
              <a:extLst>
                <a:ext uri="{FF2B5EF4-FFF2-40B4-BE49-F238E27FC236}">
                  <a16:creationId xmlns:a16="http://schemas.microsoft.com/office/drawing/2014/main" id="{9D27A35F-8DA4-33AE-959B-268746F1A525}"/>
                </a:ext>
              </a:extLst>
            </p:cNvPr>
            <p:cNvGrpSpPr/>
            <p:nvPr/>
          </p:nvGrpSpPr>
          <p:grpSpPr>
            <a:xfrm>
              <a:off x="4886118" y="2447330"/>
              <a:ext cx="2505282" cy="1799993"/>
              <a:chOff x="152400" y="752308"/>
              <a:chExt cx="2135617" cy="1263783"/>
            </a:xfrm>
          </p:grpSpPr>
          <p:sp>
            <p:nvSpPr>
              <p:cNvPr id="157" name="Rectangle: Rounded Corners 156">
                <a:extLst>
                  <a:ext uri="{FF2B5EF4-FFF2-40B4-BE49-F238E27FC236}">
                    <a16:creationId xmlns:a16="http://schemas.microsoft.com/office/drawing/2014/main" id="{4AD61308-6FC1-72B4-AF8B-589BC17B8930}"/>
                  </a:ext>
                </a:extLst>
              </p:cNvPr>
              <p:cNvSpPr/>
              <p:nvPr/>
            </p:nvSpPr>
            <p:spPr>
              <a:xfrm>
                <a:off x="152400" y="752308"/>
                <a:ext cx="2135617" cy="1263783"/>
              </a:xfrm>
              <a:prstGeom prst="roundRect">
                <a:avLst/>
              </a:prstGeom>
              <a:solidFill>
                <a:schemeClr val="accent3">
                  <a:lumMod val="20000"/>
                  <a:lumOff val="80000"/>
                </a:schemeClr>
              </a:solidFill>
              <a:ln>
                <a:solidFill>
                  <a:schemeClr val="accent3">
                    <a:lumMod val="20000"/>
                    <a:lumOff val="80000"/>
                  </a:schemeClr>
                </a:solidFill>
              </a:ln>
              <a:effectLst>
                <a:outerShdw blurRad="63500" sx="102000" sy="102000" algn="c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58" name="TextBox 157">
                <a:extLst>
                  <a:ext uri="{FF2B5EF4-FFF2-40B4-BE49-F238E27FC236}">
                    <a16:creationId xmlns:a16="http://schemas.microsoft.com/office/drawing/2014/main" id="{E60D5B67-1C76-B2A1-BB26-4FCD942A93CE}"/>
                  </a:ext>
                </a:extLst>
              </p:cNvPr>
              <p:cNvSpPr txBox="1"/>
              <p:nvPr/>
            </p:nvSpPr>
            <p:spPr>
              <a:xfrm>
                <a:off x="937092" y="1585355"/>
                <a:ext cx="1283242" cy="292388"/>
              </a:xfrm>
              <a:prstGeom prst="rect">
                <a:avLst/>
              </a:prstGeom>
              <a:noFill/>
              <a:ln>
                <a:solidFill>
                  <a:schemeClr val="accent3">
                    <a:lumMod val="20000"/>
                    <a:lumOff val="80000"/>
                  </a:schemeClr>
                </a:solidFill>
              </a:ln>
            </p:spPr>
            <p:txBody>
              <a:bodyPr wrap="square">
                <a:spAutoFit/>
              </a:bodyPr>
              <a:lstStyle/>
              <a:p>
                <a:endParaRPr lang="de-DE" sz="1300" dirty="0"/>
              </a:p>
            </p:txBody>
          </p:sp>
          <p:sp>
            <p:nvSpPr>
              <p:cNvPr id="159" name="Rectangle: Rounded Corners 158">
                <a:extLst>
                  <a:ext uri="{FF2B5EF4-FFF2-40B4-BE49-F238E27FC236}">
                    <a16:creationId xmlns:a16="http://schemas.microsoft.com/office/drawing/2014/main" id="{28A92D0C-75E5-4CAF-D941-20F6755D48DB}"/>
                  </a:ext>
                </a:extLst>
              </p:cNvPr>
              <p:cNvSpPr/>
              <p:nvPr/>
            </p:nvSpPr>
            <p:spPr>
              <a:xfrm>
                <a:off x="307825" y="840375"/>
                <a:ext cx="1824766" cy="185628"/>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a:latin typeface="Aptos" panose="020B0004020202020204" pitchFamily="34" charset="0"/>
                  </a:rPr>
                  <a:t>UAE Good Delivery</a:t>
                </a:r>
                <a:endParaRPr lang="en-IN" sz="1200" b="1" dirty="0">
                  <a:latin typeface="Aptos" panose="020B0004020202020204" pitchFamily="34" charset="0"/>
                </a:endParaRPr>
              </a:p>
            </p:txBody>
          </p:sp>
        </p:grpSp>
        <p:sp>
          <p:nvSpPr>
            <p:cNvPr id="161" name="TextBox 160">
              <a:extLst>
                <a:ext uri="{FF2B5EF4-FFF2-40B4-BE49-F238E27FC236}">
                  <a16:creationId xmlns:a16="http://schemas.microsoft.com/office/drawing/2014/main" id="{5738B460-CD59-D357-0BC6-8FEAA7FCBCA9}"/>
                </a:ext>
              </a:extLst>
            </p:cNvPr>
            <p:cNvSpPr txBox="1"/>
            <p:nvPr/>
          </p:nvSpPr>
          <p:spPr>
            <a:xfrm>
              <a:off x="5067194" y="2947902"/>
              <a:ext cx="2276682" cy="1384995"/>
            </a:xfrm>
            <a:prstGeom prst="rect">
              <a:avLst/>
            </a:prstGeom>
            <a:noFill/>
          </p:spPr>
          <p:txBody>
            <a:bodyPr wrap="square">
              <a:spAutoFit/>
            </a:bodyPr>
            <a:lstStyle/>
            <a:p>
              <a:pPr marL="171450" indent="-171450">
                <a:buFont typeface="Wingdings" panose="05000000000000000000" pitchFamily="2" charset="2"/>
                <a:buChar char="§"/>
              </a:pPr>
              <a:r>
                <a:rPr lang="en-IN" sz="1200" dirty="0"/>
                <a:t>UAEGD GOLD 995 T+2</a:t>
              </a:r>
            </a:p>
            <a:p>
              <a:pPr marL="171450" indent="-171450">
                <a:buFont typeface="Wingdings" panose="05000000000000000000" pitchFamily="2" charset="2"/>
                <a:buChar char="§"/>
              </a:pPr>
              <a:r>
                <a:rPr lang="en-IN" sz="1200" dirty="0"/>
                <a:t>UAEGD GOLD 999 T+2</a:t>
              </a:r>
            </a:p>
            <a:p>
              <a:pPr marL="171450" indent="-171450">
                <a:buFont typeface="Wingdings" panose="05000000000000000000" pitchFamily="2" charset="2"/>
                <a:buChar char="§"/>
              </a:pPr>
              <a:r>
                <a:rPr lang="en-IN" sz="1200" dirty="0"/>
                <a:t>UAEGD GOLD 9999 T+2</a:t>
              </a:r>
            </a:p>
            <a:p>
              <a:pPr marL="171450" indent="-171450">
                <a:buFont typeface="Wingdings" panose="05000000000000000000" pitchFamily="2" charset="2"/>
                <a:buChar char="§"/>
              </a:pPr>
              <a:r>
                <a:rPr lang="en-IN" sz="1200" dirty="0"/>
                <a:t>UAEGD GOLD 12.5 9999 T+2</a:t>
              </a:r>
            </a:p>
            <a:p>
              <a:pPr marL="171450" indent="-171450">
                <a:buFont typeface="Wingdings" panose="05000000000000000000" pitchFamily="2" charset="2"/>
                <a:buChar char="§"/>
              </a:pPr>
              <a:r>
                <a:rPr lang="en-IN" sz="1200" dirty="0"/>
                <a:t>UAEGDTRQ GOLD 995 T+2</a:t>
              </a:r>
            </a:p>
            <a:p>
              <a:pPr marL="171450" indent="-171450">
                <a:buFont typeface="Wingdings" panose="05000000000000000000" pitchFamily="2" charset="2"/>
                <a:buChar char="§"/>
              </a:pPr>
              <a:r>
                <a:rPr lang="en-IN" sz="1200" dirty="0"/>
                <a:t>UAEGDTRQ GOLD 999 T+2</a:t>
              </a:r>
            </a:p>
            <a:p>
              <a:pPr marL="171450" indent="-171450">
                <a:buFont typeface="Wingdings" panose="05000000000000000000" pitchFamily="2" charset="2"/>
                <a:buChar char="§"/>
              </a:pPr>
              <a:r>
                <a:rPr lang="en-IN" sz="1200" dirty="0"/>
                <a:t>UAEGD SILVER Bar T+2</a:t>
              </a:r>
            </a:p>
          </p:txBody>
        </p:sp>
        <p:grpSp>
          <p:nvGrpSpPr>
            <p:cNvPr id="162" name="Group 161">
              <a:extLst>
                <a:ext uri="{FF2B5EF4-FFF2-40B4-BE49-F238E27FC236}">
                  <a16:creationId xmlns:a16="http://schemas.microsoft.com/office/drawing/2014/main" id="{42762D77-03C6-09E6-0832-9E493F73B6DA}"/>
                </a:ext>
              </a:extLst>
            </p:cNvPr>
            <p:cNvGrpSpPr/>
            <p:nvPr/>
          </p:nvGrpSpPr>
          <p:grpSpPr>
            <a:xfrm>
              <a:off x="4923633" y="4425046"/>
              <a:ext cx="2448029" cy="1271918"/>
              <a:chOff x="152400" y="118811"/>
              <a:chExt cx="2135617" cy="1586080"/>
            </a:xfrm>
            <a:solidFill>
              <a:schemeClr val="tx2">
                <a:lumMod val="20000"/>
                <a:lumOff val="80000"/>
              </a:schemeClr>
            </a:solidFill>
          </p:grpSpPr>
          <p:sp>
            <p:nvSpPr>
              <p:cNvPr id="163" name="Rectangle: Rounded Corners 162">
                <a:extLst>
                  <a:ext uri="{FF2B5EF4-FFF2-40B4-BE49-F238E27FC236}">
                    <a16:creationId xmlns:a16="http://schemas.microsoft.com/office/drawing/2014/main" id="{A0239214-0D80-E36D-ED35-DF6E172994CF}"/>
                  </a:ext>
                </a:extLst>
              </p:cNvPr>
              <p:cNvSpPr/>
              <p:nvPr/>
            </p:nvSpPr>
            <p:spPr>
              <a:xfrm>
                <a:off x="152400" y="118811"/>
                <a:ext cx="2135617" cy="1586080"/>
              </a:xfrm>
              <a:prstGeom prst="roundRect">
                <a:avLst/>
              </a:prstGeom>
              <a:grpFill/>
              <a:ln>
                <a:noFill/>
              </a:ln>
              <a:effectLst>
                <a:outerShdw blurRad="63500" sx="102000" sy="102000" algn="c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65" name="Rectangle: Rounded Corners 164">
                <a:extLst>
                  <a:ext uri="{FF2B5EF4-FFF2-40B4-BE49-F238E27FC236}">
                    <a16:creationId xmlns:a16="http://schemas.microsoft.com/office/drawing/2014/main" id="{0876D306-47FA-3FAC-4FB5-A39C406C01BC}"/>
                  </a:ext>
                </a:extLst>
              </p:cNvPr>
              <p:cNvSpPr/>
              <p:nvPr/>
            </p:nvSpPr>
            <p:spPr>
              <a:xfrm>
                <a:off x="278732" y="236929"/>
                <a:ext cx="1911499" cy="31681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a:latin typeface="Aptos" panose="020B0004020202020204" pitchFamily="34" charset="0"/>
                  </a:rPr>
                  <a:t>Recycled Gold </a:t>
                </a:r>
                <a:endParaRPr lang="en-IN" sz="1200" b="1" dirty="0">
                  <a:latin typeface="Aptos" panose="020B0004020202020204" pitchFamily="34" charset="0"/>
                </a:endParaRPr>
              </a:p>
            </p:txBody>
          </p:sp>
        </p:grpSp>
        <p:sp>
          <p:nvSpPr>
            <p:cNvPr id="167" name="TextBox 166">
              <a:extLst>
                <a:ext uri="{FF2B5EF4-FFF2-40B4-BE49-F238E27FC236}">
                  <a16:creationId xmlns:a16="http://schemas.microsoft.com/office/drawing/2014/main" id="{D5374EE7-8CF4-BD4B-AF4D-7C557AF37739}"/>
                </a:ext>
              </a:extLst>
            </p:cNvPr>
            <p:cNvSpPr txBox="1"/>
            <p:nvPr/>
          </p:nvSpPr>
          <p:spPr>
            <a:xfrm>
              <a:off x="5029058" y="4873567"/>
              <a:ext cx="2291737" cy="830997"/>
            </a:xfrm>
            <a:prstGeom prst="rect">
              <a:avLst/>
            </a:prstGeom>
            <a:noFill/>
          </p:spPr>
          <p:txBody>
            <a:bodyPr wrap="square">
              <a:spAutoFit/>
            </a:bodyPr>
            <a:lstStyle/>
            <a:p>
              <a:pPr marL="171450" indent="-171450">
                <a:buFont typeface="Wingdings" panose="05000000000000000000" pitchFamily="2" charset="2"/>
                <a:buChar char="§"/>
              </a:pPr>
              <a:r>
                <a:rPr lang="en-IN" sz="1200" dirty="0"/>
                <a:t>RECYCLED GOLD 995 T+2</a:t>
              </a:r>
            </a:p>
            <a:p>
              <a:pPr marL="171450" indent="-171450">
                <a:buFont typeface="Wingdings" panose="05000000000000000000" pitchFamily="2" charset="2"/>
                <a:buChar char="§"/>
              </a:pPr>
              <a:r>
                <a:rPr lang="en-IN" sz="1200" dirty="0"/>
                <a:t>RECYCLED GOLD 999 T+2</a:t>
              </a:r>
            </a:p>
            <a:p>
              <a:pPr marL="171450" indent="-171450">
                <a:buFont typeface="Wingdings" panose="05000000000000000000" pitchFamily="2" charset="2"/>
                <a:buChar char="§"/>
              </a:pPr>
              <a:r>
                <a:rPr lang="en-IN" sz="1200" dirty="0"/>
                <a:t>RECYCLED GOLD 9999 T+2</a:t>
              </a:r>
            </a:p>
            <a:p>
              <a:pPr marL="171450" indent="-171450">
                <a:buFont typeface="Wingdings" panose="05000000000000000000" pitchFamily="2" charset="2"/>
                <a:buChar char="§"/>
              </a:pPr>
              <a:r>
                <a:rPr lang="en-IN" sz="1200" dirty="0"/>
                <a:t>RECYCLED GOLD 12.5 9999 T+2</a:t>
              </a:r>
            </a:p>
          </p:txBody>
        </p:sp>
      </p:grpSp>
      <p:grpSp>
        <p:nvGrpSpPr>
          <p:cNvPr id="55" name="Group 54">
            <a:extLst>
              <a:ext uri="{FF2B5EF4-FFF2-40B4-BE49-F238E27FC236}">
                <a16:creationId xmlns:a16="http://schemas.microsoft.com/office/drawing/2014/main" id="{56CF663E-7844-EF08-17C1-79E176DEE053}"/>
              </a:ext>
            </a:extLst>
          </p:cNvPr>
          <p:cNvGrpSpPr/>
          <p:nvPr/>
        </p:nvGrpSpPr>
        <p:grpSpPr>
          <a:xfrm>
            <a:off x="7615409" y="1060724"/>
            <a:ext cx="4454720" cy="5712027"/>
            <a:chOff x="7615409" y="1060724"/>
            <a:chExt cx="4454720" cy="5712027"/>
          </a:xfrm>
        </p:grpSpPr>
        <p:grpSp>
          <p:nvGrpSpPr>
            <p:cNvPr id="4" name="Group 3">
              <a:extLst>
                <a:ext uri="{FF2B5EF4-FFF2-40B4-BE49-F238E27FC236}">
                  <a16:creationId xmlns:a16="http://schemas.microsoft.com/office/drawing/2014/main" id="{637380A8-7322-B096-C543-6FF9A4555E27}"/>
                </a:ext>
              </a:extLst>
            </p:cNvPr>
            <p:cNvGrpSpPr/>
            <p:nvPr/>
          </p:nvGrpSpPr>
          <p:grpSpPr>
            <a:xfrm>
              <a:off x="7615409" y="1060724"/>
              <a:ext cx="4454720" cy="5712027"/>
              <a:chOff x="7877143" y="980794"/>
              <a:chExt cx="4157987" cy="2397113"/>
            </a:xfrm>
          </p:grpSpPr>
          <p:sp>
            <p:nvSpPr>
              <p:cNvPr id="7" name="Rectangle: Rounded Corners 6">
                <a:extLst>
                  <a:ext uri="{FF2B5EF4-FFF2-40B4-BE49-F238E27FC236}">
                    <a16:creationId xmlns:a16="http://schemas.microsoft.com/office/drawing/2014/main" id="{E7E37553-D572-98FE-7DC9-508BD2CBC34C}"/>
                  </a:ext>
                </a:extLst>
              </p:cNvPr>
              <p:cNvSpPr/>
              <p:nvPr/>
            </p:nvSpPr>
            <p:spPr>
              <a:xfrm>
                <a:off x="7877143" y="980794"/>
                <a:ext cx="4157987" cy="2397113"/>
              </a:xfrm>
              <a:prstGeom prst="roundRect">
                <a:avLst/>
              </a:prstGeom>
              <a:solidFill>
                <a:schemeClr val="bg1"/>
              </a:solidFill>
              <a:ln>
                <a:solidFill>
                  <a:schemeClr val="accent3">
                    <a:lumMod val="20000"/>
                    <a:lumOff val="80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9" name="Graphic 8" descr="Clock with solid fill">
                <a:extLst>
                  <a:ext uri="{FF2B5EF4-FFF2-40B4-BE49-F238E27FC236}">
                    <a16:creationId xmlns:a16="http://schemas.microsoft.com/office/drawing/2014/main" id="{20B688DE-858C-BBF4-2F43-704301B49457}"/>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963446" y="1116372"/>
                <a:ext cx="524969" cy="204384"/>
              </a:xfrm>
              <a:prstGeom prst="rect">
                <a:avLst/>
              </a:prstGeom>
            </p:spPr>
          </p:pic>
          <p:sp>
            <p:nvSpPr>
              <p:cNvPr id="10" name="Rectangle: Rounded Corners 9">
                <a:extLst>
                  <a:ext uri="{FF2B5EF4-FFF2-40B4-BE49-F238E27FC236}">
                    <a16:creationId xmlns:a16="http://schemas.microsoft.com/office/drawing/2014/main" id="{DF1FA3FA-0245-B9F3-E61F-DE968D24C143}"/>
                  </a:ext>
                </a:extLst>
              </p:cNvPr>
              <p:cNvSpPr/>
              <p:nvPr/>
            </p:nvSpPr>
            <p:spPr>
              <a:xfrm>
                <a:off x="8532718" y="1047300"/>
                <a:ext cx="3048000" cy="178187"/>
              </a:xfrm>
              <a:prstGeom prst="round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IN" sz="1100" dirty="0"/>
              </a:p>
            </p:txBody>
          </p:sp>
          <p:sp>
            <p:nvSpPr>
              <p:cNvPr id="11" name="Rectangle: Rounded Corners 10">
                <a:extLst>
                  <a:ext uri="{FF2B5EF4-FFF2-40B4-BE49-F238E27FC236}">
                    <a16:creationId xmlns:a16="http://schemas.microsoft.com/office/drawing/2014/main" id="{5210EA1A-0206-F47A-AF9F-5A59ECB1951C}"/>
                  </a:ext>
                </a:extLst>
              </p:cNvPr>
              <p:cNvSpPr/>
              <p:nvPr/>
            </p:nvSpPr>
            <p:spPr>
              <a:xfrm>
                <a:off x="8514380" y="1353227"/>
                <a:ext cx="3048000" cy="454004"/>
              </a:xfrm>
              <a:prstGeom prst="round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endParaRPr lang="en-US" sz="1200" dirty="0"/>
              </a:p>
              <a:p>
                <a:pPr marL="171450" indent="-171450">
                  <a:buFont typeface="Wingdings" panose="05000000000000000000" pitchFamily="2" charset="2"/>
                  <a:buChar char="§"/>
                </a:pPr>
                <a:endParaRPr lang="en-IN" sz="1200" dirty="0"/>
              </a:p>
            </p:txBody>
          </p:sp>
          <p:sp>
            <p:nvSpPr>
              <p:cNvPr id="12" name="Rectangle: Rounded Corners 11">
                <a:extLst>
                  <a:ext uri="{FF2B5EF4-FFF2-40B4-BE49-F238E27FC236}">
                    <a16:creationId xmlns:a16="http://schemas.microsoft.com/office/drawing/2014/main" id="{8D9ED4E7-78FA-D6B3-4A4B-A62AD82F0B2B}"/>
                  </a:ext>
                </a:extLst>
              </p:cNvPr>
              <p:cNvSpPr/>
              <p:nvPr/>
            </p:nvSpPr>
            <p:spPr>
              <a:xfrm>
                <a:off x="8537178" y="1867522"/>
                <a:ext cx="3048000" cy="481597"/>
              </a:xfrm>
              <a:prstGeom prst="round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endParaRPr lang="en-IN" sz="1200" dirty="0">
                  <a:solidFill>
                    <a:schemeClr val="bg1"/>
                  </a:solidFill>
                </a:endParaRPr>
              </a:p>
            </p:txBody>
          </p:sp>
          <p:sp>
            <p:nvSpPr>
              <p:cNvPr id="8" name="Rectangle: Top Corners Rounded 7">
                <a:extLst>
                  <a:ext uri="{FF2B5EF4-FFF2-40B4-BE49-F238E27FC236}">
                    <a16:creationId xmlns:a16="http://schemas.microsoft.com/office/drawing/2014/main" id="{2AFC0264-58D5-C2DC-00C9-8A7CFF410ADD}"/>
                  </a:ext>
                </a:extLst>
              </p:cNvPr>
              <p:cNvSpPr/>
              <p:nvPr/>
            </p:nvSpPr>
            <p:spPr>
              <a:xfrm>
                <a:off x="8537178" y="984048"/>
                <a:ext cx="3048000" cy="88932"/>
              </a:xfrm>
              <a:prstGeom prst="round2Same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a:t>Market Hours</a:t>
                </a:r>
                <a:endParaRPr lang="en-IN" sz="1400" dirty="0"/>
              </a:p>
            </p:txBody>
          </p:sp>
        </p:grpSp>
        <p:pic>
          <p:nvPicPr>
            <p:cNvPr id="5" name="Graphic 4" descr="Stopwatch 50% with solid fill">
              <a:extLst>
                <a:ext uri="{FF2B5EF4-FFF2-40B4-BE49-F238E27FC236}">
                  <a16:creationId xmlns:a16="http://schemas.microsoft.com/office/drawing/2014/main" id="{65F05DAF-029C-BB84-2D5A-D593E8FBFF65}"/>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7767324" y="4778524"/>
              <a:ext cx="614676" cy="631676"/>
            </a:xfrm>
            <a:prstGeom prst="rect">
              <a:avLst/>
            </a:prstGeom>
          </p:spPr>
        </p:pic>
        <p:pic>
          <p:nvPicPr>
            <p:cNvPr id="6" name="Graphic 5" descr="Bank with solid fill">
              <a:extLst>
                <a:ext uri="{FF2B5EF4-FFF2-40B4-BE49-F238E27FC236}">
                  <a16:creationId xmlns:a16="http://schemas.microsoft.com/office/drawing/2014/main" id="{99890B58-42FD-D9E7-028C-7142C0B9E14F}"/>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620000" y="3603447"/>
              <a:ext cx="687080" cy="739953"/>
            </a:xfrm>
            <a:prstGeom prst="rect">
              <a:avLst/>
            </a:prstGeom>
          </p:spPr>
        </p:pic>
        <p:sp>
          <p:nvSpPr>
            <p:cNvPr id="25" name="Rectangle: Top Corners Rounded 24">
              <a:extLst>
                <a:ext uri="{FF2B5EF4-FFF2-40B4-BE49-F238E27FC236}">
                  <a16:creationId xmlns:a16="http://schemas.microsoft.com/office/drawing/2014/main" id="{1CC1A3B0-57E9-FEDE-802D-5C0E8DFBE038}"/>
                </a:ext>
              </a:extLst>
            </p:cNvPr>
            <p:cNvSpPr/>
            <p:nvPr/>
          </p:nvSpPr>
          <p:spPr>
            <a:xfrm>
              <a:off x="8307080" y="1688287"/>
              <a:ext cx="3255473" cy="221667"/>
            </a:xfrm>
            <a:prstGeom prst="round2Same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a:t>Initial Margin</a:t>
              </a:r>
              <a:endParaRPr lang="en-IN" sz="1400" dirty="0"/>
            </a:p>
          </p:txBody>
        </p:sp>
        <p:sp>
          <p:nvSpPr>
            <p:cNvPr id="26" name="Rectangle: Top Corners Rounded 25">
              <a:extLst>
                <a:ext uri="{FF2B5EF4-FFF2-40B4-BE49-F238E27FC236}">
                  <a16:creationId xmlns:a16="http://schemas.microsoft.com/office/drawing/2014/main" id="{D1FAD056-A755-58D3-B822-C49B2F35FF43}"/>
                </a:ext>
              </a:extLst>
            </p:cNvPr>
            <p:cNvSpPr/>
            <p:nvPr/>
          </p:nvSpPr>
          <p:spPr>
            <a:xfrm>
              <a:off x="8339058" y="3077149"/>
              <a:ext cx="3265519" cy="179172"/>
            </a:xfrm>
            <a:prstGeom prst="round2Same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1400" dirty="0"/>
                <a:t>Settlement Days </a:t>
              </a:r>
            </a:p>
          </p:txBody>
        </p:sp>
        <p:sp>
          <p:nvSpPr>
            <p:cNvPr id="40" name="Rectangle: Rounded Corners 39">
              <a:extLst>
                <a:ext uri="{FF2B5EF4-FFF2-40B4-BE49-F238E27FC236}">
                  <a16:creationId xmlns:a16="http://schemas.microsoft.com/office/drawing/2014/main" id="{7B727DA6-40BE-7BDC-276E-B50C2D6EC8A3}"/>
                </a:ext>
              </a:extLst>
            </p:cNvPr>
            <p:cNvSpPr/>
            <p:nvPr/>
          </p:nvSpPr>
          <p:spPr>
            <a:xfrm>
              <a:off x="8339058" y="4497652"/>
              <a:ext cx="3304909" cy="1147587"/>
            </a:xfrm>
            <a:prstGeom prst="round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IN" sz="1200" dirty="0">
                <a:solidFill>
                  <a:schemeClr val="bg1"/>
                </a:solidFill>
              </a:endParaRPr>
            </a:p>
          </p:txBody>
        </p:sp>
        <p:sp>
          <p:nvSpPr>
            <p:cNvPr id="39" name="Rectangle: Top Corners Rounded 38">
              <a:extLst>
                <a:ext uri="{FF2B5EF4-FFF2-40B4-BE49-F238E27FC236}">
                  <a16:creationId xmlns:a16="http://schemas.microsoft.com/office/drawing/2014/main" id="{A402E6CA-8037-B1EA-E287-8B996F77B199}"/>
                </a:ext>
              </a:extLst>
            </p:cNvPr>
            <p:cNvSpPr/>
            <p:nvPr/>
          </p:nvSpPr>
          <p:spPr>
            <a:xfrm>
              <a:off x="8339058" y="4402060"/>
              <a:ext cx="3265518" cy="205905"/>
            </a:xfrm>
            <a:prstGeom prst="round2Same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sz="1400" dirty="0"/>
            </a:p>
            <a:p>
              <a:pPr algn="ctr"/>
              <a:r>
                <a:rPr lang="en-IN" sz="1400" dirty="0"/>
                <a:t>BDR Pay out ( On receipt of Funds )</a:t>
              </a:r>
            </a:p>
            <a:p>
              <a:pPr algn="ctr"/>
              <a:endParaRPr lang="en-IN" sz="1400" dirty="0"/>
            </a:p>
          </p:txBody>
        </p:sp>
        <p:sp>
          <p:nvSpPr>
            <p:cNvPr id="41" name="Rectangle: Rounded Corners 40">
              <a:extLst>
                <a:ext uri="{FF2B5EF4-FFF2-40B4-BE49-F238E27FC236}">
                  <a16:creationId xmlns:a16="http://schemas.microsoft.com/office/drawing/2014/main" id="{CEA1F617-6C98-BAEE-C972-7CF14187A01D}"/>
                </a:ext>
              </a:extLst>
            </p:cNvPr>
            <p:cNvSpPr/>
            <p:nvPr/>
          </p:nvSpPr>
          <p:spPr>
            <a:xfrm>
              <a:off x="8405277" y="4647408"/>
              <a:ext cx="1406963" cy="95943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dirty="0"/>
                <a:t>T+1 Pay Out Cycles</a:t>
              </a:r>
            </a:p>
            <a:p>
              <a:pPr algn="ctr"/>
              <a:r>
                <a:rPr lang="en-US" sz="1100" dirty="0"/>
                <a:t>12:30  Hrs</a:t>
              </a:r>
            </a:p>
            <a:p>
              <a:pPr algn="ctr"/>
              <a:r>
                <a:rPr lang="en-IN" sz="1100" dirty="0"/>
                <a:t>15:30  Hrs</a:t>
              </a:r>
            </a:p>
            <a:p>
              <a:pPr algn="ctr"/>
              <a:r>
                <a:rPr lang="en-IN" sz="1100" dirty="0"/>
                <a:t>17:30  Hrs</a:t>
              </a:r>
            </a:p>
            <a:p>
              <a:pPr algn="ctr"/>
              <a:r>
                <a:rPr lang="en-IN" sz="1100" dirty="0"/>
                <a:t>21:30  Hrs</a:t>
              </a:r>
            </a:p>
          </p:txBody>
        </p:sp>
        <p:sp>
          <p:nvSpPr>
            <p:cNvPr id="42" name="Rectangle: Rounded Corners 41">
              <a:extLst>
                <a:ext uri="{FF2B5EF4-FFF2-40B4-BE49-F238E27FC236}">
                  <a16:creationId xmlns:a16="http://schemas.microsoft.com/office/drawing/2014/main" id="{16B3EDF2-E8A6-20D1-0633-936A280F6C04}"/>
                </a:ext>
              </a:extLst>
            </p:cNvPr>
            <p:cNvSpPr/>
            <p:nvPr/>
          </p:nvSpPr>
          <p:spPr>
            <a:xfrm>
              <a:off x="9976151" y="4620975"/>
              <a:ext cx="1598267" cy="9858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dirty="0"/>
                <a:t>T+2 Pay Out Cycles</a:t>
              </a:r>
            </a:p>
            <a:p>
              <a:pPr algn="ctr"/>
              <a:r>
                <a:rPr lang="en-US" sz="1100" dirty="0"/>
                <a:t>12:30  Hrs</a:t>
              </a:r>
            </a:p>
            <a:p>
              <a:pPr algn="ctr"/>
              <a:r>
                <a:rPr lang="en-IN" sz="1100" dirty="0"/>
                <a:t>15:30  Hrs</a:t>
              </a:r>
            </a:p>
            <a:p>
              <a:pPr algn="ctr"/>
              <a:r>
                <a:rPr lang="en-IN" sz="1100" dirty="0"/>
                <a:t>17:30  Hrs</a:t>
              </a:r>
            </a:p>
            <a:p>
              <a:pPr algn="ctr"/>
              <a:endParaRPr lang="en-IN" sz="1100" dirty="0"/>
            </a:p>
          </p:txBody>
        </p:sp>
        <p:sp>
          <p:nvSpPr>
            <p:cNvPr id="44" name="Rectangle: Rounded Corners 43">
              <a:extLst>
                <a:ext uri="{FF2B5EF4-FFF2-40B4-BE49-F238E27FC236}">
                  <a16:creationId xmlns:a16="http://schemas.microsoft.com/office/drawing/2014/main" id="{E0BF8D7F-3506-BAD7-3B83-0D337BEB8EE4}"/>
                </a:ext>
              </a:extLst>
            </p:cNvPr>
            <p:cNvSpPr/>
            <p:nvPr/>
          </p:nvSpPr>
          <p:spPr>
            <a:xfrm>
              <a:off x="8408961" y="5868579"/>
              <a:ext cx="3235006" cy="607225"/>
            </a:xfrm>
            <a:prstGeom prst="round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IN" sz="1100" dirty="0"/>
            </a:p>
          </p:txBody>
        </p:sp>
        <p:sp>
          <p:nvSpPr>
            <p:cNvPr id="43" name="Rectangle: Top Corners Rounded 42">
              <a:extLst>
                <a:ext uri="{FF2B5EF4-FFF2-40B4-BE49-F238E27FC236}">
                  <a16:creationId xmlns:a16="http://schemas.microsoft.com/office/drawing/2014/main" id="{44111AD0-584D-29FF-FF4B-81C64D12FAA9}"/>
                </a:ext>
              </a:extLst>
            </p:cNvPr>
            <p:cNvSpPr/>
            <p:nvPr/>
          </p:nvSpPr>
          <p:spPr>
            <a:xfrm>
              <a:off x="8405332" y="5728327"/>
              <a:ext cx="3177955" cy="220930"/>
            </a:xfrm>
            <a:prstGeom prst="round2Same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1400" dirty="0"/>
                <a:t>Delivery Vaults</a:t>
              </a:r>
            </a:p>
          </p:txBody>
        </p:sp>
        <p:pic>
          <p:nvPicPr>
            <p:cNvPr id="46" name="Graphic 45" descr="Safe with solid fill">
              <a:extLst>
                <a:ext uri="{FF2B5EF4-FFF2-40B4-BE49-F238E27FC236}">
                  <a16:creationId xmlns:a16="http://schemas.microsoft.com/office/drawing/2014/main" id="{FA61153B-BCFA-28E5-8FD0-271008C28B78}"/>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7702531" y="5797531"/>
              <a:ext cx="755669" cy="755669"/>
            </a:xfrm>
            <a:prstGeom prst="rect">
              <a:avLst/>
            </a:prstGeom>
          </p:spPr>
        </p:pic>
        <p:pic>
          <p:nvPicPr>
            <p:cNvPr id="48" name="Graphic 47" descr="Transfer1 with solid fill">
              <a:extLst>
                <a:ext uri="{FF2B5EF4-FFF2-40B4-BE49-F238E27FC236}">
                  <a16:creationId xmlns:a16="http://schemas.microsoft.com/office/drawing/2014/main" id="{1A28099B-1A84-771A-10B2-DB1AFD4D2697}"/>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7676331" y="2112600"/>
              <a:ext cx="645032" cy="645032"/>
            </a:xfrm>
            <a:prstGeom prst="rect">
              <a:avLst/>
            </a:prstGeom>
          </p:spPr>
        </p:pic>
        <p:pic>
          <p:nvPicPr>
            <p:cNvPr id="50" name="Graphic 49" descr="Daily calendar with solid fill">
              <a:extLst>
                <a:ext uri="{FF2B5EF4-FFF2-40B4-BE49-F238E27FC236}">
                  <a16:creationId xmlns:a16="http://schemas.microsoft.com/office/drawing/2014/main" id="{F758B3D8-E921-8185-09B6-9C3BC6318407}"/>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7615409" y="3033737"/>
              <a:ext cx="700063" cy="700063"/>
            </a:xfrm>
            <a:prstGeom prst="rect">
              <a:avLst/>
            </a:prstGeom>
          </p:spPr>
        </p:pic>
        <p:sp>
          <p:nvSpPr>
            <p:cNvPr id="51" name="Rectangle: Rounded Corners 50">
              <a:extLst>
                <a:ext uri="{FF2B5EF4-FFF2-40B4-BE49-F238E27FC236}">
                  <a16:creationId xmlns:a16="http://schemas.microsoft.com/office/drawing/2014/main" id="{634661E4-5E5E-743D-5D66-4BC68B5226BE}"/>
                </a:ext>
              </a:extLst>
            </p:cNvPr>
            <p:cNvSpPr/>
            <p:nvPr/>
          </p:nvSpPr>
          <p:spPr>
            <a:xfrm>
              <a:off x="8349525" y="1976150"/>
              <a:ext cx="3185954" cy="10255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a:p>
            <a:p>
              <a:pPr marL="171450" indent="-171450">
                <a:buFont typeface="Wingdings" panose="05000000000000000000" pitchFamily="2" charset="2"/>
                <a:buChar char="§"/>
              </a:pPr>
              <a:endParaRPr lang="en-US" sz="1200" dirty="0"/>
            </a:p>
            <a:p>
              <a:pPr marL="171450" indent="-171450">
                <a:buFont typeface="Wingdings" panose="05000000000000000000" pitchFamily="2" charset="2"/>
                <a:buChar char="§"/>
              </a:pPr>
              <a:r>
                <a:rPr lang="en-US" sz="1200" dirty="0"/>
                <a:t>Seller : 100% BDR</a:t>
              </a:r>
            </a:p>
            <a:p>
              <a:pPr marL="171450" indent="-171450">
                <a:buFont typeface="Wingdings" panose="05000000000000000000" pitchFamily="2" charset="2"/>
                <a:buChar char="§"/>
              </a:pPr>
              <a:r>
                <a:rPr lang="en-US" sz="1200" dirty="0"/>
                <a:t>Buyer : Gold -Minimum 10%- or 2-days  	VAR  (whichever is higher)</a:t>
              </a:r>
            </a:p>
            <a:p>
              <a:pPr lvl="1"/>
              <a:r>
                <a:rPr lang="en-US" sz="1200" dirty="0"/>
                <a:t>     : Silver -Minimum 15%- or 2-days 	VAR (whichever is higher)</a:t>
              </a:r>
              <a:endParaRPr lang="en-IN" sz="1200" dirty="0"/>
            </a:p>
            <a:p>
              <a:pPr marL="171450" indent="-171450">
                <a:buFont typeface="Wingdings" panose="05000000000000000000" pitchFamily="2" charset="2"/>
                <a:buChar char="§"/>
              </a:pPr>
              <a:endParaRPr lang="en-IN" sz="1200" dirty="0"/>
            </a:p>
            <a:p>
              <a:endParaRPr lang="en-IN" sz="1200" dirty="0"/>
            </a:p>
          </p:txBody>
        </p:sp>
        <p:sp>
          <p:nvSpPr>
            <p:cNvPr id="52" name="Rectangle: Rounded Corners 51">
              <a:extLst>
                <a:ext uri="{FF2B5EF4-FFF2-40B4-BE49-F238E27FC236}">
                  <a16:creationId xmlns:a16="http://schemas.microsoft.com/office/drawing/2014/main" id="{8F7CDCF7-D32B-DBF4-7370-81B01DEF1064}"/>
                </a:ext>
              </a:extLst>
            </p:cNvPr>
            <p:cNvSpPr/>
            <p:nvPr/>
          </p:nvSpPr>
          <p:spPr>
            <a:xfrm>
              <a:off x="8405332" y="3294554"/>
              <a:ext cx="3111728" cy="96843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171450" indent="-171450">
                <a:buFont typeface="Wingdings" panose="05000000000000000000" pitchFamily="2" charset="2"/>
                <a:buChar char="§"/>
              </a:pPr>
              <a:endParaRPr lang="en-US" sz="1300" dirty="0"/>
            </a:p>
            <a:p>
              <a:pPr marL="171450" indent="-171450">
                <a:buFont typeface="Wingdings" panose="05000000000000000000" pitchFamily="2" charset="2"/>
                <a:buChar char="§"/>
              </a:pPr>
              <a:r>
                <a:rPr lang="en-US" sz="1300" dirty="0"/>
                <a:t>The Buyer has flexibility of early settlement on T+1 for Balance Funds </a:t>
              </a:r>
            </a:p>
            <a:p>
              <a:pPr marL="171450" indent="-171450">
                <a:buFont typeface="Wingdings" panose="05000000000000000000" pitchFamily="2" charset="2"/>
                <a:buChar char="§"/>
              </a:pPr>
              <a:r>
                <a:rPr lang="en-US" sz="1300" dirty="0"/>
                <a:t>Final Settlement will be on T+2  ( on or before 17:30 Hrs of T+2 Day)</a:t>
              </a:r>
              <a:endParaRPr lang="en-IN" sz="1300" dirty="0"/>
            </a:p>
            <a:p>
              <a:pPr marL="171450" indent="-171450">
                <a:buFont typeface="Wingdings" panose="05000000000000000000" pitchFamily="2" charset="2"/>
                <a:buChar char="§"/>
              </a:pPr>
              <a:endParaRPr lang="en-IN" sz="1300" dirty="0"/>
            </a:p>
          </p:txBody>
        </p:sp>
        <p:sp>
          <p:nvSpPr>
            <p:cNvPr id="53" name="Rectangle: Rounded Corners 52">
              <a:extLst>
                <a:ext uri="{FF2B5EF4-FFF2-40B4-BE49-F238E27FC236}">
                  <a16:creationId xmlns:a16="http://schemas.microsoft.com/office/drawing/2014/main" id="{69D3347D-12B2-BC93-0C40-6A0D7A926C55}"/>
                </a:ext>
              </a:extLst>
            </p:cNvPr>
            <p:cNvSpPr/>
            <p:nvPr/>
          </p:nvSpPr>
          <p:spPr>
            <a:xfrm>
              <a:off x="8445662" y="1333340"/>
              <a:ext cx="3009731" cy="2641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Market Hours  : 09:00 Hrs to 21:30 Hrs (IST)</a:t>
              </a:r>
              <a:endParaRPr lang="en-IN" sz="1200" dirty="0"/>
            </a:p>
          </p:txBody>
        </p:sp>
        <p:sp>
          <p:nvSpPr>
            <p:cNvPr id="54" name="Rectangle: Rounded Corners 53">
              <a:extLst>
                <a:ext uri="{FF2B5EF4-FFF2-40B4-BE49-F238E27FC236}">
                  <a16:creationId xmlns:a16="http://schemas.microsoft.com/office/drawing/2014/main" id="{832E8D09-6D0F-5D26-1468-C7F0F2209AC5}"/>
                </a:ext>
              </a:extLst>
            </p:cNvPr>
            <p:cNvSpPr/>
            <p:nvPr/>
          </p:nvSpPr>
          <p:spPr>
            <a:xfrm>
              <a:off x="8491413" y="6010530"/>
              <a:ext cx="3072227" cy="4397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300" dirty="0"/>
            </a:p>
            <a:p>
              <a:r>
                <a:rPr lang="en-US" sz="1300" dirty="0"/>
                <a:t>GIFT City, Chennai Vaults and other IFSCA Approved Vaults via IIDI</a:t>
              </a:r>
              <a:endParaRPr lang="en-IN" sz="1300" dirty="0"/>
            </a:p>
            <a:p>
              <a:endParaRPr lang="en-IN" sz="1300" dirty="0"/>
            </a:p>
          </p:txBody>
        </p:sp>
      </p:grpSp>
      <p:sp>
        <p:nvSpPr>
          <p:cNvPr id="56" name="Rectangle: Rounded Corners 55">
            <a:extLst>
              <a:ext uri="{FF2B5EF4-FFF2-40B4-BE49-F238E27FC236}">
                <a16:creationId xmlns:a16="http://schemas.microsoft.com/office/drawing/2014/main" id="{8C29CBF1-E1C8-04C3-0602-3D6A7333A643}"/>
              </a:ext>
            </a:extLst>
          </p:cNvPr>
          <p:cNvSpPr/>
          <p:nvPr/>
        </p:nvSpPr>
        <p:spPr>
          <a:xfrm>
            <a:off x="5334000" y="4876800"/>
            <a:ext cx="2074628" cy="179977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N"/>
          </a:p>
        </p:txBody>
      </p:sp>
      <p:sp>
        <p:nvSpPr>
          <p:cNvPr id="57" name="Rectangle: Rounded Corners 56">
            <a:extLst>
              <a:ext uri="{FF2B5EF4-FFF2-40B4-BE49-F238E27FC236}">
                <a16:creationId xmlns:a16="http://schemas.microsoft.com/office/drawing/2014/main" id="{A8FBC5FC-7452-FC64-8042-1656482A8323}"/>
              </a:ext>
            </a:extLst>
          </p:cNvPr>
          <p:cNvSpPr/>
          <p:nvPr/>
        </p:nvSpPr>
        <p:spPr>
          <a:xfrm>
            <a:off x="5420278" y="4952786"/>
            <a:ext cx="1878416" cy="3309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Penalty Clause</a:t>
            </a:r>
          </a:p>
        </p:txBody>
      </p:sp>
      <p:sp>
        <p:nvSpPr>
          <p:cNvPr id="58" name="Rectangle: Rounded Corners 57">
            <a:extLst>
              <a:ext uri="{FF2B5EF4-FFF2-40B4-BE49-F238E27FC236}">
                <a16:creationId xmlns:a16="http://schemas.microsoft.com/office/drawing/2014/main" id="{4BA4A633-0EAC-515B-3421-B2992360A51D}"/>
              </a:ext>
            </a:extLst>
          </p:cNvPr>
          <p:cNvSpPr/>
          <p:nvPr/>
        </p:nvSpPr>
        <p:spPr>
          <a:xfrm>
            <a:off x="5483059" y="5341310"/>
            <a:ext cx="1790691" cy="130048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200" dirty="0"/>
              <a:t>Buyer default beyond T+2 attracts </a:t>
            </a:r>
            <a:r>
              <a:rPr lang="en-US" sz="1200" b="1" dirty="0"/>
              <a:t>3% Penalty + Replacement Cost</a:t>
            </a:r>
          </a:p>
          <a:p>
            <a:r>
              <a:rPr lang="en-US" sz="1200" dirty="0"/>
              <a:t>For more information, please refer to the Contract Specifications</a:t>
            </a:r>
            <a:endParaRPr lang="en-IN" sz="1200" dirty="0"/>
          </a:p>
        </p:txBody>
      </p:sp>
    </p:spTree>
    <p:extLst>
      <p:ext uri="{BB962C8B-B14F-4D97-AF65-F5344CB8AC3E}">
        <p14:creationId xmlns:p14="http://schemas.microsoft.com/office/powerpoint/2010/main" val="2193997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EFF401-AE1F-DB56-4CF4-C7B30FDA64D6}"/>
              </a:ext>
            </a:extLst>
          </p:cNvPr>
          <p:cNvSpPr txBox="1"/>
          <p:nvPr/>
        </p:nvSpPr>
        <p:spPr>
          <a:xfrm>
            <a:off x="556869" y="990600"/>
            <a:ext cx="11078261" cy="5509200"/>
          </a:xfrm>
          <a:prstGeom prst="rect">
            <a:avLst/>
          </a:prstGeom>
          <a:noFill/>
        </p:spPr>
        <p:txBody>
          <a:bodyPr wrap="square">
            <a:spAutoFit/>
          </a:bodyPr>
          <a:lstStyle/>
          <a:p>
            <a:pPr marL="342900" indent="-342900" algn="just">
              <a:buFont typeface="Wingdings" panose="05000000000000000000" pitchFamily="2" charset="2"/>
              <a:buChar char="§"/>
            </a:pPr>
            <a:r>
              <a:rPr lang="en-US" sz="2200" dirty="0">
                <a:latin typeface="Aptos" panose="020B0004020202020204" pitchFamily="34" charset="0"/>
                <a:cs typeface="Calibri" panose="020F0502020204030204" pitchFamily="34" charset="0"/>
              </a:rPr>
              <a:t>One to one congruence between BDR and physical Bar/Grain bag.</a:t>
            </a:r>
          </a:p>
          <a:p>
            <a:pPr marL="342900" indent="-342900" algn="just">
              <a:buFont typeface="Wingdings" panose="05000000000000000000" pitchFamily="2" charset="2"/>
              <a:buChar char="§"/>
            </a:pPr>
            <a:endParaRPr lang="en-US" sz="2200" dirty="0">
              <a:latin typeface="Aptos" panose="020B0004020202020204" pitchFamily="34" charset="0"/>
              <a:cs typeface="Calibri" panose="020F0502020204030204" pitchFamily="34" charset="0"/>
            </a:endParaRPr>
          </a:p>
          <a:p>
            <a:pPr marL="342900" indent="-342900" algn="just">
              <a:buFont typeface="Wingdings" panose="05000000000000000000" pitchFamily="2" charset="2"/>
              <a:buChar char="§"/>
            </a:pPr>
            <a:r>
              <a:rPr lang="en-US" sz="2200" dirty="0">
                <a:latin typeface="Aptos" panose="020B0004020202020204" pitchFamily="34" charset="0"/>
                <a:cs typeface="Calibri" panose="020F0502020204030204" pitchFamily="34" charset="0"/>
              </a:rPr>
              <a:t>IIBX is first Exchange globally to introduce ‘Every 30 minutes Settlement of BDRs’</a:t>
            </a:r>
          </a:p>
          <a:p>
            <a:pPr marL="342900" indent="-342900" algn="just">
              <a:buFont typeface="Wingdings" panose="05000000000000000000" pitchFamily="2" charset="2"/>
              <a:buChar char="§"/>
            </a:pPr>
            <a:endParaRPr lang="en-US" sz="2200" dirty="0">
              <a:latin typeface="Aptos" panose="020B0004020202020204" pitchFamily="34" charset="0"/>
              <a:cs typeface="Calibri" panose="020F0502020204030204" pitchFamily="34" charset="0"/>
            </a:endParaRPr>
          </a:p>
          <a:p>
            <a:pPr marL="342900" indent="-342900" algn="just">
              <a:buFont typeface="Wingdings" panose="05000000000000000000" pitchFamily="2" charset="2"/>
              <a:buChar char="§"/>
            </a:pPr>
            <a:r>
              <a:rPr lang="en-US" sz="2200" dirty="0">
                <a:latin typeface="Aptos" panose="020B0004020202020204" pitchFamily="34" charset="0"/>
                <a:cs typeface="Calibri" panose="020F0502020204030204" pitchFamily="34" charset="0"/>
              </a:rPr>
              <a:t>Direct Pay-out to Buyers have been introduced wherein the BDRs are directly credited to the Buyer’s Demat account without the intervention of the intermediate Clearing and Trading Members.</a:t>
            </a:r>
          </a:p>
          <a:p>
            <a:pPr marL="342900" indent="-342900" algn="just">
              <a:buFont typeface="Wingdings" panose="05000000000000000000" pitchFamily="2" charset="2"/>
              <a:buChar char="§"/>
            </a:pPr>
            <a:endParaRPr lang="en-US" sz="2200" dirty="0">
              <a:latin typeface="Aptos" panose="020B0004020202020204" pitchFamily="34" charset="0"/>
              <a:cs typeface="Calibri" panose="020F0502020204030204" pitchFamily="34" charset="0"/>
            </a:endParaRPr>
          </a:p>
          <a:p>
            <a:pPr marL="342900" lvl="0" indent="-342900" algn="just">
              <a:buFont typeface="Wingdings" panose="05000000000000000000" pitchFamily="2" charset="2"/>
              <a:buChar char="§"/>
              <a:tabLst>
                <a:tab pos="457200" algn="l"/>
              </a:tabLst>
            </a:pPr>
            <a:r>
              <a:rPr lang="en-IN" sz="2200" dirty="0">
                <a:latin typeface="Aptos" panose="020B0004020202020204" pitchFamily="34" charset="0"/>
              </a:rPr>
              <a:t>Fund settlement cycle is now activated 4 times at every </a:t>
            </a:r>
            <a:r>
              <a:rPr lang="en-US" sz="2200" dirty="0">
                <a:latin typeface="Aptos" panose="020B0004020202020204" pitchFamily="34" charset="0"/>
              </a:rPr>
              <a:t>at 12:15 ,15:15, 18:45 &amp; 21:30 </a:t>
            </a:r>
            <a:r>
              <a:rPr lang="en-IN" sz="2200" dirty="0">
                <a:latin typeface="Aptos" panose="020B0004020202020204" pitchFamily="34" charset="0"/>
              </a:rPr>
              <a:t>. </a:t>
            </a:r>
          </a:p>
          <a:p>
            <a:pPr marL="342900" lvl="0" indent="-342900" algn="just">
              <a:buFont typeface="Wingdings" panose="05000000000000000000" pitchFamily="2" charset="2"/>
              <a:buChar char="§"/>
              <a:tabLst>
                <a:tab pos="457200" algn="l"/>
              </a:tabLst>
            </a:pPr>
            <a:endParaRPr lang="en-IN" sz="2200" dirty="0">
              <a:effectLst/>
              <a:latin typeface="Aptos" panose="020B0004020202020204" pitchFamily="34" charset="0"/>
              <a:ea typeface="Times New Roman" panose="02020603050405020304" pitchFamily="18" charset="0"/>
              <a:cs typeface="Aptos" panose="020B0004020202020204" pitchFamily="34" charset="0"/>
            </a:endParaRPr>
          </a:p>
          <a:p>
            <a:pPr marL="342900" lvl="0" indent="-342900" algn="just">
              <a:buFont typeface="Wingdings" panose="05000000000000000000" pitchFamily="2" charset="2"/>
              <a:buChar char="§"/>
              <a:tabLst>
                <a:tab pos="457200" algn="l"/>
              </a:tabLst>
            </a:pPr>
            <a:r>
              <a:rPr lang="en-IN" sz="2200" dirty="0">
                <a:effectLst/>
                <a:latin typeface="Aptos" panose="020B0004020202020204" pitchFamily="34" charset="0"/>
                <a:ea typeface="Times New Roman" panose="02020603050405020304" pitchFamily="18" charset="0"/>
                <a:cs typeface="Aptos" panose="020B0004020202020204" pitchFamily="34" charset="0"/>
              </a:rPr>
              <a:t>Multiple Fund settlement Cycles reduces TAT of overall trade process, encouraging Qualified Suppliers to offer best rates and manage Bullion shipment cycles and Cash flow of funds more efficiently.</a:t>
            </a:r>
          </a:p>
          <a:p>
            <a:pPr marL="342900" lvl="0" indent="-342900" algn="just">
              <a:buFont typeface="Wingdings" panose="05000000000000000000" pitchFamily="2" charset="2"/>
              <a:buChar char="§"/>
              <a:tabLst>
                <a:tab pos="457200" algn="l"/>
              </a:tabLst>
            </a:pPr>
            <a:endParaRPr lang="en-IN" sz="2200" dirty="0">
              <a:effectLst/>
              <a:latin typeface="Aptos" panose="020B0004020202020204" pitchFamily="34" charset="0"/>
              <a:ea typeface="Aptos" panose="020B0004020202020204" pitchFamily="34" charset="0"/>
              <a:cs typeface="Aptos" panose="020B0004020202020204" pitchFamily="34" charset="0"/>
            </a:endParaRPr>
          </a:p>
          <a:p>
            <a:pPr marL="342900" indent="-342900" algn="just">
              <a:buFont typeface="Wingdings" panose="05000000000000000000" pitchFamily="2" charset="2"/>
              <a:buChar char="§"/>
            </a:pPr>
            <a:r>
              <a:rPr lang="en-US" sz="2200" dirty="0">
                <a:latin typeface="Aptos" panose="020B0004020202020204" pitchFamily="34" charset="0"/>
                <a:ea typeface="Times New Roman" panose="02020603050405020304" pitchFamily="18" charset="0"/>
                <a:cs typeface="Calibri" panose="020F0502020204030204" pitchFamily="34" charset="0"/>
              </a:rPr>
              <a:t>These innovative solutions have paved the way for same day delivery of Bullion through IIBX ecosystem for the Qualified Jewellers / TRQ Holders.</a:t>
            </a:r>
          </a:p>
        </p:txBody>
      </p:sp>
      <p:sp>
        <p:nvSpPr>
          <p:cNvPr id="3" name="Title 1">
            <a:extLst>
              <a:ext uri="{FF2B5EF4-FFF2-40B4-BE49-F238E27FC236}">
                <a16:creationId xmlns:a16="http://schemas.microsoft.com/office/drawing/2014/main" id="{E494E0EA-B0F7-C4CD-6731-18193C8A7109}"/>
              </a:ext>
            </a:extLst>
          </p:cNvPr>
          <p:cNvSpPr txBox="1">
            <a:spLocks/>
          </p:cNvSpPr>
          <p:nvPr/>
        </p:nvSpPr>
        <p:spPr>
          <a:xfrm>
            <a:off x="2133600" y="60702"/>
            <a:ext cx="8305800" cy="5949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defRPr/>
            </a:pPr>
            <a:r>
              <a:rPr lang="en-US" sz="2800" b="1" dirty="0">
                <a:solidFill>
                  <a:schemeClr val="accent1">
                    <a:lumMod val="50000"/>
                  </a:schemeClr>
                </a:solidFill>
                <a:latin typeface="Book Antiqua" panose="02040602050305030304" pitchFamily="18" charset="0"/>
              </a:rPr>
              <a:t>Global First Initiatives </a:t>
            </a:r>
          </a:p>
        </p:txBody>
      </p:sp>
      <p:pic>
        <p:nvPicPr>
          <p:cNvPr id="2" name="object 2">
            <a:extLst>
              <a:ext uri="{FF2B5EF4-FFF2-40B4-BE49-F238E27FC236}">
                <a16:creationId xmlns:a16="http://schemas.microsoft.com/office/drawing/2014/main" id="{2ADD1D9B-181E-3DAD-30DF-E69B9940E290}"/>
              </a:ext>
            </a:extLst>
          </p:cNvPr>
          <p:cNvPicPr/>
          <p:nvPr/>
        </p:nvPicPr>
        <p:blipFill>
          <a:blip r:embed="rId2" cstate="print"/>
          <a:stretch>
            <a:fillRect/>
          </a:stretch>
        </p:blipFill>
        <p:spPr>
          <a:xfrm>
            <a:off x="10896600" y="6402345"/>
            <a:ext cx="1138628" cy="379455"/>
          </a:xfrm>
          <a:prstGeom prst="rect">
            <a:avLst/>
          </a:prstGeom>
        </p:spPr>
      </p:pic>
    </p:spTree>
    <p:extLst>
      <p:ext uri="{BB962C8B-B14F-4D97-AF65-F5344CB8AC3E}">
        <p14:creationId xmlns:p14="http://schemas.microsoft.com/office/powerpoint/2010/main" val="134469808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5F3AE-0DE4-FFB5-F25A-532F4D897C75}"/>
              </a:ext>
            </a:extLst>
          </p:cNvPr>
          <p:cNvSpPr>
            <a:spLocks noGrp="1"/>
          </p:cNvSpPr>
          <p:nvPr>
            <p:ph type="ctrTitle"/>
          </p:nvPr>
        </p:nvSpPr>
        <p:spPr>
          <a:xfrm>
            <a:off x="1295400" y="183178"/>
            <a:ext cx="9525000" cy="430887"/>
          </a:xfrm>
        </p:spPr>
        <p:txBody>
          <a:bodyPr/>
          <a:lstStyle/>
          <a:p>
            <a:pPr algn="l"/>
            <a:r>
              <a:rPr lang="en-US" sz="2800" dirty="0"/>
              <a:t>Bullion for SEZ Exporters of </a:t>
            </a:r>
            <a:r>
              <a:rPr lang="en-US" sz="2800" dirty="0" err="1"/>
              <a:t>Jewellery</a:t>
            </a:r>
            <a:r>
              <a:rPr lang="en-US" sz="2800" dirty="0"/>
              <a:t> ( SEZ to SEZ Transfer )</a:t>
            </a:r>
            <a:endParaRPr lang="en-IN" sz="2800" dirty="0"/>
          </a:p>
        </p:txBody>
      </p:sp>
      <p:sp>
        <p:nvSpPr>
          <p:cNvPr id="3" name="Subtitle 2">
            <a:extLst>
              <a:ext uri="{FF2B5EF4-FFF2-40B4-BE49-F238E27FC236}">
                <a16:creationId xmlns:a16="http://schemas.microsoft.com/office/drawing/2014/main" id="{653AD037-E4A5-A0DC-4FCD-6491935346AB}"/>
              </a:ext>
            </a:extLst>
          </p:cNvPr>
          <p:cNvSpPr>
            <a:spLocks noGrp="1"/>
          </p:cNvSpPr>
          <p:nvPr>
            <p:ph type="subTitle" idx="1"/>
          </p:nvPr>
        </p:nvSpPr>
        <p:spPr>
          <a:xfrm>
            <a:off x="914400" y="1014174"/>
            <a:ext cx="10972800" cy="5355312"/>
          </a:xfrm>
        </p:spPr>
        <p:txBody>
          <a:bodyPr/>
          <a:lstStyle/>
          <a:p>
            <a:pPr marL="342900" indent="-342900" algn="just">
              <a:lnSpc>
                <a:spcPct val="150000"/>
              </a:lnSpc>
              <a:buFont typeface="Wingdings" panose="05000000000000000000" pitchFamily="2" charset="2"/>
              <a:buChar char="Ø"/>
            </a:pPr>
            <a:r>
              <a:rPr lang="en-US" dirty="0">
                <a:latin typeface="Aptos" panose="020B0004020202020204" pitchFamily="34" charset="0"/>
                <a:cs typeface="Calibri" panose="020F0502020204030204" pitchFamily="34" charset="0"/>
              </a:rPr>
              <a:t>Development Commissioner of GIFT SEZ has issued a public notice on 06/2023-24 whereby Standard Operating Procedure (SOP) has been issued in accordance with Rule 38 of SEZ rules, 2006, Which address the need for </a:t>
            </a:r>
            <a:r>
              <a:rPr lang="en-US" b="1" dirty="0">
                <a:latin typeface="Aptos" panose="020B0004020202020204" pitchFamily="34" charset="0"/>
                <a:cs typeface="Calibri" panose="020F0502020204030204" pitchFamily="34" charset="0"/>
              </a:rPr>
              <a:t>Zone to Zone transfer </a:t>
            </a:r>
            <a:r>
              <a:rPr lang="en-US" dirty="0">
                <a:latin typeface="Aptos" panose="020B0004020202020204" pitchFamily="34" charset="0"/>
                <a:cs typeface="Calibri" panose="020F0502020204030204" pitchFamily="34" charset="0"/>
              </a:rPr>
              <a:t>of bullion imported by Qualified Jewellers through IIBX.</a:t>
            </a:r>
          </a:p>
          <a:p>
            <a:pPr marL="342900" indent="-342900" algn="just">
              <a:lnSpc>
                <a:spcPct val="150000"/>
              </a:lnSpc>
              <a:buFont typeface="Wingdings" panose="05000000000000000000" pitchFamily="2" charset="2"/>
              <a:buChar char="Ø"/>
            </a:pPr>
            <a:r>
              <a:rPr lang="en-IN" dirty="0">
                <a:effectLst/>
                <a:latin typeface="Aptos" panose="020B0004020202020204" pitchFamily="34" charset="0"/>
                <a:ea typeface="Times New Roman" panose="02020603050405020304" pitchFamily="18" charset="0"/>
                <a:cs typeface="Aptos" panose="020B0004020202020204" pitchFamily="34" charset="0"/>
              </a:rPr>
              <a:t>The SEZ Division of the Department of Commerce, Ministry of Commerce &amp; Industry, Government of India, has issued letter No.J.16/3/2007-SEZ Vol-V, dated June 22, 2024, to all Development Commissioners of Special Economic Zones regarding the implementation of ICEGATE at all SEZs, except IT/ITES SEZs and FTWZs, effective from July 1, 2024.</a:t>
            </a:r>
            <a:endParaRPr lang="en-US" dirty="0">
              <a:latin typeface="Aptos" panose="020B0004020202020204" pitchFamily="34" charset="0"/>
              <a:cs typeface="Calibri" panose="020F0502020204030204" pitchFamily="34" charset="0"/>
            </a:endParaRPr>
          </a:p>
          <a:p>
            <a:pPr marL="342900" indent="-342900" algn="just">
              <a:buFont typeface="Wingdings" panose="05000000000000000000" pitchFamily="2" charset="2"/>
              <a:buChar char="Ø"/>
            </a:pPr>
            <a:endParaRPr lang="en-IN" dirty="0">
              <a:latin typeface="Aptos" panose="020B0004020202020204" pitchFamily="34" charset="0"/>
            </a:endParaRPr>
          </a:p>
        </p:txBody>
      </p:sp>
      <p:pic>
        <p:nvPicPr>
          <p:cNvPr id="4" name="object 2">
            <a:extLst>
              <a:ext uri="{FF2B5EF4-FFF2-40B4-BE49-F238E27FC236}">
                <a16:creationId xmlns:a16="http://schemas.microsoft.com/office/drawing/2014/main" id="{EEAF11EC-CAD5-99C6-405F-54BD5A07A39C}"/>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3937212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EE7026-641C-77A6-D5F0-F534741FCEFD}"/>
              </a:ext>
            </a:extLst>
          </p:cNvPr>
          <p:cNvGrpSpPr/>
          <p:nvPr/>
        </p:nvGrpSpPr>
        <p:grpSpPr>
          <a:xfrm>
            <a:off x="2895600" y="1066800"/>
            <a:ext cx="6629400" cy="599742"/>
            <a:chOff x="1841326" y="20460"/>
            <a:chExt cx="1840774" cy="460193"/>
          </a:xfrm>
        </p:grpSpPr>
        <p:sp>
          <p:nvSpPr>
            <p:cNvPr id="41" name="Rectangle: Rounded Corners 40">
              <a:extLst>
                <a:ext uri="{FF2B5EF4-FFF2-40B4-BE49-F238E27FC236}">
                  <a16:creationId xmlns:a16="http://schemas.microsoft.com/office/drawing/2014/main" id="{31C60288-D9A7-AC65-9142-A047EBF19F4E}"/>
                </a:ext>
              </a:extLst>
            </p:cNvPr>
            <p:cNvSpPr/>
            <p:nvPr/>
          </p:nvSpPr>
          <p:spPr>
            <a:xfrm>
              <a:off x="1841326" y="20460"/>
              <a:ext cx="1840774" cy="4601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sz="1400"/>
            </a:p>
          </p:txBody>
        </p:sp>
        <p:sp>
          <p:nvSpPr>
            <p:cNvPr id="42" name="Rectangle: Rounded Corners 4">
              <a:extLst>
                <a:ext uri="{FF2B5EF4-FFF2-40B4-BE49-F238E27FC236}">
                  <a16:creationId xmlns:a16="http://schemas.microsoft.com/office/drawing/2014/main" id="{D3A06B3B-FA5D-BAFB-3B6F-956C90048C67}"/>
                </a:ext>
              </a:extLst>
            </p:cNvPr>
            <p:cNvSpPr txBox="1"/>
            <p:nvPr/>
          </p:nvSpPr>
          <p:spPr>
            <a:xfrm>
              <a:off x="1854805" y="33939"/>
              <a:ext cx="1813816" cy="433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b="1" dirty="0"/>
                <a:t>QJ to apply in Form 1 through Vault Manager (VM) in GIFT-SEZ </a:t>
              </a:r>
              <a:endParaRPr lang="en-IN" b="1" dirty="0"/>
            </a:p>
          </p:txBody>
        </p:sp>
      </p:grpSp>
      <p:grpSp>
        <p:nvGrpSpPr>
          <p:cNvPr id="5" name="Group 4">
            <a:extLst>
              <a:ext uri="{FF2B5EF4-FFF2-40B4-BE49-F238E27FC236}">
                <a16:creationId xmlns:a16="http://schemas.microsoft.com/office/drawing/2014/main" id="{C9131349-4C2F-74F2-C71C-C935D82F7586}"/>
              </a:ext>
            </a:extLst>
          </p:cNvPr>
          <p:cNvGrpSpPr/>
          <p:nvPr/>
        </p:nvGrpSpPr>
        <p:grpSpPr>
          <a:xfrm>
            <a:off x="5262562" y="1798157"/>
            <a:ext cx="745806" cy="208207"/>
            <a:chOff x="2658168" y="507280"/>
            <a:chExt cx="207087" cy="159761"/>
          </a:xfrm>
        </p:grpSpPr>
        <p:sp>
          <p:nvSpPr>
            <p:cNvPr id="39" name="Arrow: Right 38">
              <a:extLst>
                <a:ext uri="{FF2B5EF4-FFF2-40B4-BE49-F238E27FC236}">
                  <a16:creationId xmlns:a16="http://schemas.microsoft.com/office/drawing/2014/main" id="{99730CF0-BA24-6FD3-F39D-0CE642D6D532}"/>
                </a:ext>
              </a:extLst>
            </p:cNvPr>
            <p:cNvSpPr/>
            <p:nvPr/>
          </p:nvSpPr>
          <p:spPr>
            <a:xfrm rot="5400000">
              <a:off x="2681832" y="483617"/>
              <a:ext cx="159760" cy="20708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IN" sz="1400"/>
            </a:p>
          </p:txBody>
        </p:sp>
        <p:sp>
          <p:nvSpPr>
            <p:cNvPr id="40" name="Arrow: Right 6">
              <a:extLst>
                <a:ext uri="{FF2B5EF4-FFF2-40B4-BE49-F238E27FC236}">
                  <a16:creationId xmlns:a16="http://schemas.microsoft.com/office/drawing/2014/main" id="{51D61383-B2D9-24BC-1636-4FF4654EA533}"/>
                </a:ext>
              </a:extLst>
            </p:cNvPr>
            <p:cNvSpPr txBox="1"/>
            <p:nvPr/>
          </p:nvSpPr>
          <p:spPr>
            <a:xfrm>
              <a:off x="2699586" y="507280"/>
              <a:ext cx="124253" cy="111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IN" sz="1400" kern="1200"/>
            </a:p>
          </p:txBody>
        </p:sp>
      </p:grpSp>
      <p:grpSp>
        <p:nvGrpSpPr>
          <p:cNvPr id="6" name="Group 5">
            <a:extLst>
              <a:ext uri="{FF2B5EF4-FFF2-40B4-BE49-F238E27FC236}">
                <a16:creationId xmlns:a16="http://schemas.microsoft.com/office/drawing/2014/main" id="{78D4C541-F31B-2FBF-1CBE-1891EC83D6C5}"/>
              </a:ext>
            </a:extLst>
          </p:cNvPr>
          <p:cNvGrpSpPr/>
          <p:nvPr/>
        </p:nvGrpSpPr>
        <p:grpSpPr>
          <a:xfrm>
            <a:off x="2895600" y="1740008"/>
            <a:ext cx="6629400" cy="599742"/>
            <a:chOff x="1841326" y="693668"/>
            <a:chExt cx="1840774" cy="460193"/>
          </a:xfrm>
        </p:grpSpPr>
        <p:sp>
          <p:nvSpPr>
            <p:cNvPr id="37" name="Rectangle: Rounded Corners 36">
              <a:extLst>
                <a:ext uri="{FF2B5EF4-FFF2-40B4-BE49-F238E27FC236}">
                  <a16:creationId xmlns:a16="http://schemas.microsoft.com/office/drawing/2014/main" id="{51C2A23D-B818-592F-843A-18315E112E82}"/>
                </a:ext>
              </a:extLst>
            </p:cNvPr>
            <p:cNvSpPr/>
            <p:nvPr/>
          </p:nvSpPr>
          <p:spPr>
            <a:xfrm>
              <a:off x="1841326" y="693668"/>
              <a:ext cx="1840774" cy="4601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sz="1400"/>
            </a:p>
          </p:txBody>
        </p:sp>
        <p:sp>
          <p:nvSpPr>
            <p:cNvPr id="38" name="Rectangle: Rounded Corners 8">
              <a:extLst>
                <a:ext uri="{FF2B5EF4-FFF2-40B4-BE49-F238E27FC236}">
                  <a16:creationId xmlns:a16="http://schemas.microsoft.com/office/drawing/2014/main" id="{123A6EF7-6E01-C7E5-BF6F-A378F7A1380B}"/>
                </a:ext>
              </a:extLst>
            </p:cNvPr>
            <p:cNvSpPr txBox="1"/>
            <p:nvPr/>
          </p:nvSpPr>
          <p:spPr>
            <a:xfrm>
              <a:off x="1854805" y="707147"/>
              <a:ext cx="1813816" cy="433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66725">
                <a:spcBef>
                  <a:spcPct val="0"/>
                </a:spcBef>
                <a:spcAft>
                  <a:spcPct val="35000"/>
                </a:spcAft>
              </a:pPr>
              <a:r>
                <a:rPr lang="en-US" b="1" dirty="0"/>
                <a:t>Action by receiving SEZ Unit	                                                      (</a:t>
              </a:r>
              <a:r>
                <a:rPr lang="en-IN" b="1" dirty="0"/>
                <a:t>Approve)</a:t>
              </a:r>
            </a:p>
          </p:txBody>
        </p:sp>
      </p:grpSp>
      <p:grpSp>
        <p:nvGrpSpPr>
          <p:cNvPr id="7" name="Group 6">
            <a:extLst>
              <a:ext uri="{FF2B5EF4-FFF2-40B4-BE49-F238E27FC236}">
                <a16:creationId xmlns:a16="http://schemas.microsoft.com/office/drawing/2014/main" id="{BEA38B22-F868-9AA0-543C-D9B4A2F7DC95}"/>
              </a:ext>
            </a:extLst>
          </p:cNvPr>
          <p:cNvGrpSpPr/>
          <p:nvPr/>
        </p:nvGrpSpPr>
        <p:grpSpPr>
          <a:xfrm>
            <a:off x="5262563" y="2463072"/>
            <a:ext cx="745806" cy="224904"/>
            <a:chOff x="2658169" y="1182623"/>
            <a:chExt cx="207087" cy="172573"/>
          </a:xfrm>
        </p:grpSpPr>
        <p:sp>
          <p:nvSpPr>
            <p:cNvPr id="35" name="Arrow: Right 34">
              <a:extLst>
                <a:ext uri="{FF2B5EF4-FFF2-40B4-BE49-F238E27FC236}">
                  <a16:creationId xmlns:a16="http://schemas.microsoft.com/office/drawing/2014/main" id="{277219AC-CD12-31BB-DAAE-CE2E4574C52F}"/>
                </a:ext>
              </a:extLst>
            </p:cNvPr>
            <p:cNvSpPr/>
            <p:nvPr/>
          </p:nvSpPr>
          <p:spPr>
            <a:xfrm rot="5400000">
              <a:off x="2675427" y="1165366"/>
              <a:ext cx="172572" cy="20708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IN" sz="1400"/>
            </a:p>
          </p:txBody>
        </p:sp>
        <p:sp>
          <p:nvSpPr>
            <p:cNvPr id="36" name="Arrow: Right 10">
              <a:extLst>
                <a:ext uri="{FF2B5EF4-FFF2-40B4-BE49-F238E27FC236}">
                  <a16:creationId xmlns:a16="http://schemas.microsoft.com/office/drawing/2014/main" id="{E413ABA0-ED4A-9AE4-1C0C-F2FC0D7361C9}"/>
                </a:ext>
              </a:extLst>
            </p:cNvPr>
            <p:cNvSpPr txBox="1"/>
            <p:nvPr/>
          </p:nvSpPr>
          <p:spPr>
            <a:xfrm>
              <a:off x="2699587" y="1182623"/>
              <a:ext cx="124253" cy="120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IN" sz="1400" kern="1200"/>
            </a:p>
          </p:txBody>
        </p:sp>
      </p:grpSp>
      <p:grpSp>
        <p:nvGrpSpPr>
          <p:cNvPr id="8" name="Group 7">
            <a:extLst>
              <a:ext uri="{FF2B5EF4-FFF2-40B4-BE49-F238E27FC236}">
                <a16:creationId xmlns:a16="http://schemas.microsoft.com/office/drawing/2014/main" id="{E5E4B4B9-EACB-9FDC-AB62-23F1E6CB55D9}"/>
              </a:ext>
            </a:extLst>
          </p:cNvPr>
          <p:cNvGrpSpPr/>
          <p:nvPr/>
        </p:nvGrpSpPr>
        <p:grpSpPr>
          <a:xfrm>
            <a:off x="2895600" y="2430298"/>
            <a:ext cx="6629400" cy="599742"/>
            <a:chOff x="1841326" y="1383958"/>
            <a:chExt cx="1840774" cy="460193"/>
          </a:xfrm>
        </p:grpSpPr>
        <p:sp>
          <p:nvSpPr>
            <p:cNvPr id="33" name="Rectangle: Rounded Corners 32">
              <a:extLst>
                <a:ext uri="{FF2B5EF4-FFF2-40B4-BE49-F238E27FC236}">
                  <a16:creationId xmlns:a16="http://schemas.microsoft.com/office/drawing/2014/main" id="{F0FAE226-41EA-7683-F386-4B8ECB9969B5}"/>
                </a:ext>
              </a:extLst>
            </p:cNvPr>
            <p:cNvSpPr/>
            <p:nvPr/>
          </p:nvSpPr>
          <p:spPr>
            <a:xfrm>
              <a:off x="1841326" y="1383958"/>
              <a:ext cx="1840774" cy="4601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sz="1400"/>
            </a:p>
          </p:txBody>
        </p:sp>
        <p:sp>
          <p:nvSpPr>
            <p:cNvPr id="34" name="Rectangle: Rounded Corners 12">
              <a:extLst>
                <a:ext uri="{FF2B5EF4-FFF2-40B4-BE49-F238E27FC236}">
                  <a16:creationId xmlns:a16="http://schemas.microsoft.com/office/drawing/2014/main" id="{D10DCF64-8967-ACA2-F349-D4E9372C8FB6}"/>
                </a:ext>
              </a:extLst>
            </p:cNvPr>
            <p:cNvSpPr txBox="1"/>
            <p:nvPr/>
          </p:nvSpPr>
          <p:spPr>
            <a:xfrm>
              <a:off x="1854805" y="1397437"/>
              <a:ext cx="1813816" cy="433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b="1" dirty="0"/>
                <a:t>Request received in specified officer’s menu for approval 	(Approve)</a:t>
              </a:r>
              <a:endParaRPr lang="en-IN" b="1" dirty="0"/>
            </a:p>
          </p:txBody>
        </p:sp>
      </p:grpSp>
      <p:grpSp>
        <p:nvGrpSpPr>
          <p:cNvPr id="9" name="Group 8">
            <a:extLst>
              <a:ext uri="{FF2B5EF4-FFF2-40B4-BE49-F238E27FC236}">
                <a16:creationId xmlns:a16="http://schemas.microsoft.com/office/drawing/2014/main" id="{736D3F4C-918D-5DCF-F282-81BE2398C836}"/>
              </a:ext>
            </a:extLst>
          </p:cNvPr>
          <p:cNvGrpSpPr/>
          <p:nvPr/>
        </p:nvGrpSpPr>
        <p:grpSpPr>
          <a:xfrm>
            <a:off x="5262563" y="3153363"/>
            <a:ext cx="745806" cy="224904"/>
            <a:chOff x="2658169" y="1872914"/>
            <a:chExt cx="207087" cy="172573"/>
          </a:xfrm>
        </p:grpSpPr>
        <p:sp>
          <p:nvSpPr>
            <p:cNvPr id="31" name="Arrow: Right 30">
              <a:extLst>
                <a:ext uri="{FF2B5EF4-FFF2-40B4-BE49-F238E27FC236}">
                  <a16:creationId xmlns:a16="http://schemas.microsoft.com/office/drawing/2014/main" id="{D77BD6A3-1612-8A73-9B07-B5BBA23AC8C1}"/>
                </a:ext>
              </a:extLst>
            </p:cNvPr>
            <p:cNvSpPr/>
            <p:nvPr/>
          </p:nvSpPr>
          <p:spPr>
            <a:xfrm rot="5400000">
              <a:off x="2675427" y="1855657"/>
              <a:ext cx="172572" cy="20708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IN" sz="1400"/>
            </a:p>
          </p:txBody>
        </p:sp>
        <p:sp>
          <p:nvSpPr>
            <p:cNvPr id="32" name="Arrow: Right 14">
              <a:extLst>
                <a:ext uri="{FF2B5EF4-FFF2-40B4-BE49-F238E27FC236}">
                  <a16:creationId xmlns:a16="http://schemas.microsoft.com/office/drawing/2014/main" id="{051B5DDA-7B51-23C2-0E3F-461122DB94DD}"/>
                </a:ext>
              </a:extLst>
            </p:cNvPr>
            <p:cNvSpPr txBox="1"/>
            <p:nvPr/>
          </p:nvSpPr>
          <p:spPr>
            <a:xfrm>
              <a:off x="2699587" y="1872914"/>
              <a:ext cx="124253" cy="120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IN" sz="1400" kern="1200"/>
            </a:p>
          </p:txBody>
        </p:sp>
      </p:grpSp>
      <p:grpSp>
        <p:nvGrpSpPr>
          <p:cNvPr id="10" name="Group 9">
            <a:extLst>
              <a:ext uri="{FF2B5EF4-FFF2-40B4-BE49-F238E27FC236}">
                <a16:creationId xmlns:a16="http://schemas.microsoft.com/office/drawing/2014/main" id="{558373AF-5CCD-AD2E-3439-4901386B4122}"/>
              </a:ext>
            </a:extLst>
          </p:cNvPr>
          <p:cNvGrpSpPr/>
          <p:nvPr/>
        </p:nvGrpSpPr>
        <p:grpSpPr>
          <a:xfrm>
            <a:off x="2895600" y="3120589"/>
            <a:ext cx="6629400" cy="599742"/>
            <a:chOff x="1841326" y="2074249"/>
            <a:chExt cx="1840774" cy="460193"/>
          </a:xfrm>
        </p:grpSpPr>
        <p:sp>
          <p:nvSpPr>
            <p:cNvPr id="29" name="Rectangle: Rounded Corners 28">
              <a:extLst>
                <a:ext uri="{FF2B5EF4-FFF2-40B4-BE49-F238E27FC236}">
                  <a16:creationId xmlns:a16="http://schemas.microsoft.com/office/drawing/2014/main" id="{0912AB4D-AF97-A60F-815D-99A1EA1BBD52}"/>
                </a:ext>
              </a:extLst>
            </p:cNvPr>
            <p:cNvSpPr/>
            <p:nvPr/>
          </p:nvSpPr>
          <p:spPr>
            <a:xfrm>
              <a:off x="1841326" y="2074249"/>
              <a:ext cx="1840774" cy="4601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sz="1400"/>
            </a:p>
          </p:txBody>
        </p:sp>
        <p:sp>
          <p:nvSpPr>
            <p:cNvPr id="30" name="Rectangle: Rounded Corners 16">
              <a:extLst>
                <a:ext uri="{FF2B5EF4-FFF2-40B4-BE49-F238E27FC236}">
                  <a16:creationId xmlns:a16="http://schemas.microsoft.com/office/drawing/2014/main" id="{19504D74-6D22-EC1D-F1C2-120B70CB649A}"/>
                </a:ext>
              </a:extLst>
            </p:cNvPr>
            <p:cNvSpPr txBox="1"/>
            <p:nvPr/>
          </p:nvSpPr>
          <p:spPr>
            <a:xfrm>
              <a:off x="1854805" y="2087728"/>
              <a:ext cx="1813816" cy="433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IN" b="1" dirty="0"/>
                <a:t>VM to seal goods in presence of specified officer and carries to receiving SEZ</a:t>
              </a:r>
            </a:p>
          </p:txBody>
        </p:sp>
      </p:grpSp>
      <p:grpSp>
        <p:nvGrpSpPr>
          <p:cNvPr id="11" name="Group 10">
            <a:extLst>
              <a:ext uri="{FF2B5EF4-FFF2-40B4-BE49-F238E27FC236}">
                <a16:creationId xmlns:a16="http://schemas.microsoft.com/office/drawing/2014/main" id="{C8B4868F-AF6A-0D32-1384-D058647F0CA5}"/>
              </a:ext>
            </a:extLst>
          </p:cNvPr>
          <p:cNvGrpSpPr/>
          <p:nvPr/>
        </p:nvGrpSpPr>
        <p:grpSpPr>
          <a:xfrm>
            <a:off x="5262563" y="3843653"/>
            <a:ext cx="745806" cy="224904"/>
            <a:chOff x="2658169" y="2563204"/>
            <a:chExt cx="207087" cy="172573"/>
          </a:xfrm>
        </p:grpSpPr>
        <p:sp>
          <p:nvSpPr>
            <p:cNvPr id="27" name="Arrow: Right 26">
              <a:extLst>
                <a:ext uri="{FF2B5EF4-FFF2-40B4-BE49-F238E27FC236}">
                  <a16:creationId xmlns:a16="http://schemas.microsoft.com/office/drawing/2014/main" id="{1E2E7177-DE87-5E31-815F-353D06FFD1C2}"/>
                </a:ext>
              </a:extLst>
            </p:cNvPr>
            <p:cNvSpPr/>
            <p:nvPr/>
          </p:nvSpPr>
          <p:spPr>
            <a:xfrm rot="5400000">
              <a:off x="2675427" y="2545947"/>
              <a:ext cx="172572" cy="20708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IN" sz="1400"/>
            </a:p>
          </p:txBody>
        </p:sp>
        <p:sp>
          <p:nvSpPr>
            <p:cNvPr id="28" name="Arrow: Right 18">
              <a:extLst>
                <a:ext uri="{FF2B5EF4-FFF2-40B4-BE49-F238E27FC236}">
                  <a16:creationId xmlns:a16="http://schemas.microsoft.com/office/drawing/2014/main" id="{35C846A9-1C98-E9A3-8657-A8B72E037FD1}"/>
                </a:ext>
              </a:extLst>
            </p:cNvPr>
            <p:cNvSpPr txBox="1"/>
            <p:nvPr/>
          </p:nvSpPr>
          <p:spPr>
            <a:xfrm>
              <a:off x="2699587" y="2563204"/>
              <a:ext cx="124253" cy="120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IN" sz="1400" kern="1200"/>
            </a:p>
          </p:txBody>
        </p:sp>
      </p:grpSp>
      <p:grpSp>
        <p:nvGrpSpPr>
          <p:cNvPr id="12" name="Group 11">
            <a:extLst>
              <a:ext uri="{FF2B5EF4-FFF2-40B4-BE49-F238E27FC236}">
                <a16:creationId xmlns:a16="http://schemas.microsoft.com/office/drawing/2014/main" id="{70A97730-2A64-011E-07FB-68D11327B257}"/>
              </a:ext>
            </a:extLst>
          </p:cNvPr>
          <p:cNvGrpSpPr/>
          <p:nvPr/>
        </p:nvGrpSpPr>
        <p:grpSpPr>
          <a:xfrm>
            <a:off x="2895600" y="3810879"/>
            <a:ext cx="6629400" cy="599742"/>
            <a:chOff x="1841326" y="2764539"/>
            <a:chExt cx="1840774" cy="460193"/>
          </a:xfrm>
        </p:grpSpPr>
        <p:sp>
          <p:nvSpPr>
            <p:cNvPr id="25" name="Rectangle: Rounded Corners 24">
              <a:extLst>
                <a:ext uri="{FF2B5EF4-FFF2-40B4-BE49-F238E27FC236}">
                  <a16:creationId xmlns:a16="http://schemas.microsoft.com/office/drawing/2014/main" id="{0E4EA7EC-EE69-29B0-4725-773D18C38A3B}"/>
                </a:ext>
              </a:extLst>
            </p:cNvPr>
            <p:cNvSpPr/>
            <p:nvPr/>
          </p:nvSpPr>
          <p:spPr>
            <a:xfrm>
              <a:off x="1841326" y="2764539"/>
              <a:ext cx="1840774" cy="4601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sz="1400"/>
            </a:p>
          </p:txBody>
        </p:sp>
        <p:sp>
          <p:nvSpPr>
            <p:cNvPr id="26" name="Rectangle: Rounded Corners 20">
              <a:extLst>
                <a:ext uri="{FF2B5EF4-FFF2-40B4-BE49-F238E27FC236}">
                  <a16:creationId xmlns:a16="http://schemas.microsoft.com/office/drawing/2014/main" id="{2661064B-5068-56EE-847A-322534353A14}"/>
                </a:ext>
              </a:extLst>
            </p:cNvPr>
            <p:cNvSpPr txBox="1"/>
            <p:nvPr/>
          </p:nvSpPr>
          <p:spPr>
            <a:xfrm>
              <a:off x="1854805" y="2778018"/>
              <a:ext cx="1813816" cy="433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IN" b="1" dirty="0"/>
                <a:t>Vault Manager bond to be debited</a:t>
              </a:r>
            </a:p>
          </p:txBody>
        </p:sp>
      </p:grpSp>
      <p:grpSp>
        <p:nvGrpSpPr>
          <p:cNvPr id="13" name="Group 12">
            <a:extLst>
              <a:ext uri="{FF2B5EF4-FFF2-40B4-BE49-F238E27FC236}">
                <a16:creationId xmlns:a16="http://schemas.microsoft.com/office/drawing/2014/main" id="{47C5F3DD-C751-BE4C-E2B9-C7FCD2F9D1D0}"/>
              </a:ext>
            </a:extLst>
          </p:cNvPr>
          <p:cNvGrpSpPr/>
          <p:nvPr/>
        </p:nvGrpSpPr>
        <p:grpSpPr>
          <a:xfrm>
            <a:off x="5262563" y="4533944"/>
            <a:ext cx="745806" cy="224904"/>
            <a:chOff x="2658169" y="3253495"/>
            <a:chExt cx="207087" cy="172573"/>
          </a:xfrm>
        </p:grpSpPr>
        <p:sp>
          <p:nvSpPr>
            <p:cNvPr id="23" name="Arrow: Right 22">
              <a:extLst>
                <a:ext uri="{FF2B5EF4-FFF2-40B4-BE49-F238E27FC236}">
                  <a16:creationId xmlns:a16="http://schemas.microsoft.com/office/drawing/2014/main" id="{F45750E6-DAA3-CB10-5886-721F48B5E5CC}"/>
                </a:ext>
              </a:extLst>
            </p:cNvPr>
            <p:cNvSpPr/>
            <p:nvPr/>
          </p:nvSpPr>
          <p:spPr>
            <a:xfrm rot="5400000">
              <a:off x="2675427" y="3236238"/>
              <a:ext cx="172572" cy="20708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IN" sz="1400"/>
            </a:p>
          </p:txBody>
        </p:sp>
        <p:sp>
          <p:nvSpPr>
            <p:cNvPr id="24" name="Arrow: Right 22">
              <a:extLst>
                <a:ext uri="{FF2B5EF4-FFF2-40B4-BE49-F238E27FC236}">
                  <a16:creationId xmlns:a16="http://schemas.microsoft.com/office/drawing/2014/main" id="{95F1D3B0-26C0-8631-3CE8-F68967AB25A6}"/>
                </a:ext>
              </a:extLst>
            </p:cNvPr>
            <p:cNvSpPr txBox="1"/>
            <p:nvPr/>
          </p:nvSpPr>
          <p:spPr>
            <a:xfrm>
              <a:off x="2699587" y="3253495"/>
              <a:ext cx="124253" cy="120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IN" sz="1400" kern="1200"/>
            </a:p>
          </p:txBody>
        </p:sp>
      </p:grpSp>
      <p:grpSp>
        <p:nvGrpSpPr>
          <p:cNvPr id="14" name="Group 13">
            <a:extLst>
              <a:ext uri="{FF2B5EF4-FFF2-40B4-BE49-F238E27FC236}">
                <a16:creationId xmlns:a16="http://schemas.microsoft.com/office/drawing/2014/main" id="{81E306A7-5576-7848-357A-042441BF2689}"/>
              </a:ext>
            </a:extLst>
          </p:cNvPr>
          <p:cNvGrpSpPr/>
          <p:nvPr/>
        </p:nvGrpSpPr>
        <p:grpSpPr>
          <a:xfrm>
            <a:off x="2895600" y="4501170"/>
            <a:ext cx="6629400" cy="599742"/>
            <a:chOff x="1841326" y="3454830"/>
            <a:chExt cx="1840774" cy="460193"/>
          </a:xfrm>
        </p:grpSpPr>
        <p:sp>
          <p:nvSpPr>
            <p:cNvPr id="21" name="Rectangle: Rounded Corners 20">
              <a:extLst>
                <a:ext uri="{FF2B5EF4-FFF2-40B4-BE49-F238E27FC236}">
                  <a16:creationId xmlns:a16="http://schemas.microsoft.com/office/drawing/2014/main" id="{0CC55E36-A062-F25B-346F-7C4D978BCA59}"/>
                </a:ext>
              </a:extLst>
            </p:cNvPr>
            <p:cNvSpPr/>
            <p:nvPr/>
          </p:nvSpPr>
          <p:spPr>
            <a:xfrm>
              <a:off x="1841326" y="3454830"/>
              <a:ext cx="1840774" cy="4601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sz="1400"/>
            </a:p>
          </p:txBody>
        </p:sp>
        <p:sp>
          <p:nvSpPr>
            <p:cNvPr id="22" name="Rectangle: Rounded Corners 24">
              <a:extLst>
                <a:ext uri="{FF2B5EF4-FFF2-40B4-BE49-F238E27FC236}">
                  <a16:creationId xmlns:a16="http://schemas.microsoft.com/office/drawing/2014/main" id="{AD225B73-CBC4-7A01-4F5F-178B044A948D}"/>
                </a:ext>
              </a:extLst>
            </p:cNvPr>
            <p:cNvSpPr txBox="1"/>
            <p:nvPr/>
          </p:nvSpPr>
          <p:spPr>
            <a:xfrm>
              <a:off x="1854805" y="3468309"/>
              <a:ext cx="1813816" cy="433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IN" b="1" dirty="0"/>
                <a:t>Receiving SEZ confirms receipt of goods</a:t>
              </a:r>
            </a:p>
          </p:txBody>
        </p:sp>
      </p:grpSp>
      <p:grpSp>
        <p:nvGrpSpPr>
          <p:cNvPr id="15" name="Group 14">
            <a:extLst>
              <a:ext uri="{FF2B5EF4-FFF2-40B4-BE49-F238E27FC236}">
                <a16:creationId xmlns:a16="http://schemas.microsoft.com/office/drawing/2014/main" id="{F1F2A8F6-E928-05CA-7FAE-7BA22159B400}"/>
              </a:ext>
            </a:extLst>
          </p:cNvPr>
          <p:cNvGrpSpPr/>
          <p:nvPr/>
        </p:nvGrpSpPr>
        <p:grpSpPr>
          <a:xfrm>
            <a:off x="5262562" y="5224237"/>
            <a:ext cx="745806" cy="224900"/>
            <a:chOff x="2658168" y="3943786"/>
            <a:chExt cx="207087" cy="172570"/>
          </a:xfrm>
        </p:grpSpPr>
        <p:sp>
          <p:nvSpPr>
            <p:cNvPr id="19" name="Arrow: Right 18">
              <a:extLst>
                <a:ext uri="{FF2B5EF4-FFF2-40B4-BE49-F238E27FC236}">
                  <a16:creationId xmlns:a16="http://schemas.microsoft.com/office/drawing/2014/main" id="{E1665A4F-9131-3A40-7973-63D8982AFC27}"/>
                </a:ext>
              </a:extLst>
            </p:cNvPr>
            <p:cNvSpPr/>
            <p:nvPr/>
          </p:nvSpPr>
          <p:spPr>
            <a:xfrm rot="5400000">
              <a:off x="2675427" y="3926527"/>
              <a:ext cx="172570" cy="20708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IN" sz="1400"/>
            </a:p>
          </p:txBody>
        </p:sp>
        <p:sp>
          <p:nvSpPr>
            <p:cNvPr id="20" name="Arrow: Right 26">
              <a:extLst>
                <a:ext uri="{FF2B5EF4-FFF2-40B4-BE49-F238E27FC236}">
                  <a16:creationId xmlns:a16="http://schemas.microsoft.com/office/drawing/2014/main" id="{59F7D15E-4CF9-6F5A-4281-D14AA7F392CD}"/>
                </a:ext>
              </a:extLst>
            </p:cNvPr>
            <p:cNvSpPr txBox="1"/>
            <p:nvPr/>
          </p:nvSpPr>
          <p:spPr>
            <a:xfrm>
              <a:off x="2699586" y="3943786"/>
              <a:ext cx="124253" cy="1207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IN" sz="1400" kern="1200"/>
            </a:p>
          </p:txBody>
        </p:sp>
      </p:grpSp>
      <p:grpSp>
        <p:nvGrpSpPr>
          <p:cNvPr id="16" name="Group 15">
            <a:extLst>
              <a:ext uri="{FF2B5EF4-FFF2-40B4-BE49-F238E27FC236}">
                <a16:creationId xmlns:a16="http://schemas.microsoft.com/office/drawing/2014/main" id="{EEFF7492-8948-F5CC-FCFF-049F2980F3BE}"/>
              </a:ext>
            </a:extLst>
          </p:cNvPr>
          <p:cNvGrpSpPr/>
          <p:nvPr/>
        </p:nvGrpSpPr>
        <p:grpSpPr>
          <a:xfrm>
            <a:off x="2895600" y="5191458"/>
            <a:ext cx="6629400" cy="599742"/>
            <a:chOff x="1841326" y="4145118"/>
            <a:chExt cx="1840774" cy="460193"/>
          </a:xfrm>
        </p:grpSpPr>
        <p:sp>
          <p:nvSpPr>
            <p:cNvPr id="17" name="Rectangle: Rounded Corners 16">
              <a:extLst>
                <a:ext uri="{FF2B5EF4-FFF2-40B4-BE49-F238E27FC236}">
                  <a16:creationId xmlns:a16="http://schemas.microsoft.com/office/drawing/2014/main" id="{1FECBD69-8635-B311-1CFF-9ADCBCFA8781}"/>
                </a:ext>
              </a:extLst>
            </p:cNvPr>
            <p:cNvSpPr/>
            <p:nvPr/>
          </p:nvSpPr>
          <p:spPr>
            <a:xfrm>
              <a:off x="1841326" y="4145118"/>
              <a:ext cx="1840774" cy="4601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sz="1400"/>
            </a:p>
          </p:txBody>
        </p:sp>
        <p:sp>
          <p:nvSpPr>
            <p:cNvPr id="18" name="Rectangle: Rounded Corners 28">
              <a:extLst>
                <a:ext uri="{FF2B5EF4-FFF2-40B4-BE49-F238E27FC236}">
                  <a16:creationId xmlns:a16="http://schemas.microsoft.com/office/drawing/2014/main" id="{DB706864-0B7C-D07E-E58F-561E8BDD3028}"/>
                </a:ext>
              </a:extLst>
            </p:cNvPr>
            <p:cNvSpPr txBox="1"/>
            <p:nvPr/>
          </p:nvSpPr>
          <p:spPr>
            <a:xfrm>
              <a:off x="1854805" y="4158597"/>
              <a:ext cx="1813816" cy="433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IN" b="1" dirty="0"/>
                <a:t>VM’s bond to be credited and receiving SEZ Unit bond to be debited</a:t>
              </a:r>
            </a:p>
          </p:txBody>
        </p:sp>
      </p:grpSp>
      <p:sp>
        <p:nvSpPr>
          <p:cNvPr id="43" name="Subtitle 2">
            <a:extLst>
              <a:ext uri="{FF2B5EF4-FFF2-40B4-BE49-F238E27FC236}">
                <a16:creationId xmlns:a16="http://schemas.microsoft.com/office/drawing/2014/main" id="{DA7FD581-A39E-69B9-D7C5-7E46B3FC86D3}"/>
              </a:ext>
            </a:extLst>
          </p:cNvPr>
          <p:cNvSpPr>
            <a:spLocks noGrp="1"/>
          </p:cNvSpPr>
          <p:nvPr>
            <p:ph type="subTitle" idx="1"/>
          </p:nvPr>
        </p:nvSpPr>
        <p:spPr>
          <a:xfrm>
            <a:off x="-20782" y="6567146"/>
            <a:ext cx="4364182" cy="192846"/>
          </a:xfrm>
        </p:spPr>
        <p:txBody>
          <a:bodyPr/>
          <a:lstStyle/>
          <a:p>
            <a:r>
              <a:rPr lang="de-DE" sz="1800" dirty="0">
                <a:hlinkClick r:id="rId2"/>
              </a:rPr>
              <a:t>Zone_Zone transfer PN 06 GIFT (Bullion).pdf</a:t>
            </a:r>
            <a:endParaRPr lang="en-IN" sz="1800" dirty="0"/>
          </a:p>
        </p:txBody>
      </p:sp>
      <p:pic>
        <p:nvPicPr>
          <p:cNvPr id="44" name="object 2">
            <a:extLst>
              <a:ext uri="{FF2B5EF4-FFF2-40B4-BE49-F238E27FC236}">
                <a16:creationId xmlns:a16="http://schemas.microsoft.com/office/drawing/2014/main" id="{3F0AE446-7BBC-C1D6-A613-70D853862593}"/>
              </a:ext>
            </a:extLst>
          </p:cNvPr>
          <p:cNvPicPr/>
          <p:nvPr/>
        </p:nvPicPr>
        <p:blipFill>
          <a:blip r:embed="rId3" cstate="print"/>
          <a:stretch>
            <a:fillRect/>
          </a:stretch>
        </p:blipFill>
        <p:spPr>
          <a:xfrm>
            <a:off x="11053372" y="6462619"/>
            <a:ext cx="1138628" cy="251592"/>
          </a:xfrm>
          <a:prstGeom prst="rect">
            <a:avLst/>
          </a:prstGeom>
        </p:spPr>
      </p:pic>
      <p:sp>
        <p:nvSpPr>
          <p:cNvPr id="45" name="Title 1">
            <a:extLst>
              <a:ext uri="{FF2B5EF4-FFF2-40B4-BE49-F238E27FC236}">
                <a16:creationId xmlns:a16="http://schemas.microsoft.com/office/drawing/2014/main" id="{C6BB9D99-7D5E-E4AE-C511-CAEECEACCF83}"/>
              </a:ext>
            </a:extLst>
          </p:cNvPr>
          <p:cNvSpPr>
            <a:spLocks noGrp="1"/>
          </p:cNvSpPr>
          <p:nvPr>
            <p:ph type="ctrTitle"/>
          </p:nvPr>
        </p:nvSpPr>
        <p:spPr>
          <a:xfrm>
            <a:off x="1143000" y="312006"/>
            <a:ext cx="9525000" cy="430887"/>
          </a:xfrm>
        </p:spPr>
        <p:txBody>
          <a:bodyPr/>
          <a:lstStyle/>
          <a:p>
            <a:pPr algn="l"/>
            <a:r>
              <a:rPr lang="en-US" sz="2800" dirty="0"/>
              <a:t>Zone to Zone Transfer SOP</a:t>
            </a:r>
            <a:endParaRPr lang="en-IN" sz="2800" dirty="0"/>
          </a:p>
        </p:txBody>
      </p:sp>
    </p:spTree>
    <p:extLst>
      <p:ext uri="{BB962C8B-B14F-4D97-AF65-F5344CB8AC3E}">
        <p14:creationId xmlns:p14="http://schemas.microsoft.com/office/powerpoint/2010/main" val="2233311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1D7A4C-5F3F-26F6-AFCB-AE582FCBC52D}"/>
              </a:ext>
            </a:extLst>
          </p:cNvPr>
          <p:cNvSpPr>
            <a:spLocks noGrp="1"/>
          </p:cNvSpPr>
          <p:nvPr>
            <p:ph idx="1"/>
          </p:nvPr>
        </p:nvSpPr>
        <p:spPr>
          <a:xfrm>
            <a:off x="409492" y="1159087"/>
            <a:ext cx="11373015" cy="5303531"/>
          </a:xfrm>
        </p:spPr>
        <p:txBody>
          <a:bodyPr>
            <a:noAutofit/>
          </a:bodyPr>
          <a:lstStyle/>
          <a:p>
            <a:pPr marL="571500" indent="-342900" algn="just">
              <a:lnSpc>
                <a:spcPct val="150000"/>
              </a:lnSpc>
              <a:spcAft>
                <a:spcPts val="800"/>
              </a:spcAft>
              <a:buFont typeface="Wingdings" panose="05000000000000000000" pitchFamily="2" charset="2"/>
              <a:buChar char="ü"/>
            </a:pPr>
            <a:r>
              <a:rPr lang="en-US" sz="1700" kern="100" dirty="0">
                <a:effectLst/>
                <a:latin typeface="Aptos" panose="020B0004020202020204" pitchFamily="34" charset="0"/>
                <a:ea typeface="Aptos" panose="020B0004020202020204" pitchFamily="34" charset="0"/>
                <a:cs typeface="Times New Roman" panose="02020603050405020304" pitchFamily="18" charset="0"/>
              </a:rPr>
              <a:t>The entity shall have a </a:t>
            </a:r>
            <a:r>
              <a:rPr lang="en-US" sz="1700" b="1" kern="100" dirty="0">
                <a:effectLst/>
                <a:latin typeface="Aptos" panose="020B0004020202020204" pitchFamily="34" charset="0"/>
                <a:ea typeface="Aptos" panose="020B0004020202020204" pitchFamily="34" charset="0"/>
                <a:cs typeface="Times New Roman" panose="02020603050405020304" pitchFamily="18" charset="0"/>
              </a:rPr>
              <a:t>minimum net worth of INR 15 crore </a:t>
            </a:r>
            <a:r>
              <a:rPr lang="en-US" sz="1700" kern="100" dirty="0">
                <a:effectLst/>
                <a:latin typeface="Aptos" panose="020B0004020202020204" pitchFamily="34" charset="0"/>
                <a:ea typeface="Aptos" panose="020B0004020202020204" pitchFamily="34" charset="0"/>
                <a:cs typeface="Times New Roman" panose="02020603050405020304" pitchFamily="18" charset="0"/>
              </a:rPr>
              <a:t>as per its latest audited annual financial statements or audited / unaudited / reviewed quarterly/half-yearly financial statements. </a:t>
            </a:r>
          </a:p>
          <a:p>
            <a:pPr marL="571500" indent="-342900" algn="just">
              <a:lnSpc>
                <a:spcPct val="150000"/>
              </a:lnSpc>
              <a:spcAft>
                <a:spcPts val="800"/>
              </a:spcAft>
              <a:buFont typeface="Wingdings" panose="05000000000000000000" pitchFamily="2" charset="2"/>
              <a:buChar char="ü"/>
            </a:pPr>
            <a:r>
              <a:rPr lang="en-US" sz="1700" kern="100" dirty="0">
                <a:effectLst/>
                <a:latin typeface="Aptos" panose="020B0004020202020204" pitchFamily="34" charset="0"/>
                <a:ea typeface="Aptos" panose="020B0004020202020204" pitchFamily="34" charset="0"/>
                <a:cs typeface="Times New Roman" panose="02020603050405020304" pitchFamily="18" charset="0"/>
              </a:rPr>
              <a:t>The entity must have filed due </a:t>
            </a:r>
            <a:r>
              <a:rPr lang="en-US" sz="1700" b="1" kern="100" dirty="0">
                <a:effectLst/>
                <a:latin typeface="Aptos" panose="020B0004020202020204" pitchFamily="34" charset="0"/>
                <a:ea typeface="Aptos" panose="020B0004020202020204" pitchFamily="34" charset="0"/>
                <a:cs typeface="Times New Roman" panose="02020603050405020304" pitchFamily="18" charset="0"/>
              </a:rPr>
              <a:t>GST returns </a:t>
            </a:r>
            <a:r>
              <a:rPr lang="en-US" sz="1700" kern="100" dirty="0">
                <a:effectLst/>
                <a:latin typeface="Aptos" panose="020B0004020202020204" pitchFamily="34" charset="0"/>
                <a:ea typeface="Aptos" panose="020B0004020202020204" pitchFamily="34" charset="0"/>
                <a:cs typeface="Times New Roman" panose="02020603050405020304" pitchFamily="18" charset="0"/>
              </a:rPr>
              <a:t>up to the preceding month/quarter, as applicable, prior to making an application to the IIBX</a:t>
            </a:r>
          </a:p>
          <a:p>
            <a:pPr marL="571500" indent="-342900" algn="just">
              <a:lnSpc>
                <a:spcPct val="150000"/>
              </a:lnSpc>
              <a:spcAft>
                <a:spcPts val="800"/>
              </a:spcAft>
              <a:buFont typeface="Wingdings" panose="05000000000000000000" pitchFamily="2" charset="2"/>
              <a:buChar char="ü"/>
            </a:pPr>
            <a:r>
              <a:rPr lang="en-US" sz="1700" kern="100" dirty="0">
                <a:latin typeface="Aptos" panose="020B0004020202020204" pitchFamily="34" charset="0"/>
                <a:cs typeface="Times New Roman" panose="02020603050405020304" pitchFamily="18" charset="0"/>
              </a:rPr>
              <a:t>The entity shall submit a certificate from a practicing chartered accountant or a practicing cost accountant or a practicing company secretary confirming that </a:t>
            </a:r>
            <a:r>
              <a:rPr lang="en-US" sz="1700" b="1" kern="100" dirty="0">
                <a:latin typeface="Aptos" panose="020B0004020202020204" pitchFamily="34" charset="0"/>
                <a:cs typeface="Times New Roman" panose="02020603050405020304" pitchFamily="18" charset="0"/>
              </a:rPr>
              <a:t>either 60% of the annual turnover </a:t>
            </a:r>
            <a:r>
              <a:rPr lang="en-US" sz="1700" kern="100" dirty="0">
                <a:latin typeface="Aptos" panose="020B0004020202020204" pitchFamily="34" charset="0"/>
                <a:cs typeface="Times New Roman" panose="02020603050405020304" pitchFamily="18" charset="0"/>
              </a:rPr>
              <a:t>in each of the last three financial years along with the current financial year up to the date of application, or </a:t>
            </a:r>
            <a:r>
              <a:rPr lang="en-US" sz="1700" b="1" kern="100" dirty="0">
                <a:latin typeface="Aptos" panose="020B0004020202020204" pitchFamily="34" charset="0"/>
                <a:cs typeface="Times New Roman" panose="02020603050405020304" pitchFamily="18" charset="0"/>
              </a:rPr>
              <a:t>90% of the annual turnover</a:t>
            </a:r>
            <a:r>
              <a:rPr lang="en-US" sz="1700" kern="100" dirty="0">
                <a:latin typeface="Aptos" panose="020B0004020202020204" pitchFamily="34" charset="0"/>
                <a:cs typeface="Times New Roman" panose="02020603050405020304" pitchFamily="18" charset="0"/>
              </a:rPr>
              <a:t> in the previous financial year along with the current financial year up to the date of application, is derived from dealing in goods falling under ITC(HS) Codes 7106, 7108, 7113, 7114 and 7118 (Chapter 71).</a:t>
            </a:r>
          </a:p>
          <a:p>
            <a:pPr marL="571500" indent="-342900" algn="just">
              <a:spcAft>
                <a:spcPts val="800"/>
              </a:spcAft>
              <a:buFont typeface="Wingdings" panose="05000000000000000000" pitchFamily="2" charset="2"/>
              <a:buChar char="ü"/>
            </a:pPr>
            <a:r>
              <a:rPr lang="en-IN" sz="1600" kern="100" dirty="0">
                <a:latin typeface="Aptos" panose="020B0004020202020204" pitchFamily="34" charset="0"/>
                <a:cs typeface="Times New Roman" panose="02020603050405020304" pitchFamily="18" charset="0"/>
              </a:rPr>
              <a:t>Qualified Jewellers shall satisfy the </a:t>
            </a:r>
            <a:r>
              <a:rPr lang="en-IN" sz="1600" b="1" kern="100" dirty="0">
                <a:latin typeface="Aptos" panose="020B0004020202020204" pitchFamily="34" charset="0"/>
                <a:cs typeface="Times New Roman" panose="02020603050405020304" pitchFamily="18" charset="0"/>
              </a:rPr>
              <a:t>Fit and Proper </a:t>
            </a:r>
            <a:r>
              <a:rPr lang="en-IN" sz="1600" kern="100" dirty="0">
                <a:latin typeface="Aptos" panose="020B0004020202020204" pitchFamily="34" charset="0"/>
                <a:cs typeface="Times New Roman" panose="02020603050405020304" pitchFamily="18" charset="0"/>
              </a:rPr>
              <a:t>Person criteria  at all time as specified by IFSCA.</a:t>
            </a:r>
          </a:p>
          <a:p>
            <a:pPr marL="571500" lvl="2" indent="-342900" algn="just">
              <a:spcAft>
                <a:spcPts val="800"/>
              </a:spcAft>
              <a:buFont typeface="Wingdings" panose="05000000000000000000" pitchFamily="2" charset="2"/>
              <a:buChar char="ü"/>
            </a:pPr>
            <a:r>
              <a:rPr lang="en-IN" dirty="0">
                <a:latin typeface="Aptos" panose="020B0004020202020204" pitchFamily="34" charset="0"/>
              </a:rPr>
              <a:t>The eligible entity shall approach IIBX for </a:t>
            </a:r>
            <a:r>
              <a:rPr lang="en-IN" b="1" dirty="0">
                <a:latin typeface="Aptos" panose="020B0004020202020204" pitchFamily="34" charset="0"/>
              </a:rPr>
              <a:t>notification by IFSCA </a:t>
            </a:r>
            <a:r>
              <a:rPr lang="en-IN" dirty="0">
                <a:latin typeface="Aptos" panose="020B0004020202020204" pitchFamily="34" charset="0"/>
              </a:rPr>
              <a:t>as a Qualified Jeweller. </a:t>
            </a:r>
          </a:p>
        </p:txBody>
      </p:sp>
      <p:sp>
        <p:nvSpPr>
          <p:cNvPr id="5" name="Title 4">
            <a:extLst>
              <a:ext uri="{FF2B5EF4-FFF2-40B4-BE49-F238E27FC236}">
                <a16:creationId xmlns:a16="http://schemas.microsoft.com/office/drawing/2014/main" id="{42E548BC-D6ED-C029-AD40-DD27747CC2A4}"/>
              </a:ext>
            </a:extLst>
          </p:cNvPr>
          <p:cNvSpPr>
            <a:spLocks noGrp="1"/>
          </p:cNvSpPr>
          <p:nvPr>
            <p:ph type="title"/>
          </p:nvPr>
        </p:nvSpPr>
        <p:spPr>
          <a:xfrm>
            <a:off x="611919" y="228600"/>
            <a:ext cx="10968160" cy="387798"/>
          </a:xfrm>
        </p:spPr>
        <p:txBody>
          <a:bodyPr/>
          <a:lstStyle/>
          <a:p>
            <a:pPr algn="ctr" rtl="0" fontAlgn="base">
              <a:lnSpc>
                <a:spcPct val="90000"/>
              </a:lnSpc>
              <a:spcBef>
                <a:spcPct val="0"/>
              </a:spcBef>
              <a:defRPr/>
            </a:pPr>
            <a:r>
              <a:rPr lang="en-US" sz="2800" kern="1200" dirty="0">
                <a:solidFill>
                  <a:schemeClr val="tx2"/>
                </a:solidFill>
                <a:latin typeface="Book Antiqua" panose="02040602050305030304" pitchFamily="18" charset="0"/>
                <a:cs typeface="+mj-cs"/>
              </a:rPr>
              <a:t>Qualified Jeweller (QJ)</a:t>
            </a:r>
            <a:endParaRPr lang="en-IN" sz="2800" kern="1200" dirty="0">
              <a:solidFill>
                <a:schemeClr val="tx2"/>
              </a:solidFill>
              <a:latin typeface="Book Antiqua" panose="02040602050305030304" pitchFamily="18" charset="0"/>
              <a:cs typeface="+mj-cs"/>
            </a:endParaRPr>
          </a:p>
        </p:txBody>
      </p:sp>
      <p:pic>
        <p:nvPicPr>
          <p:cNvPr id="2" name="object 2">
            <a:extLst>
              <a:ext uri="{FF2B5EF4-FFF2-40B4-BE49-F238E27FC236}">
                <a16:creationId xmlns:a16="http://schemas.microsoft.com/office/drawing/2014/main" id="{4AE659C9-492A-1C1A-9179-BDB277594F58}"/>
              </a:ext>
            </a:extLst>
          </p:cNvPr>
          <p:cNvPicPr/>
          <p:nvPr/>
        </p:nvPicPr>
        <p:blipFill>
          <a:blip r:embed="rId2" cstate="print"/>
          <a:stretch>
            <a:fillRect/>
          </a:stretch>
        </p:blipFill>
        <p:spPr>
          <a:xfrm>
            <a:off x="10896600" y="6402345"/>
            <a:ext cx="1138628" cy="379455"/>
          </a:xfrm>
          <a:prstGeom prst="rect">
            <a:avLst/>
          </a:prstGeom>
        </p:spPr>
      </p:pic>
    </p:spTree>
    <p:extLst>
      <p:ext uri="{BB962C8B-B14F-4D97-AF65-F5344CB8AC3E}">
        <p14:creationId xmlns:p14="http://schemas.microsoft.com/office/powerpoint/2010/main" val="3971282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B34FE-2D5B-F9E5-79A2-D0F311F7943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EF3398-E590-CE4D-F47B-DEEA2416A16B}"/>
              </a:ext>
            </a:extLst>
          </p:cNvPr>
          <p:cNvSpPr>
            <a:spLocks noGrp="1"/>
          </p:cNvSpPr>
          <p:nvPr>
            <p:ph idx="1"/>
          </p:nvPr>
        </p:nvSpPr>
        <p:spPr>
          <a:xfrm>
            <a:off x="228599" y="883403"/>
            <a:ext cx="11734800" cy="5773114"/>
          </a:xfrm>
        </p:spPr>
        <p:txBody>
          <a:bodyPr>
            <a:noAutofit/>
          </a:bodyPr>
          <a:lstStyle/>
          <a:p>
            <a:pPr marL="571500" indent="-342900" algn="just">
              <a:spcAft>
                <a:spcPts val="800"/>
              </a:spcAft>
              <a:buFont typeface="Wingdings" panose="05000000000000000000" pitchFamily="2" charset="2"/>
              <a:buChar char="ü"/>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571500" indent="-342900" algn="just">
              <a:spcAft>
                <a:spcPts val="800"/>
              </a:spcAft>
              <a:buFont typeface="Wingdings" panose="05000000000000000000" pitchFamily="2" charset="2"/>
              <a:buChar char="ü"/>
            </a:pPr>
            <a:r>
              <a:rPr lang="en-US" kern="100" dirty="0">
                <a:effectLst/>
                <a:latin typeface="Aptos" panose="020B0004020202020204" pitchFamily="34" charset="0"/>
                <a:ea typeface="Aptos" panose="020B0004020202020204" pitchFamily="34" charset="0"/>
                <a:cs typeface="Times New Roman" panose="02020603050405020304" pitchFamily="18" charset="0"/>
              </a:rPr>
              <a:t>Pursuant to the IFSCA </a:t>
            </a:r>
            <a:r>
              <a:rPr lang="en-US" kern="100" dirty="0">
                <a:latin typeface="Aptos" panose="020B0004020202020204" pitchFamily="34" charset="0"/>
                <a:ea typeface="Aptos" panose="020B0004020202020204" pitchFamily="34" charset="0"/>
                <a:cs typeface="Times New Roman" panose="02020603050405020304" pitchFamily="18" charset="0"/>
              </a:rPr>
              <a:t>C</a:t>
            </a:r>
            <a:r>
              <a:rPr lang="en-US" kern="100" dirty="0">
                <a:effectLst/>
                <a:latin typeface="Aptos" panose="020B0004020202020204" pitchFamily="34" charset="0"/>
                <a:ea typeface="Aptos" panose="020B0004020202020204" pitchFamily="34" charset="0"/>
                <a:cs typeface="Times New Roman" panose="02020603050405020304" pitchFamily="18" charset="0"/>
              </a:rPr>
              <a:t>onsolidated Circular dated 2 January 2026</a:t>
            </a:r>
            <a:r>
              <a:rPr lang="en-US" kern="100" dirty="0">
                <a:latin typeface="Aptos" panose="020B0004020202020204" pitchFamily="34" charset="0"/>
                <a:ea typeface="Aptos" panose="020B0004020202020204" pitchFamily="34" charset="0"/>
                <a:cs typeface="Times New Roman" panose="02020603050405020304" pitchFamily="18" charset="0"/>
              </a:rPr>
              <a:t> and 15 June 2026,  SEZ</a:t>
            </a:r>
            <a:r>
              <a:rPr lang="en-US" kern="100" baseline="30000" dirty="0">
                <a:latin typeface="Aptos" panose="020B00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Units holding a valid </a:t>
            </a:r>
            <a:r>
              <a:rPr lang="en-US" b="1" kern="100" dirty="0">
                <a:effectLst/>
                <a:latin typeface="Aptos" panose="020B0004020202020204" pitchFamily="34" charset="0"/>
                <a:ea typeface="Aptos" panose="020B0004020202020204" pitchFamily="34" charset="0"/>
                <a:cs typeface="Times New Roman" panose="02020603050405020304" pitchFamily="18" charset="0"/>
              </a:rPr>
              <a:t>Letter of Approval (</a:t>
            </a:r>
            <a:r>
              <a:rPr lang="en-US" b="1" kern="100" dirty="0" err="1">
                <a:effectLst/>
                <a:latin typeface="Aptos" panose="020B0004020202020204" pitchFamily="34" charset="0"/>
                <a:ea typeface="Aptos" panose="020B0004020202020204" pitchFamily="34" charset="0"/>
                <a:cs typeface="Times New Roman" panose="02020603050405020304" pitchFamily="18" charset="0"/>
              </a:rPr>
              <a:t>LoA</a:t>
            </a:r>
            <a:r>
              <a:rPr lang="en-US" b="1" kern="100" dirty="0">
                <a:effectLst/>
                <a:latin typeface="Aptos" panose="020B0004020202020204" pitchFamily="34" charset="0"/>
                <a:ea typeface="Aptos" panose="020B0004020202020204" pitchFamily="34" charset="0"/>
                <a:cs typeface="Times New Roman" panose="02020603050405020304" pitchFamily="18" charset="0"/>
              </a:rPr>
              <a:t>)</a:t>
            </a:r>
            <a:r>
              <a:rPr lang="en-US" kern="100" dirty="0">
                <a:effectLst/>
                <a:latin typeface="Aptos" panose="020B0004020202020204" pitchFamily="34" charset="0"/>
                <a:ea typeface="Aptos" panose="020B0004020202020204" pitchFamily="34" charset="0"/>
                <a:cs typeface="Times New Roman" panose="02020603050405020304" pitchFamily="18" charset="0"/>
              </a:rPr>
              <a:t> and have </a:t>
            </a:r>
            <a:r>
              <a:rPr lang="en-US" b="1" kern="100" dirty="0">
                <a:effectLst/>
                <a:latin typeface="Aptos" panose="020B0004020202020204" pitchFamily="34" charset="0"/>
                <a:ea typeface="Aptos" panose="020B0004020202020204" pitchFamily="34" charset="0"/>
                <a:cs typeface="Times New Roman" panose="02020603050405020304" pitchFamily="18" charset="0"/>
              </a:rPr>
              <a:t>export of jewellery as one of its authorised operations</a:t>
            </a:r>
            <a:r>
              <a:rPr lang="en-US" kern="100" dirty="0">
                <a:effectLst/>
                <a:latin typeface="Aptos" panose="020B0004020202020204" pitchFamily="34" charset="0"/>
                <a:ea typeface="Aptos" panose="020B0004020202020204" pitchFamily="34" charset="0"/>
                <a:cs typeface="Times New Roman" panose="02020603050405020304" pitchFamily="18" charset="0"/>
              </a:rPr>
              <a:t> are permitted to onboard and import gold and silver through IIBX.</a:t>
            </a:r>
          </a:p>
          <a:p>
            <a:pPr marL="228600" algn="just">
              <a:spcAft>
                <a:spcPts val="800"/>
              </a:spcAft>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571500" lvl="0" indent="-342900" algn="just">
              <a:spcAft>
                <a:spcPts val="800"/>
              </a:spcAft>
              <a:buFont typeface="Wingdings" panose="05000000000000000000" pitchFamily="2" charset="2"/>
              <a:buChar char="ü"/>
            </a:pPr>
            <a:r>
              <a:rPr lang="en-IN" kern="100" dirty="0">
                <a:latin typeface="Aptos" panose="020B0004020202020204" pitchFamily="34" charset="0"/>
                <a:cs typeface="Times New Roman" panose="02020603050405020304" pitchFamily="18" charset="0"/>
              </a:rPr>
              <a:t>SEZ Unit shall submit a certificate from a </a:t>
            </a:r>
            <a:r>
              <a:rPr lang="en-US" kern="100" dirty="0">
                <a:latin typeface="Aptos" panose="020B0004020202020204" pitchFamily="34" charset="0"/>
                <a:cs typeface="Times New Roman" panose="02020603050405020304" pitchFamily="18" charset="0"/>
              </a:rPr>
              <a:t>practicing chartered accountant or a practicing cost accountant or a practicing company secretary</a:t>
            </a:r>
            <a:r>
              <a:rPr lang="en-IN" kern="100" dirty="0">
                <a:latin typeface="Aptos" panose="020B0004020202020204" pitchFamily="34" charset="0"/>
                <a:cs typeface="Times New Roman" panose="02020603050405020304" pitchFamily="18" charset="0"/>
              </a:rPr>
              <a:t>certifying that: </a:t>
            </a:r>
          </a:p>
          <a:p>
            <a:pPr marL="685800" lvl="2" algn="l">
              <a:spcAft>
                <a:spcPts val="800"/>
              </a:spcAft>
            </a:pPr>
            <a:r>
              <a:rPr lang="en-IN" kern="100" dirty="0">
                <a:latin typeface="Aptos" panose="020B0004020202020204" pitchFamily="34" charset="0"/>
                <a:cs typeface="Times New Roman" panose="02020603050405020304" pitchFamily="18" charset="0"/>
              </a:rPr>
              <a:t>a) At least </a:t>
            </a:r>
            <a:r>
              <a:rPr lang="en-IN" b="1" kern="100" dirty="0">
                <a:latin typeface="Aptos" panose="020B0004020202020204" pitchFamily="34" charset="0"/>
                <a:cs typeface="Times New Roman" panose="02020603050405020304" pitchFamily="18" charset="0"/>
              </a:rPr>
              <a:t>35% of annual turnover </a:t>
            </a:r>
            <a:r>
              <a:rPr lang="en-IN" kern="100" dirty="0">
                <a:latin typeface="Aptos" panose="020B0004020202020204" pitchFamily="34" charset="0"/>
                <a:cs typeface="Times New Roman" panose="02020603050405020304" pitchFamily="18" charset="0"/>
              </a:rPr>
              <a:t>in each of the preceding three financial years and the current financial year up to the date of application is from goods under ITC(HS) Codes 7113, 7114 and 7118; </a:t>
            </a:r>
          </a:p>
          <a:p>
            <a:pPr marL="685800" lvl="2" algn="l">
              <a:spcAft>
                <a:spcPts val="800"/>
              </a:spcAft>
            </a:pPr>
            <a:r>
              <a:rPr lang="en-IN" kern="100" dirty="0">
                <a:latin typeface="Aptos" panose="020B0004020202020204" pitchFamily="34" charset="0"/>
                <a:cs typeface="Times New Roman" panose="02020603050405020304" pitchFamily="18" charset="0"/>
              </a:rPr>
              <a:t>b) Annual export turnover of </a:t>
            </a:r>
            <a:r>
              <a:rPr lang="en-IN" b="1" kern="100" dirty="0">
                <a:latin typeface="Aptos" panose="020B0004020202020204" pitchFamily="34" charset="0"/>
                <a:cs typeface="Times New Roman" panose="02020603050405020304" pitchFamily="18" charset="0"/>
              </a:rPr>
              <a:t>at least ₹5 crore in goods under ITC(HS) Code 7113</a:t>
            </a:r>
            <a:r>
              <a:rPr lang="en-IN" kern="100" dirty="0">
                <a:latin typeface="Aptos" panose="020B0004020202020204" pitchFamily="34" charset="0"/>
                <a:cs typeface="Times New Roman" panose="02020603050405020304" pitchFamily="18" charset="0"/>
              </a:rPr>
              <a:t> during each of the preceding three financial years. </a:t>
            </a:r>
          </a:p>
          <a:p>
            <a:pPr marL="685800" lvl="2" algn="l">
              <a:spcAft>
                <a:spcPts val="800"/>
              </a:spcAft>
            </a:pPr>
            <a:endParaRPr lang="en-IN" kern="100" dirty="0">
              <a:latin typeface="Aptos" panose="020B0004020202020204" pitchFamily="34" charset="0"/>
              <a:cs typeface="Times New Roman" panose="02020603050405020304" pitchFamily="18" charset="0"/>
            </a:endParaRPr>
          </a:p>
          <a:p>
            <a:pPr marL="571500" lvl="2" indent="-342900" algn="just">
              <a:spcAft>
                <a:spcPts val="800"/>
              </a:spcAft>
              <a:buFont typeface="Wingdings" panose="05000000000000000000" pitchFamily="2" charset="2"/>
              <a:buChar char="ü"/>
            </a:pPr>
            <a:r>
              <a:rPr lang="en-IN" b="1" kern="100" dirty="0">
                <a:latin typeface="Aptos" panose="020B0004020202020204" pitchFamily="34" charset="0"/>
                <a:cs typeface="Times New Roman" panose="02020603050405020304" pitchFamily="18" charset="0"/>
              </a:rPr>
              <a:t>No minimum net worth </a:t>
            </a:r>
            <a:r>
              <a:rPr lang="en-IN" kern="100" dirty="0">
                <a:latin typeface="Aptos" panose="020B0004020202020204" pitchFamily="34" charset="0"/>
                <a:cs typeface="Times New Roman" panose="02020603050405020304" pitchFamily="18" charset="0"/>
              </a:rPr>
              <a:t>is required. </a:t>
            </a:r>
          </a:p>
          <a:p>
            <a:pPr marL="571500" indent="-342900" algn="just">
              <a:spcAft>
                <a:spcPts val="800"/>
              </a:spcAft>
              <a:buFont typeface="Wingdings" panose="05000000000000000000" pitchFamily="2" charset="2"/>
              <a:buChar char="ü"/>
            </a:pPr>
            <a:r>
              <a:rPr lang="en-IN" kern="100" dirty="0">
                <a:latin typeface="Aptos" panose="020B0004020202020204" pitchFamily="34" charset="0"/>
                <a:cs typeface="Times New Roman" panose="02020603050405020304" pitchFamily="18" charset="0"/>
              </a:rPr>
              <a:t>Qualified Jewellers shall satisfy the </a:t>
            </a:r>
            <a:r>
              <a:rPr lang="en-IN" b="1" kern="100" dirty="0">
                <a:latin typeface="Aptos" panose="020B0004020202020204" pitchFamily="34" charset="0"/>
                <a:cs typeface="Times New Roman" panose="02020603050405020304" pitchFamily="18" charset="0"/>
              </a:rPr>
              <a:t>Fit and Proper </a:t>
            </a:r>
            <a:r>
              <a:rPr lang="en-IN" kern="100" dirty="0">
                <a:latin typeface="Aptos" panose="020B0004020202020204" pitchFamily="34" charset="0"/>
                <a:cs typeface="Times New Roman" panose="02020603050405020304" pitchFamily="18" charset="0"/>
              </a:rPr>
              <a:t>Person criteria  at all time as specified by IFSCA.</a:t>
            </a:r>
          </a:p>
          <a:p>
            <a:pPr marL="571500" lvl="2" indent="-342900" algn="just">
              <a:spcAft>
                <a:spcPts val="800"/>
              </a:spcAft>
              <a:buFont typeface="Wingdings" panose="05000000000000000000" pitchFamily="2" charset="2"/>
              <a:buChar char="ü"/>
            </a:pPr>
            <a:r>
              <a:rPr lang="en-IN" dirty="0">
                <a:latin typeface="Aptos" panose="020B0004020202020204" pitchFamily="34" charset="0"/>
              </a:rPr>
              <a:t>The eligible SEZ Unit shall approach IIBX for notification by IFSCA as a Qualified Jeweller. </a:t>
            </a:r>
          </a:p>
        </p:txBody>
      </p:sp>
      <p:sp>
        <p:nvSpPr>
          <p:cNvPr id="5" name="Title 4">
            <a:extLst>
              <a:ext uri="{FF2B5EF4-FFF2-40B4-BE49-F238E27FC236}">
                <a16:creationId xmlns:a16="http://schemas.microsoft.com/office/drawing/2014/main" id="{B2EA9531-2BFF-BD1D-8177-2A5200F78F67}"/>
              </a:ext>
            </a:extLst>
          </p:cNvPr>
          <p:cNvSpPr>
            <a:spLocks noGrp="1"/>
          </p:cNvSpPr>
          <p:nvPr>
            <p:ph type="title"/>
          </p:nvPr>
        </p:nvSpPr>
        <p:spPr>
          <a:xfrm>
            <a:off x="814346" y="201483"/>
            <a:ext cx="10563306" cy="387798"/>
          </a:xfrm>
        </p:spPr>
        <p:txBody>
          <a:bodyPr/>
          <a:lstStyle/>
          <a:p>
            <a:pPr algn="ctr" rtl="0" fontAlgn="base">
              <a:lnSpc>
                <a:spcPct val="90000"/>
              </a:lnSpc>
              <a:spcBef>
                <a:spcPct val="0"/>
              </a:spcBef>
              <a:defRPr/>
            </a:pPr>
            <a:r>
              <a:rPr lang="en-US" sz="2800" kern="1200" dirty="0">
                <a:solidFill>
                  <a:schemeClr val="tx2"/>
                </a:solidFill>
                <a:latin typeface="Book Antiqua" panose="02040602050305030304" pitchFamily="18" charset="0"/>
                <a:cs typeface="+mj-cs"/>
              </a:rPr>
              <a:t>SEZ Units as a Qualified Jeweller (QJ)</a:t>
            </a:r>
            <a:endParaRPr lang="en-IN" sz="2800" kern="1200" dirty="0">
              <a:solidFill>
                <a:schemeClr val="tx2"/>
              </a:solidFill>
              <a:latin typeface="Book Antiqua" panose="02040602050305030304" pitchFamily="18" charset="0"/>
              <a:cs typeface="+mj-cs"/>
            </a:endParaRPr>
          </a:p>
        </p:txBody>
      </p:sp>
      <p:pic>
        <p:nvPicPr>
          <p:cNvPr id="2" name="object 2">
            <a:extLst>
              <a:ext uri="{FF2B5EF4-FFF2-40B4-BE49-F238E27FC236}">
                <a16:creationId xmlns:a16="http://schemas.microsoft.com/office/drawing/2014/main" id="{87E66691-4C77-E51A-2281-FE1FD7813337}"/>
              </a:ext>
            </a:extLst>
          </p:cNvPr>
          <p:cNvPicPr/>
          <p:nvPr/>
        </p:nvPicPr>
        <p:blipFill>
          <a:blip r:embed="rId2" cstate="print"/>
          <a:stretch>
            <a:fillRect/>
          </a:stretch>
        </p:blipFill>
        <p:spPr>
          <a:xfrm>
            <a:off x="10896600" y="6402345"/>
            <a:ext cx="1138628" cy="379455"/>
          </a:xfrm>
          <a:prstGeom prst="rect">
            <a:avLst/>
          </a:prstGeom>
        </p:spPr>
      </p:pic>
    </p:spTree>
    <p:extLst>
      <p:ext uri="{BB962C8B-B14F-4D97-AF65-F5344CB8AC3E}">
        <p14:creationId xmlns:p14="http://schemas.microsoft.com/office/powerpoint/2010/main" val="3159471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563EB-A870-4BAB-7CE6-F8D749B3CDF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3C9478-DEB7-491D-2F7B-C64FF44E6919}"/>
              </a:ext>
            </a:extLst>
          </p:cNvPr>
          <p:cNvSpPr>
            <a:spLocks noGrp="1"/>
          </p:cNvSpPr>
          <p:nvPr>
            <p:ph idx="1"/>
          </p:nvPr>
        </p:nvSpPr>
        <p:spPr>
          <a:xfrm>
            <a:off x="409492" y="1193958"/>
            <a:ext cx="11373015" cy="4853915"/>
          </a:xfrm>
        </p:spPr>
        <p:txBody>
          <a:bodyPr>
            <a:noAutofit/>
          </a:bodyPr>
          <a:lstStyle/>
          <a:p>
            <a:pPr marL="571500" indent="-342900" algn="just">
              <a:spcAft>
                <a:spcPts val="800"/>
              </a:spcAft>
              <a:buFont typeface="Wingdings" panose="05000000000000000000" pitchFamily="2" charset="2"/>
              <a:buChar char="ü"/>
            </a:pPr>
            <a:r>
              <a:rPr lang="en-US" kern="100" dirty="0">
                <a:latin typeface="Aptos" panose="020B0004020202020204" pitchFamily="34" charset="0"/>
                <a:ea typeface="Aptos" panose="020B0004020202020204" pitchFamily="34" charset="0"/>
                <a:cs typeface="Times New Roman" panose="02020603050405020304" pitchFamily="18" charset="0"/>
              </a:rPr>
              <a:t>Pursuant to the IFSCA Consolidated Circular dated 2 January 2026 and 15 June 2026</a:t>
            </a:r>
            <a:r>
              <a:rPr lang="en-US" kern="100" dirty="0">
                <a:effectLst/>
                <a:latin typeface="Aptos" panose="020B0004020202020204" pitchFamily="34" charset="0"/>
                <a:ea typeface="Aptos" panose="020B0004020202020204" pitchFamily="34" charset="0"/>
                <a:cs typeface="Times New Roman" panose="02020603050405020304" pitchFamily="18" charset="0"/>
              </a:rPr>
              <a:t>, entities holding a valid Advance Authorization (AA) issued by DGFT are permitted to onboard and import gold and silver through IIBX</a:t>
            </a:r>
          </a:p>
          <a:p>
            <a:pPr marL="571500" indent="-342900" algn="just">
              <a:spcAft>
                <a:spcPts val="800"/>
              </a:spcAft>
              <a:buFont typeface="Wingdings" panose="05000000000000000000" pitchFamily="2" charset="2"/>
              <a:buChar char="ü"/>
            </a:pPr>
            <a:r>
              <a:rPr lang="en-IN" dirty="0">
                <a:latin typeface="Aptos" panose="020B0004020202020204" pitchFamily="34" charset="0"/>
              </a:rPr>
              <a:t>Notwithstanding the eligibility criteria specified for Regular QJs, such entity shall be eligible to apply through IIBX for notification by IFSCA as a Qualified Jeweller. </a:t>
            </a:r>
          </a:p>
          <a:p>
            <a:pPr marL="571500" lvl="0" indent="-342900" algn="just">
              <a:spcAft>
                <a:spcPts val="800"/>
              </a:spcAft>
              <a:buFont typeface="Wingdings" panose="05000000000000000000" pitchFamily="2" charset="2"/>
              <a:buChar char="ü"/>
            </a:pPr>
            <a:r>
              <a:rPr lang="en-IN" kern="100" dirty="0">
                <a:latin typeface="Aptos" panose="020B0004020202020204" pitchFamily="34" charset="0"/>
                <a:cs typeface="Times New Roman" panose="02020603050405020304" pitchFamily="18" charset="0"/>
              </a:rPr>
              <a:t>The Qualified Jeweller notified under this category shall participate on IIBX only </a:t>
            </a:r>
            <a:r>
              <a:rPr lang="en-IN" b="1" kern="100" dirty="0">
                <a:latin typeface="Aptos" panose="020B0004020202020204" pitchFamily="34" charset="0"/>
                <a:cs typeface="Times New Roman" panose="02020603050405020304" pitchFamily="18" charset="0"/>
              </a:rPr>
              <a:t>through a Bullion Trading Member. </a:t>
            </a:r>
          </a:p>
          <a:p>
            <a:pPr marL="571500" lvl="0" indent="-342900" algn="just">
              <a:spcAft>
                <a:spcPts val="800"/>
              </a:spcAft>
              <a:buFont typeface="Wingdings" panose="05000000000000000000" pitchFamily="2" charset="2"/>
              <a:buChar char="ü"/>
            </a:pPr>
            <a:r>
              <a:rPr lang="en-IN" kern="100" dirty="0">
                <a:latin typeface="Aptos" panose="020B0004020202020204" pitchFamily="34" charset="0"/>
                <a:cs typeface="Times New Roman" panose="02020603050405020304" pitchFamily="18" charset="0"/>
              </a:rPr>
              <a:t>Imports shall be </a:t>
            </a:r>
            <a:r>
              <a:rPr lang="en-IN" b="1" kern="100" dirty="0">
                <a:latin typeface="Aptos" panose="020B0004020202020204" pitchFamily="34" charset="0"/>
                <a:cs typeface="Times New Roman" panose="02020603050405020304" pitchFamily="18" charset="0"/>
              </a:rPr>
              <a:t>restricted to the ITC(HS) codes </a:t>
            </a:r>
            <a:r>
              <a:rPr lang="en-IN" kern="100" dirty="0">
                <a:latin typeface="Aptos" panose="020B0004020202020204" pitchFamily="34" charset="0"/>
                <a:cs typeface="Times New Roman" panose="02020603050405020304" pitchFamily="18" charset="0"/>
              </a:rPr>
              <a:t>mentioned in the Advance Authorisation issued by DGFT. </a:t>
            </a:r>
          </a:p>
          <a:p>
            <a:pPr marL="571500" lvl="0" indent="-342900" algn="just">
              <a:spcAft>
                <a:spcPts val="800"/>
              </a:spcAft>
              <a:buFont typeface="Wingdings" panose="05000000000000000000" pitchFamily="2" charset="2"/>
              <a:buChar char="ü"/>
            </a:pPr>
            <a:r>
              <a:rPr lang="en-IN" kern="100" dirty="0">
                <a:latin typeface="Aptos" panose="020B0004020202020204" pitchFamily="34" charset="0"/>
                <a:cs typeface="Times New Roman" panose="02020603050405020304" pitchFamily="18" charset="0"/>
              </a:rPr>
              <a:t>Imports through IIBX shall be undertaken </a:t>
            </a:r>
            <a:r>
              <a:rPr lang="en-IN" b="1" kern="100" dirty="0">
                <a:latin typeface="Aptos" panose="020B0004020202020204" pitchFamily="34" charset="0"/>
                <a:cs typeface="Times New Roman" panose="02020603050405020304" pitchFamily="18" charset="0"/>
              </a:rPr>
              <a:t>only for export obligations </a:t>
            </a:r>
            <a:r>
              <a:rPr lang="en-IN" kern="100" dirty="0">
                <a:latin typeface="Aptos" panose="020B0004020202020204" pitchFamily="34" charset="0"/>
                <a:cs typeface="Times New Roman" panose="02020603050405020304" pitchFamily="18" charset="0"/>
              </a:rPr>
              <a:t>specified in the Advance Authorisation and its Condition Sheet. </a:t>
            </a:r>
          </a:p>
          <a:p>
            <a:pPr marL="571500" indent="-342900" algn="just">
              <a:spcAft>
                <a:spcPts val="800"/>
              </a:spcAft>
              <a:buFont typeface="Wingdings" panose="05000000000000000000" pitchFamily="2" charset="2"/>
              <a:buChar char="ü"/>
            </a:pPr>
            <a:r>
              <a:rPr lang="en-IN" kern="100" dirty="0">
                <a:latin typeface="Aptos" panose="020B0004020202020204" pitchFamily="34" charset="0"/>
                <a:cs typeface="Times New Roman" panose="02020603050405020304" pitchFamily="18" charset="0"/>
              </a:rPr>
              <a:t>Qualified Jewellers shall satisfy the </a:t>
            </a:r>
            <a:r>
              <a:rPr lang="en-IN" b="1" kern="100" dirty="0">
                <a:latin typeface="Aptos" panose="020B0004020202020204" pitchFamily="34" charset="0"/>
                <a:cs typeface="Times New Roman" panose="02020603050405020304" pitchFamily="18" charset="0"/>
              </a:rPr>
              <a:t>Fit and Proper </a:t>
            </a:r>
            <a:r>
              <a:rPr lang="en-IN" kern="100" dirty="0">
                <a:latin typeface="Aptos" panose="020B0004020202020204" pitchFamily="34" charset="0"/>
                <a:cs typeface="Times New Roman" panose="02020603050405020304" pitchFamily="18" charset="0"/>
              </a:rPr>
              <a:t>Person criteria  at all time as specified by IFSCA.</a:t>
            </a:r>
          </a:p>
          <a:p>
            <a:pPr marL="571500" indent="-342900" algn="just">
              <a:lnSpc>
                <a:spcPct val="150000"/>
              </a:lnSpc>
              <a:spcAft>
                <a:spcPts val="800"/>
              </a:spcAft>
              <a:buFont typeface="Wingdings" panose="05000000000000000000" pitchFamily="2" charset="2"/>
              <a:buChar char="ü"/>
            </a:pPr>
            <a:r>
              <a:rPr lang="en-IN" b="1" kern="100" dirty="0">
                <a:latin typeface="Aptos" panose="020B0004020202020204" pitchFamily="34" charset="0"/>
                <a:cs typeface="Times New Roman" panose="02020603050405020304" pitchFamily="18" charset="0"/>
              </a:rPr>
              <a:t>No minimum net worth and Turnover </a:t>
            </a:r>
            <a:r>
              <a:rPr lang="en-IN" kern="100" dirty="0">
                <a:latin typeface="Aptos" panose="020B0004020202020204" pitchFamily="34" charset="0"/>
                <a:cs typeface="Times New Roman" panose="02020603050405020304" pitchFamily="18" charset="0"/>
              </a:rPr>
              <a:t>is required. </a:t>
            </a:r>
          </a:p>
          <a:p>
            <a:pPr marL="228600" algn="just">
              <a:spcAft>
                <a:spcPts val="800"/>
              </a:spcAft>
            </a:pPr>
            <a:endParaRPr lang="en-US" kern="100" dirty="0">
              <a:latin typeface="Aptos" panose="020B0004020202020204" pitchFamily="34" charset="0"/>
              <a:cs typeface="Times New Roman" panose="02020603050405020304" pitchFamily="18" charset="0"/>
            </a:endParaRPr>
          </a:p>
        </p:txBody>
      </p:sp>
      <p:sp>
        <p:nvSpPr>
          <p:cNvPr id="5" name="Title 4">
            <a:extLst>
              <a:ext uri="{FF2B5EF4-FFF2-40B4-BE49-F238E27FC236}">
                <a16:creationId xmlns:a16="http://schemas.microsoft.com/office/drawing/2014/main" id="{DB2FF47A-E06A-7781-0061-385A17C95737}"/>
              </a:ext>
            </a:extLst>
          </p:cNvPr>
          <p:cNvSpPr>
            <a:spLocks noGrp="1"/>
          </p:cNvSpPr>
          <p:nvPr>
            <p:ph type="title"/>
          </p:nvPr>
        </p:nvSpPr>
        <p:spPr>
          <a:xfrm>
            <a:off x="990600" y="228600"/>
            <a:ext cx="10563306" cy="387798"/>
          </a:xfrm>
        </p:spPr>
        <p:txBody>
          <a:bodyPr wrap="square" lIns="0" tIns="0" rIns="0" bIns="0">
            <a:spAutoFit/>
          </a:bodyPr>
          <a:lstStyle/>
          <a:p>
            <a:pPr algn="ctr" rtl="0" fontAlgn="base">
              <a:lnSpc>
                <a:spcPct val="90000"/>
              </a:lnSpc>
              <a:spcBef>
                <a:spcPct val="0"/>
              </a:spcBef>
            </a:pPr>
            <a:r>
              <a:rPr lang="en-US" sz="2800" kern="1200" dirty="0">
                <a:solidFill>
                  <a:schemeClr val="tx2"/>
                </a:solidFill>
                <a:latin typeface="Book Antiqua" panose="02040602050305030304" pitchFamily="18" charset="0"/>
                <a:cs typeface="+mj-cs"/>
              </a:rPr>
              <a:t>Advance Authorization  Holders as a Qualified Jeweller (QJ)</a:t>
            </a:r>
            <a:endParaRPr lang="en-IN" sz="2800" kern="1200" dirty="0">
              <a:solidFill>
                <a:schemeClr val="tx2"/>
              </a:solidFill>
              <a:latin typeface="Book Antiqua" panose="02040602050305030304" pitchFamily="18" charset="0"/>
              <a:cs typeface="+mj-cs"/>
            </a:endParaRPr>
          </a:p>
        </p:txBody>
      </p:sp>
      <p:pic>
        <p:nvPicPr>
          <p:cNvPr id="2" name="object 2">
            <a:extLst>
              <a:ext uri="{FF2B5EF4-FFF2-40B4-BE49-F238E27FC236}">
                <a16:creationId xmlns:a16="http://schemas.microsoft.com/office/drawing/2014/main" id="{98125094-2FCB-F9BE-90C3-2702D1695E91}"/>
              </a:ext>
            </a:extLst>
          </p:cNvPr>
          <p:cNvPicPr/>
          <p:nvPr/>
        </p:nvPicPr>
        <p:blipFill>
          <a:blip r:embed="rId2" cstate="print"/>
          <a:stretch>
            <a:fillRect/>
          </a:stretch>
        </p:blipFill>
        <p:spPr>
          <a:xfrm>
            <a:off x="10896600" y="6402345"/>
            <a:ext cx="1138628" cy="379455"/>
          </a:xfrm>
          <a:prstGeom prst="rect">
            <a:avLst/>
          </a:prstGeom>
        </p:spPr>
      </p:pic>
    </p:spTree>
    <p:extLst>
      <p:ext uri="{BB962C8B-B14F-4D97-AF65-F5344CB8AC3E}">
        <p14:creationId xmlns:p14="http://schemas.microsoft.com/office/powerpoint/2010/main" val="3765419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2521EA-EA26-3F73-586E-59AA201D29B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895A3C5-947A-2244-B3FC-AC7C00D54487}"/>
              </a:ext>
            </a:extLst>
          </p:cNvPr>
          <p:cNvSpPr>
            <a:spLocks noGrp="1"/>
          </p:cNvSpPr>
          <p:nvPr>
            <p:ph type="title"/>
          </p:nvPr>
        </p:nvSpPr>
        <p:spPr>
          <a:xfrm>
            <a:off x="990600" y="228600"/>
            <a:ext cx="10563306" cy="387798"/>
          </a:xfrm>
        </p:spPr>
        <p:txBody>
          <a:bodyPr wrap="square" lIns="0" tIns="0" rIns="0" bIns="0">
            <a:spAutoFit/>
          </a:bodyPr>
          <a:lstStyle/>
          <a:p>
            <a:pPr algn="ctr" rtl="0" fontAlgn="base">
              <a:lnSpc>
                <a:spcPct val="90000"/>
              </a:lnSpc>
              <a:spcBef>
                <a:spcPct val="0"/>
              </a:spcBef>
            </a:pPr>
            <a:r>
              <a:rPr lang="en-US" sz="2800" kern="1200" dirty="0">
                <a:solidFill>
                  <a:schemeClr val="tx2"/>
                </a:solidFill>
                <a:latin typeface="Book Antiqua" panose="02040602050305030304" pitchFamily="18" charset="0"/>
                <a:cs typeface="+mj-cs"/>
              </a:rPr>
              <a:t>RCMC Holders as a Qualified Jeweller (QJ)</a:t>
            </a:r>
            <a:endParaRPr lang="en-IN" sz="2800" kern="1200" dirty="0">
              <a:solidFill>
                <a:schemeClr val="tx2"/>
              </a:solidFill>
              <a:latin typeface="Book Antiqua" panose="02040602050305030304" pitchFamily="18" charset="0"/>
              <a:cs typeface="+mj-cs"/>
            </a:endParaRPr>
          </a:p>
        </p:txBody>
      </p:sp>
      <p:sp>
        <p:nvSpPr>
          <p:cNvPr id="3" name="Content Placeholder 2">
            <a:extLst>
              <a:ext uri="{FF2B5EF4-FFF2-40B4-BE49-F238E27FC236}">
                <a16:creationId xmlns:a16="http://schemas.microsoft.com/office/drawing/2014/main" id="{7824978E-0540-7888-5599-F1CB99017892}"/>
              </a:ext>
            </a:extLst>
          </p:cNvPr>
          <p:cNvSpPr>
            <a:spLocks noGrp="1"/>
          </p:cNvSpPr>
          <p:nvPr>
            <p:ph type="body" idx="1"/>
          </p:nvPr>
        </p:nvSpPr>
        <p:spPr>
          <a:xfrm>
            <a:off x="409492" y="1193958"/>
            <a:ext cx="11373015" cy="4853915"/>
          </a:xfrm>
        </p:spPr>
        <p:txBody>
          <a:bodyPr>
            <a:noAutofit/>
          </a:bodyPr>
          <a:lstStyle/>
          <a:p>
            <a:pPr marL="285750" lvl="0" indent="-285750">
              <a:lnSpc>
                <a:spcPct val="150000"/>
              </a:lnSpc>
              <a:buFont typeface="Wingdings" panose="05000000000000000000" pitchFamily="2" charset="2"/>
              <a:buChar char="ü"/>
            </a:pPr>
            <a:r>
              <a:rPr lang="en-US" sz="2000" kern="100" dirty="0">
                <a:latin typeface="Aptos" panose="020B0004020202020204" pitchFamily="34" charset="0"/>
                <a:ea typeface="Aptos" panose="020B0004020202020204" pitchFamily="34" charset="0"/>
                <a:cs typeface="Times New Roman" panose="02020603050405020304" pitchFamily="18" charset="0"/>
              </a:rPr>
              <a:t>Pursuant to the IFSCA Consolidated Circular dated 15 June 2026, entities holding </a:t>
            </a:r>
            <a:r>
              <a:rPr lang="en-IN" sz="2000" dirty="0">
                <a:latin typeface="Aptos" panose="020B0004020202020204" pitchFamily="34" charset="0"/>
              </a:rPr>
              <a:t>a valid </a:t>
            </a:r>
            <a:r>
              <a:rPr lang="en-IN" sz="2000" b="1" dirty="0">
                <a:latin typeface="Aptos" panose="020B0004020202020204" pitchFamily="34" charset="0"/>
              </a:rPr>
              <a:t>Registration-cum-Membership Certificate (RCMC)</a:t>
            </a:r>
            <a:r>
              <a:rPr lang="en-IN" sz="2000" dirty="0">
                <a:latin typeface="Aptos" panose="020B0004020202020204" pitchFamily="34" charset="0"/>
              </a:rPr>
              <a:t> issued by </a:t>
            </a:r>
            <a:r>
              <a:rPr lang="en-IN" sz="2000" b="1" dirty="0">
                <a:latin typeface="Aptos" panose="020B0004020202020204" pitchFamily="34" charset="0"/>
              </a:rPr>
              <a:t>The Gem &amp; Jewellery Export Promotion Council (GJEPC) </a:t>
            </a:r>
            <a:r>
              <a:rPr lang="en-US" sz="2000" kern="100" dirty="0">
                <a:latin typeface="Aptos" panose="020B0004020202020204" pitchFamily="34" charset="0"/>
                <a:ea typeface="Aptos" panose="020B0004020202020204" pitchFamily="34" charset="0"/>
                <a:cs typeface="Times New Roman" panose="02020603050405020304" pitchFamily="18" charset="0"/>
              </a:rPr>
              <a:t>are permitted to onboard and import gold and silver through IIBX</a:t>
            </a:r>
            <a:r>
              <a:rPr lang="en-IN" sz="2000" dirty="0">
                <a:latin typeface="Aptos" panose="020B0004020202020204" pitchFamily="34" charset="0"/>
              </a:rPr>
              <a:t>. </a:t>
            </a:r>
          </a:p>
          <a:p>
            <a:pPr marL="285750" lvl="0" indent="-285750">
              <a:lnSpc>
                <a:spcPct val="150000"/>
              </a:lnSpc>
              <a:buFont typeface="Wingdings" panose="05000000000000000000" pitchFamily="2" charset="2"/>
              <a:buChar char="ü"/>
            </a:pPr>
            <a:r>
              <a:rPr lang="en-IN" sz="2000" dirty="0">
                <a:latin typeface="Aptos" panose="020B0004020202020204" pitchFamily="34" charset="0"/>
              </a:rPr>
              <a:t>Notwithstanding the eligibility criteria specified for Regular QJs, such entity shall be eligible to apply through IIBX for notification by IFSCA as a Qualified Jeweller. </a:t>
            </a:r>
          </a:p>
          <a:p>
            <a:pPr marL="285750" lvl="0" indent="-285750">
              <a:lnSpc>
                <a:spcPct val="150000"/>
              </a:lnSpc>
              <a:buFont typeface="Wingdings" panose="05000000000000000000" pitchFamily="2" charset="2"/>
              <a:buChar char="ü"/>
            </a:pPr>
            <a:r>
              <a:rPr lang="en-IN" sz="2000" dirty="0">
                <a:latin typeface="Aptos" panose="020B0004020202020204" pitchFamily="34" charset="0"/>
              </a:rPr>
              <a:t>Imports shall be undertaken only for export purposes and in compliance with applicable conditions. </a:t>
            </a:r>
          </a:p>
          <a:p>
            <a:pPr marL="285750" indent="-285750" algn="just">
              <a:lnSpc>
                <a:spcPct val="150000"/>
              </a:lnSpc>
              <a:spcAft>
                <a:spcPts val="800"/>
              </a:spcAft>
              <a:buFont typeface="Wingdings" panose="05000000000000000000" pitchFamily="2" charset="2"/>
              <a:buChar char="ü"/>
            </a:pPr>
            <a:r>
              <a:rPr lang="en-IN" sz="2000" dirty="0">
                <a:latin typeface="Aptos" panose="020B0004020202020204" pitchFamily="34" charset="0"/>
              </a:rPr>
              <a:t>Qualified Jewellers shall satisfy the Fit and Proper Person criteria  at all time as specified by IFSCA.</a:t>
            </a:r>
          </a:p>
          <a:p>
            <a:pPr marL="285750" indent="-285750" algn="just">
              <a:lnSpc>
                <a:spcPct val="150000"/>
              </a:lnSpc>
              <a:spcAft>
                <a:spcPts val="800"/>
              </a:spcAft>
              <a:buFont typeface="Wingdings" panose="05000000000000000000" pitchFamily="2" charset="2"/>
              <a:buChar char="ü"/>
            </a:pPr>
            <a:r>
              <a:rPr lang="en-IN" sz="2000" b="1" kern="100" dirty="0">
                <a:latin typeface="Aptos" panose="020B0004020202020204" pitchFamily="34" charset="0"/>
                <a:cs typeface="Times New Roman" panose="02020603050405020304" pitchFamily="18" charset="0"/>
              </a:rPr>
              <a:t>No minimum net worth and Turnover </a:t>
            </a:r>
            <a:r>
              <a:rPr lang="en-IN" sz="2000" kern="100" dirty="0">
                <a:latin typeface="Aptos" panose="020B0004020202020204" pitchFamily="34" charset="0"/>
                <a:cs typeface="Times New Roman" panose="02020603050405020304" pitchFamily="18" charset="0"/>
              </a:rPr>
              <a:t>is required. </a:t>
            </a:r>
          </a:p>
          <a:p>
            <a:pPr algn="just">
              <a:lnSpc>
                <a:spcPct val="150000"/>
              </a:lnSpc>
              <a:spcAft>
                <a:spcPts val="800"/>
              </a:spcAft>
            </a:pPr>
            <a:endParaRPr lang="en-IN" sz="2000" dirty="0">
              <a:latin typeface="Aptos" panose="020B0004020202020204" pitchFamily="34" charset="0"/>
            </a:endParaRPr>
          </a:p>
        </p:txBody>
      </p:sp>
      <p:pic>
        <p:nvPicPr>
          <p:cNvPr id="2" name="object 2">
            <a:extLst>
              <a:ext uri="{FF2B5EF4-FFF2-40B4-BE49-F238E27FC236}">
                <a16:creationId xmlns:a16="http://schemas.microsoft.com/office/drawing/2014/main" id="{7D5D2764-C03A-8E01-FCDC-027BD87DBAE1}"/>
              </a:ext>
            </a:extLst>
          </p:cNvPr>
          <p:cNvPicPr/>
          <p:nvPr/>
        </p:nvPicPr>
        <p:blipFill>
          <a:blip r:embed="rId3" cstate="print"/>
          <a:stretch>
            <a:fillRect/>
          </a:stretch>
        </p:blipFill>
        <p:spPr>
          <a:xfrm>
            <a:off x="10896600" y="6402345"/>
            <a:ext cx="1138628" cy="379455"/>
          </a:xfrm>
          <a:prstGeom prst="rect">
            <a:avLst/>
          </a:prstGeom>
        </p:spPr>
      </p:pic>
    </p:spTree>
    <p:extLst>
      <p:ext uri="{BB962C8B-B14F-4D97-AF65-F5344CB8AC3E}">
        <p14:creationId xmlns:p14="http://schemas.microsoft.com/office/powerpoint/2010/main" val="229552731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7BCB0-04B0-5753-F3E6-099D2099862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947440-D487-CE3A-918B-33C9A533F4D6}"/>
              </a:ext>
            </a:extLst>
          </p:cNvPr>
          <p:cNvSpPr>
            <a:spLocks noGrp="1"/>
          </p:cNvSpPr>
          <p:nvPr>
            <p:ph idx="1"/>
          </p:nvPr>
        </p:nvSpPr>
        <p:spPr>
          <a:xfrm>
            <a:off x="409492" y="1524000"/>
            <a:ext cx="11373015" cy="4022513"/>
          </a:xfrm>
        </p:spPr>
        <p:txBody>
          <a:bodyPr>
            <a:noAutofit/>
          </a:bodyPr>
          <a:lstStyle/>
          <a:p>
            <a:pPr marL="571500" indent="-342900" algn="just">
              <a:lnSpc>
                <a:spcPct val="150000"/>
              </a:lnSpc>
              <a:spcAft>
                <a:spcPts val="800"/>
              </a:spcAft>
              <a:buFont typeface="Wingdings" panose="05000000000000000000" pitchFamily="2" charset="2"/>
              <a:buChar char="ü"/>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Pursuant to </a:t>
            </a:r>
            <a:r>
              <a:rPr lang="en-IN" sz="2000" dirty="0"/>
              <a:t>IFSCA Consolidated Circular Dated 15 June 2026 and</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r>
              <a:rPr lang="en-IN" sz="2000" dirty="0"/>
              <a:t>DGFT Notification No. 17/2026-27 dated 16 May 2026,  </a:t>
            </a:r>
            <a:r>
              <a:rPr lang="en-IN" sz="2000" b="1" dirty="0"/>
              <a:t>Policy Condition No. 7 of Chapter 71 of ITC(HS), 2022</a:t>
            </a:r>
            <a:r>
              <a:rPr lang="en-IN" sz="2000" dirty="0"/>
              <a:t> permits import of silver bars under HS Code </a:t>
            </a:r>
            <a:r>
              <a:rPr lang="en-IN" sz="2000" b="1" dirty="0"/>
              <a:t>71069221</a:t>
            </a:r>
            <a:r>
              <a:rPr lang="en-IN" sz="2000" dirty="0"/>
              <a:t> by </a:t>
            </a:r>
            <a:r>
              <a:rPr lang="en-IN" sz="2000" b="1" dirty="0"/>
              <a:t>SEZ Units holding a valid Letter of Approval (LOA)</a:t>
            </a:r>
            <a:r>
              <a:rPr lang="en-IN" sz="2000" dirty="0"/>
              <a:t> and having </a:t>
            </a:r>
            <a:r>
              <a:rPr lang="en-IN" sz="2000" b="1" dirty="0"/>
              <a:t>export of jewellery as one of their authorized operations</a:t>
            </a:r>
            <a:endParaRPr lang="en-IN" sz="2000" kern="100" dirty="0">
              <a:effectLst/>
              <a:latin typeface="Aptos" panose="020B0004020202020204" pitchFamily="34" charset="0"/>
              <a:ea typeface="Aptos" panose="020B0004020202020204" pitchFamily="34" charset="0"/>
              <a:cs typeface="Times New Roman" panose="02020603050405020304" pitchFamily="18" charset="0"/>
            </a:endParaRPr>
          </a:p>
          <a:p>
            <a:pPr marL="571500" indent="-342900" algn="just">
              <a:lnSpc>
                <a:spcPct val="150000"/>
              </a:lnSpc>
              <a:spcAft>
                <a:spcPts val="800"/>
              </a:spcAft>
              <a:buFont typeface="Wingdings" panose="05000000000000000000" pitchFamily="2" charset="2"/>
              <a:buChar char="ü"/>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No requirement to be notified as a Qualified Jeweller (QJ) for imports under HS 71069221</a:t>
            </a:r>
          </a:p>
          <a:p>
            <a:pPr marL="571500" indent="-342900" algn="just">
              <a:lnSpc>
                <a:spcPct val="150000"/>
              </a:lnSpc>
              <a:spcAft>
                <a:spcPts val="800"/>
              </a:spcAft>
              <a:buFont typeface="Wingdings" panose="05000000000000000000" pitchFamily="2" charset="2"/>
              <a:buChar char="ü"/>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No minimum net worth or turnover criteria required for silver imports under this HS code</a:t>
            </a:r>
          </a:p>
          <a:p>
            <a:pPr marL="571500" indent="-342900" algn="just">
              <a:lnSpc>
                <a:spcPct val="150000"/>
              </a:lnSpc>
              <a:spcAft>
                <a:spcPts val="800"/>
              </a:spcAft>
              <a:buFont typeface="Wingdings" panose="05000000000000000000" pitchFamily="2" charset="2"/>
              <a:buChar char="ü"/>
            </a:pPr>
            <a:r>
              <a:rPr lang="en-IN" sz="2000" dirty="0">
                <a:latin typeface="Aptos" panose="020B0004020202020204" pitchFamily="34" charset="0"/>
              </a:rPr>
              <a:t>The eligible SEZ Units shall approach Bullion Trading Members for imports </a:t>
            </a:r>
            <a:r>
              <a:rPr lang="en-US" sz="2000" kern="100" dirty="0">
                <a:latin typeface="Aptos" panose="020B0004020202020204" pitchFamily="34" charset="0"/>
                <a:ea typeface="Aptos" panose="020B0004020202020204" pitchFamily="34" charset="0"/>
                <a:cs typeface="Times New Roman" panose="02020603050405020304" pitchFamily="18" charset="0"/>
              </a:rPr>
              <a:t>under this HS code</a:t>
            </a:r>
          </a:p>
          <a:p>
            <a:pPr marL="228600" algn="just">
              <a:lnSpc>
                <a:spcPct val="150000"/>
              </a:lnSpc>
              <a:spcAft>
                <a:spcPts val="800"/>
              </a:spcAft>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itle 4">
            <a:extLst>
              <a:ext uri="{FF2B5EF4-FFF2-40B4-BE49-F238E27FC236}">
                <a16:creationId xmlns:a16="http://schemas.microsoft.com/office/drawing/2014/main" id="{54C4F37F-02FB-7933-021B-C11CFC901429}"/>
              </a:ext>
            </a:extLst>
          </p:cNvPr>
          <p:cNvSpPr>
            <a:spLocks noGrp="1"/>
          </p:cNvSpPr>
          <p:nvPr>
            <p:ph type="title"/>
          </p:nvPr>
        </p:nvSpPr>
        <p:spPr>
          <a:xfrm>
            <a:off x="990600" y="228600"/>
            <a:ext cx="10563306" cy="387798"/>
          </a:xfrm>
        </p:spPr>
        <p:txBody>
          <a:bodyPr wrap="square" lIns="0" tIns="0" rIns="0" bIns="0">
            <a:spAutoFit/>
          </a:bodyPr>
          <a:lstStyle/>
          <a:p>
            <a:pPr algn="ctr" rtl="0" fontAlgn="base">
              <a:lnSpc>
                <a:spcPct val="90000"/>
              </a:lnSpc>
              <a:spcBef>
                <a:spcPct val="0"/>
              </a:spcBef>
            </a:pPr>
            <a:r>
              <a:rPr lang="en-US" sz="2800" kern="1200" dirty="0">
                <a:solidFill>
                  <a:schemeClr val="tx2"/>
                </a:solidFill>
                <a:latin typeface="Book Antiqua" panose="02040602050305030304" pitchFamily="18" charset="0"/>
                <a:cs typeface="+mj-cs"/>
              </a:rPr>
              <a:t>Silver Imports under HS 71069221</a:t>
            </a:r>
            <a:endParaRPr lang="en-IN" sz="2800" kern="1200" dirty="0">
              <a:solidFill>
                <a:schemeClr val="tx2"/>
              </a:solidFill>
              <a:latin typeface="Book Antiqua" panose="02040602050305030304" pitchFamily="18" charset="0"/>
              <a:cs typeface="+mj-cs"/>
            </a:endParaRPr>
          </a:p>
        </p:txBody>
      </p:sp>
      <p:pic>
        <p:nvPicPr>
          <p:cNvPr id="2" name="object 2">
            <a:extLst>
              <a:ext uri="{FF2B5EF4-FFF2-40B4-BE49-F238E27FC236}">
                <a16:creationId xmlns:a16="http://schemas.microsoft.com/office/drawing/2014/main" id="{F75D4C6A-64A4-7AA7-E652-BD3DDC40FF57}"/>
              </a:ext>
            </a:extLst>
          </p:cNvPr>
          <p:cNvPicPr/>
          <p:nvPr/>
        </p:nvPicPr>
        <p:blipFill>
          <a:blip r:embed="rId2" cstate="print"/>
          <a:stretch>
            <a:fillRect/>
          </a:stretch>
        </p:blipFill>
        <p:spPr>
          <a:xfrm>
            <a:off x="10896600" y="6402345"/>
            <a:ext cx="1138628" cy="379455"/>
          </a:xfrm>
          <a:prstGeom prst="rect">
            <a:avLst/>
          </a:prstGeom>
        </p:spPr>
      </p:pic>
    </p:spTree>
    <p:extLst>
      <p:ext uri="{BB962C8B-B14F-4D97-AF65-F5344CB8AC3E}">
        <p14:creationId xmlns:p14="http://schemas.microsoft.com/office/powerpoint/2010/main" val="2275424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1D7A4C-5F3F-26F6-AFCB-AE582FCBC52D}"/>
              </a:ext>
            </a:extLst>
          </p:cNvPr>
          <p:cNvSpPr>
            <a:spLocks noGrp="1"/>
          </p:cNvSpPr>
          <p:nvPr>
            <p:ph idx="1"/>
          </p:nvPr>
        </p:nvSpPr>
        <p:spPr>
          <a:xfrm>
            <a:off x="409492" y="990600"/>
            <a:ext cx="11373015" cy="5393634"/>
          </a:xfrm>
        </p:spPr>
        <p:txBody>
          <a:bodyPr>
            <a:noAutofit/>
          </a:bodyPr>
          <a:lstStyle/>
          <a:p>
            <a:pPr marL="514350" indent="-285750" algn="just">
              <a:lnSpc>
                <a:spcPct val="150000"/>
              </a:lnSpc>
              <a:spcAft>
                <a:spcPts val="800"/>
              </a:spcAft>
              <a:buFont typeface="Wingdings" panose="05000000000000000000" pitchFamily="2"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Valid holders of India - UAE Tariff Rate Quota (TRQ) license /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authorisation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as allotted by DGFT are eligible to apply for being notified as ‘India-UAE TRQ holders’ by the IFSCA, for the purpose of such imports.</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a:p>
            <a:pPr marL="514350" indent="-285750" algn="just">
              <a:lnSpc>
                <a:spcPct val="150000"/>
              </a:lnSpc>
              <a:spcAft>
                <a:spcPts val="800"/>
              </a:spcAft>
              <a:buFont typeface="Wingdings" panose="05000000000000000000" pitchFamily="2"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Such valid holders of India – UAE TRQ license, need to submit an application to IIBX along with a copy of valid TRQ license as issued by the DGFT, a copy of Import Export Code (IEC) issued by DGFT and a self certified copy of GST certificate issued by CBIC along with KYC details.</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a:p>
            <a:pPr marL="514350" indent="-285750" algn="just">
              <a:lnSpc>
                <a:spcPct val="150000"/>
              </a:lnSpc>
              <a:spcAft>
                <a:spcPts val="800"/>
              </a:spcAft>
              <a:buFont typeface="Wingdings" panose="05000000000000000000" pitchFamily="2"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Post internal scrutiny, IIBX will send the application of valid India – UAE TRQ holder to IFSCA for its notification.</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a:p>
            <a:pPr marL="514350" indent="-285750" algn="just">
              <a:lnSpc>
                <a:spcPct val="150000"/>
              </a:lnSpc>
              <a:spcAft>
                <a:spcPts val="800"/>
              </a:spcAft>
              <a:buFont typeface="Wingdings" panose="05000000000000000000" pitchFamily="2"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After being notified by the IFSCA, such valid India-UAE TRQ holders shall be permitted to participate on IIBX, through Bullion Trading Members, for transacting in (‘buying’ only) UAEGD gold for import under the India-UAE CEPA, subject to the quota.</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a:p>
            <a:pPr marL="514350" indent="-285750" algn="just">
              <a:lnSpc>
                <a:spcPct val="150000"/>
              </a:lnSpc>
              <a:spcAft>
                <a:spcPts val="800"/>
              </a:spcAft>
              <a:buFont typeface="Wingdings" panose="05000000000000000000" pitchFamily="2"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QJs that hold valid TRQ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licence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/authorization under the India-UAE CEPA shall also be permitted to import UAEGD gold through IIBX under the India-UAE CEPA. Such QJs shall not be required to apply separately for being notified as ‘India-UAE TRQ holders’ by the IFSCA.</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sz="2000" dirty="0"/>
          </a:p>
        </p:txBody>
      </p:sp>
      <p:pic>
        <p:nvPicPr>
          <p:cNvPr id="6" name="object 2">
            <a:extLst>
              <a:ext uri="{FF2B5EF4-FFF2-40B4-BE49-F238E27FC236}">
                <a16:creationId xmlns:a16="http://schemas.microsoft.com/office/drawing/2014/main" id="{8E334A9E-679E-37EF-6121-12CC5CABF01B}"/>
              </a:ext>
            </a:extLst>
          </p:cNvPr>
          <p:cNvPicPr/>
          <p:nvPr/>
        </p:nvPicPr>
        <p:blipFill>
          <a:blip r:embed="rId2" cstate="print"/>
          <a:stretch>
            <a:fillRect/>
          </a:stretch>
        </p:blipFill>
        <p:spPr>
          <a:xfrm>
            <a:off x="11053372" y="6462618"/>
            <a:ext cx="1138628" cy="379455"/>
          </a:xfrm>
          <a:prstGeom prst="rect">
            <a:avLst/>
          </a:prstGeom>
        </p:spPr>
      </p:pic>
      <p:sp>
        <p:nvSpPr>
          <p:cNvPr id="5" name="Title 4">
            <a:extLst>
              <a:ext uri="{FF2B5EF4-FFF2-40B4-BE49-F238E27FC236}">
                <a16:creationId xmlns:a16="http://schemas.microsoft.com/office/drawing/2014/main" id="{42E548BC-D6ED-C029-AD40-DD27747CC2A4}"/>
              </a:ext>
            </a:extLst>
          </p:cNvPr>
          <p:cNvSpPr>
            <a:spLocks noGrp="1"/>
          </p:cNvSpPr>
          <p:nvPr>
            <p:ph type="title"/>
          </p:nvPr>
        </p:nvSpPr>
        <p:spPr>
          <a:xfrm>
            <a:off x="914400" y="152400"/>
            <a:ext cx="10563306" cy="387798"/>
          </a:xfrm>
        </p:spPr>
        <p:txBody>
          <a:bodyPr/>
          <a:lstStyle/>
          <a:p>
            <a:pPr algn="ctr" rtl="0" fontAlgn="base">
              <a:lnSpc>
                <a:spcPct val="90000"/>
              </a:lnSpc>
              <a:spcBef>
                <a:spcPct val="0"/>
              </a:spcBef>
              <a:defRPr/>
            </a:pPr>
            <a:r>
              <a:rPr lang="en-US" sz="2800" kern="1200" dirty="0">
                <a:solidFill>
                  <a:schemeClr val="tx2"/>
                </a:solidFill>
                <a:latin typeface="Book Antiqua" panose="02040602050305030304" pitchFamily="18" charset="0"/>
                <a:cs typeface="+mj-cs"/>
              </a:rPr>
              <a:t>Valid India UAE TRQ holder</a:t>
            </a:r>
            <a:endParaRPr lang="en-IN" sz="2800" kern="1200" dirty="0">
              <a:solidFill>
                <a:schemeClr val="tx2"/>
              </a:solidFill>
              <a:latin typeface="Book Antiqua" panose="02040602050305030304" pitchFamily="18" charset="0"/>
              <a:cs typeface="+mj-cs"/>
            </a:endParaRPr>
          </a:p>
        </p:txBody>
      </p:sp>
    </p:spTree>
    <p:extLst>
      <p:ext uri="{BB962C8B-B14F-4D97-AF65-F5344CB8AC3E}">
        <p14:creationId xmlns:p14="http://schemas.microsoft.com/office/powerpoint/2010/main" val="2301118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EDED8-3ED1-409F-EC1E-A195C89280D4}"/>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2E788057-7701-C726-D605-556A9E3D0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8" y="990600"/>
            <a:ext cx="8397241"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Arrow: Left 3">
            <a:extLst>
              <a:ext uri="{FF2B5EF4-FFF2-40B4-BE49-F238E27FC236}">
                <a16:creationId xmlns:a16="http://schemas.microsoft.com/office/drawing/2014/main" id="{C4D6E732-5A85-D32D-C723-D8D69E447D82}"/>
              </a:ext>
            </a:extLst>
          </p:cNvPr>
          <p:cNvSpPr/>
          <p:nvPr/>
        </p:nvSpPr>
        <p:spPr>
          <a:xfrm>
            <a:off x="8173720" y="3443418"/>
            <a:ext cx="1564640" cy="274713"/>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a:p>
        </p:txBody>
      </p:sp>
      <p:sp>
        <p:nvSpPr>
          <p:cNvPr id="6" name="Arrow: Left 5">
            <a:extLst>
              <a:ext uri="{FF2B5EF4-FFF2-40B4-BE49-F238E27FC236}">
                <a16:creationId xmlns:a16="http://schemas.microsoft.com/office/drawing/2014/main" id="{084AFC4A-2974-6090-57F9-6BF6F2269002}"/>
              </a:ext>
            </a:extLst>
          </p:cNvPr>
          <p:cNvSpPr/>
          <p:nvPr/>
        </p:nvSpPr>
        <p:spPr>
          <a:xfrm rot="19650648">
            <a:off x="6505574" y="2324585"/>
            <a:ext cx="2297156" cy="313327"/>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a:p>
        </p:txBody>
      </p:sp>
      <p:sp>
        <p:nvSpPr>
          <p:cNvPr id="7" name="Arrow: Left 6">
            <a:extLst>
              <a:ext uri="{FF2B5EF4-FFF2-40B4-BE49-F238E27FC236}">
                <a16:creationId xmlns:a16="http://schemas.microsoft.com/office/drawing/2014/main" id="{2405E28A-2413-43C3-43E2-B537C2C3D9E6}"/>
              </a:ext>
            </a:extLst>
          </p:cNvPr>
          <p:cNvSpPr/>
          <p:nvPr/>
        </p:nvSpPr>
        <p:spPr>
          <a:xfrm rot="495102">
            <a:off x="5199468" y="4908682"/>
            <a:ext cx="3792048" cy="274713"/>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a:p>
        </p:txBody>
      </p:sp>
      <p:pic>
        <p:nvPicPr>
          <p:cNvPr id="9" name="Picture 8">
            <a:extLst>
              <a:ext uri="{FF2B5EF4-FFF2-40B4-BE49-F238E27FC236}">
                <a16:creationId xmlns:a16="http://schemas.microsoft.com/office/drawing/2014/main" id="{E0AEB4E8-E1DF-4919-68D8-E8C59A0E0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6206" y="1403905"/>
            <a:ext cx="3076690" cy="10430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50" name="Picture 2" descr="International Financial Services Centres Authority">
            <a:extLst>
              <a:ext uri="{FF2B5EF4-FFF2-40B4-BE49-F238E27FC236}">
                <a16:creationId xmlns:a16="http://schemas.microsoft.com/office/drawing/2014/main" id="{5E521827-3CB5-B704-7667-A929DA6E4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2230" y="2819400"/>
            <a:ext cx="1564641" cy="15533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IFT | Business">
            <a:extLst>
              <a:ext uri="{FF2B5EF4-FFF2-40B4-BE49-F238E27FC236}">
                <a16:creationId xmlns:a16="http://schemas.microsoft.com/office/drawing/2014/main" id="{2EF20A33-0442-D8CE-89CF-4973784B99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6040" y="4446636"/>
            <a:ext cx="2105660" cy="16711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54" name="Picture 6" descr="Gujarat-West-India-Key-Investment-Sites">
            <a:extLst>
              <a:ext uri="{FF2B5EF4-FFF2-40B4-BE49-F238E27FC236}">
                <a16:creationId xmlns:a16="http://schemas.microsoft.com/office/drawing/2014/main" id="{048EA234-4E5E-6223-B567-39C81A9D2BD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171" t="8091" r="5297" b="7306"/>
          <a:stretch/>
        </p:blipFill>
        <p:spPr bwMode="auto">
          <a:xfrm>
            <a:off x="60959" y="896520"/>
            <a:ext cx="2590002" cy="192288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C92F682B-744C-98B3-FE89-8C141D3B7803}"/>
              </a:ext>
            </a:extLst>
          </p:cNvPr>
          <p:cNvSpPr txBox="1">
            <a:spLocks/>
          </p:cNvSpPr>
          <p:nvPr/>
        </p:nvSpPr>
        <p:spPr>
          <a:xfrm>
            <a:off x="320995" y="88757"/>
            <a:ext cx="11550009" cy="5698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342A66"/>
                </a:solidFill>
                <a:latin typeface="IBM Plex Sans" panose="020B0503050000000000" pitchFamily="34" charset="0"/>
                <a:ea typeface="+mj-ea"/>
                <a:cs typeface="+mj-cs"/>
              </a:defRPr>
            </a:lvl1pP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2500" b="1" i="0" u="none" strike="noStrike" kern="1200" cap="none" spc="0" normalizeH="0" baseline="0" noProof="0" dirty="0">
                <a:ln>
                  <a:noFill/>
                </a:ln>
                <a:solidFill>
                  <a:schemeClr val="accent1">
                    <a:lumMod val="50000"/>
                  </a:schemeClr>
                </a:solidFill>
                <a:effectLst/>
                <a:uLnTx/>
                <a:uFillTx/>
                <a:latin typeface="Aptos" panose="020B0004020202020204" pitchFamily="34" charset="0"/>
              </a:rPr>
              <a:t>IIBX – GIFT City, Gandhinagar, Gujarat </a:t>
            </a:r>
            <a:endParaRPr kumimoji="0" lang="en-IN" sz="2500" b="1" i="0" u="none" strike="noStrike" kern="1200" cap="none" spc="0" normalizeH="0" baseline="0" noProof="0" dirty="0">
              <a:ln>
                <a:noFill/>
              </a:ln>
              <a:solidFill>
                <a:schemeClr val="accent1">
                  <a:lumMod val="50000"/>
                </a:schemeClr>
              </a:solidFill>
              <a:effectLst/>
              <a:uLnTx/>
              <a:uFillTx/>
              <a:latin typeface="Aptos" panose="020B0004020202020204" pitchFamily="34" charset="0"/>
            </a:endParaRPr>
          </a:p>
        </p:txBody>
      </p:sp>
      <p:pic>
        <p:nvPicPr>
          <p:cNvPr id="2" name="object 2">
            <a:extLst>
              <a:ext uri="{FF2B5EF4-FFF2-40B4-BE49-F238E27FC236}">
                <a16:creationId xmlns:a16="http://schemas.microsoft.com/office/drawing/2014/main" id="{3FBF9235-750F-9622-39AB-43C50348333E}"/>
              </a:ext>
            </a:extLst>
          </p:cNvPr>
          <p:cNvPicPr/>
          <p:nvPr/>
        </p:nvPicPr>
        <p:blipFill>
          <a:blip r:embed="rId7" cstate="print"/>
          <a:stretch>
            <a:fillRect/>
          </a:stretch>
        </p:blipFill>
        <p:spPr>
          <a:xfrm>
            <a:off x="10896600" y="6402345"/>
            <a:ext cx="1138628" cy="379455"/>
          </a:xfrm>
          <a:prstGeom prst="rect">
            <a:avLst/>
          </a:prstGeom>
        </p:spPr>
      </p:pic>
    </p:spTree>
    <p:extLst>
      <p:ext uri="{BB962C8B-B14F-4D97-AF65-F5344CB8AC3E}">
        <p14:creationId xmlns:p14="http://schemas.microsoft.com/office/powerpoint/2010/main" val="416875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8CC446C-0E39-92A5-C006-500ECA1FF5CF}"/>
              </a:ext>
            </a:extLst>
          </p:cNvPr>
          <p:cNvSpPr txBox="1">
            <a:spLocks/>
          </p:cNvSpPr>
          <p:nvPr/>
        </p:nvSpPr>
        <p:spPr>
          <a:xfrm>
            <a:off x="545892" y="1002662"/>
            <a:ext cx="11249108" cy="57150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just">
              <a:spcAft>
                <a:spcPts val="800"/>
              </a:spcAft>
              <a:buFont typeface="Wingdings" panose="05000000000000000000" pitchFamily="2" charset="2"/>
              <a:buChar char="Ø"/>
            </a:pPr>
            <a:r>
              <a:rPr lang="en-US" sz="1700" b="1" dirty="0"/>
              <a:t>Gold and Silver Futures </a:t>
            </a:r>
            <a:r>
              <a:rPr lang="en-US" sz="1700" dirty="0"/>
              <a:t>:</a:t>
            </a:r>
          </a:p>
          <a:p>
            <a:pPr lvl="1" algn="just">
              <a:spcAft>
                <a:spcPts val="800"/>
              </a:spcAft>
            </a:pPr>
            <a:r>
              <a:rPr lang="en-US" sz="1700" dirty="0"/>
              <a:t>Gold and Silver Futures are financial contracts that allow buyers and sellers to agree on the price of gold or silver to be exchanged at a future date. These contracts are used to protect against price fluctuations in the gold and silver markets</a:t>
            </a:r>
          </a:p>
          <a:p>
            <a:pPr lvl="1" algn="just">
              <a:spcAft>
                <a:spcPts val="800"/>
              </a:spcAft>
            </a:pPr>
            <a:endParaRPr lang="en-US" sz="1700" dirty="0"/>
          </a:p>
          <a:p>
            <a:pPr marL="285750" indent="-285750" algn="just">
              <a:spcAft>
                <a:spcPts val="800"/>
              </a:spcAft>
              <a:buFont typeface="Wingdings" panose="05000000000000000000" pitchFamily="2" charset="2"/>
              <a:buChar char="Ø"/>
            </a:pPr>
            <a:r>
              <a:rPr lang="en-US" sz="1700" b="1" dirty="0"/>
              <a:t>RBI Guidelines</a:t>
            </a:r>
            <a:r>
              <a:rPr lang="en-US" sz="1700" dirty="0"/>
              <a:t>: </a:t>
            </a:r>
          </a:p>
          <a:p>
            <a:pPr lvl="1" algn="just">
              <a:spcAft>
                <a:spcPts val="800"/>
              </a:spcAft>
            </a:pPr>
            <a:r>
              <a:rPr lang="en-US" sz="1700" dirty="0"/>
              <a:t>In line with RBI Circular No. A.P. (DIR Series) Circular No. 20, dated December 12, 2022, Domestic residents other than individuals having exposure to Price Risk of Gold/Silver are allowed to hedge such exposure on the India International Bullion Exchange (IIBX). This offers a regulated platform for managing price risk effectively.</a:t>
            </a:r>
          </a:p>
          <a:p>
            <a:pPr lvl="1" algn="just">
              <a:spcAft>
                <a:spcPts val="800"/>
              </a:spcAft>
            </a:pPr>
            <a:endParaRPr lang="en-US" sz="1700" dirty="0"/>
          </a:p>
          <a:p>
            <a:pPr marL="285750" indent="-285750" algn="just">
              <a:spcAft>
                <a:spcPts val="800"/>
              </a:spcAft>
              <a:buFont typeface="Wingdings" panose="05000000000000000000" pitchFamily="2" charset="2"/>
              <a:buChar char="Ø"/>
            </a:pPr>
            <a:r>
              <a:rPr lang="en-US" sz="1700" b="1" dirty="0"/>
              <a:t>Gold and Silver Futures at IIBX </a:t>
            </a:r>
            <a:r>
              <a:rPr lang="en-US" sz="1700" dirty="0"/>
              <a:t>: </a:t>
            </a:r>
          </a:p>
          <a:p>
            <a:pPr lvl="1" algn="just">
              <a:spcAft>
                <a:spcPts val="800"/>
              </a:spcAft>
            </a:pPr>
            <a:r>
              <a:rPr lang="en-US" sz="1700" dirty="0"/>
              <a:t>Secure your bullion exposure and manage price volatility risks with USD-denominated Gold and Silver Futures contracts, aligned with global standards, offered by IIBX – India’s 1st International Bullion Exchange under IFSCA’s regulatory framework. </a:t>
            </a:r>
          </a:p>
          <a:p>
            <a:pPr lvl="1" algn="just">
              <a:spcAft>
                <a:spcPts val="800"/>
              </a:spcAft>
            </a:pPr>
            <a:endParaRPr lang="en-US" sz="1700" dirty="0"/>
          </a:p>
          <a:p>
            <a:pPr marL="285750" lvl="1" indent="-285750" algn="just">
              <a:spcAft>
                <a:spcPts val="800"/>
              </a:spcAft>
              <a:buFont typeface="Wingdings" panose="05000000000000000000" pitchFamily="2" charset="2"/>
              <a:buChar char="Ø"/>
            </a:pPr>
            <a:r>
              <a:rPr lang="en-US" sz="1700" b="1" dirty="0"/>
              <a:t>No Need to set up Subsidiary or Branch overseas:</a:t>
            </a:r>
          </a:p>
          <a:p>
            <a:pPr lvl="1" algn="just">
              <a:spcAft>
                <a:spcPts val="800"/>
              </a:spcAft>
            </a:pPr>
            <a:r>
              <a:rPr lang="en-US" sz="1700" dirty="0"/>
              <a:t>Entities setting up overseas Subsidiary or Branch for participating on international Exchanges for Gold and Silver can now avail US Dollar based pricing for Gold and silver Futures by participating and hedging their price risk through IIBX</a:t>
            </a:r>
          </a:p>
          <a:p>
            <a:pPr lvl="1" algn="just">
              <a:spcAft>
                <a:spcPts val="800"/>
              </a:spcAft>
            </a:pPr>
            <a:endParaRPr lang="en-US" sz="1700" kern="0" dirty="0">
              <a:solidFill>
                <a:sysClr val="windowText" lastClr="000000"/>
              </a:solidFill>
              <a:latin typeface="Aptos" panose="020B0004020202020204" pitchFamily="34" charset="0"/>
            </a:endParaRPr>
          </a:p>
        </p:txBody>
      </p:sp>
      <p:sp>
        <p:nvSpPr>
          <p:cNvPr id="3" name="TextBox 2">
            <a:extLst>
              <a:ext uri="{FF2B5EF4-FFF2-40B4-BE49-F238E27FC236}">
                <a16:creationId xmlns:a16="http://schemas.microsoft.com/office/drawing/2014/main" id="{C59C38F6-3DC8-5480-2234-02EF9647AA61}"/>
              </a:ext>
            </a:extLst>
          </p:cNvPr>
          <p:cNvSpPr txBox="1"/>
          <p:nvPr/>
        </p:nvSpPr>
        <p:spPr>
          <a:xfrm>
            <a:off x="545892" y="120965"/>
            <a:ext cx="11112708" cy="523220"/>
          </a:xfrm>
          <a:prstGeom prst="rect">
            <a:avLst/>
          </a:prstGeom>
          <a:noFill/>
        </p:spPr>
        <p:txBody>
          <a:bodyPr wrap="square" rtlCol="0">
            <a:spAutoFit/>
          </a:bodyPr>
          <a:lstStyle/>
          <a:p>
            <a:pPr algn="ctr"/>
            <a:r>
              <a:rPr lang="en-US" sz="2800" b="1" dirty="0">
                <a:solidFill>
                  <a:schemeClr val="accent1">
                    <a:lumMod val="50000"/>
                  </a:schemeClr>
                </a:solidFill>
                <a:latin typeface="Aptos" panose="020B0004020202020204" pitchFamily="34" charset="0"/>
                <a:ea typeface="+mj-ea"/>
                <a:cs typeface="+mj-cs"/>
              </a:rPr>
              <a:t>Hedging Participation in Gold &amp; Silver Futures at IIBX</a:t>
            </a:r>
            <a:endParaRPr lang="en-IN" sz="2800" b="1" dirty="0">
              <a:solidFill>
                <a:schemeClr val="accent1">
                  <a:lumMod val="50000"/>
                </a:schemeClr>
              </a:solidFill>
              <a:latin typeface="Aptos" panose="020B0004020202020204" pitchFamily="34" charset="0"/>
              <a:ea typeface="+mj-ea"/>
              <a:cs typeface="+mj-cs"/>
            </a:endParaRPr>
          </a:p>
        </p:txBody>
      </p:sp>
      <p:pic>
        <p:nvPicPr>
          <p:cNvPr id="4" name="object 2">
            <a:extLst>
              <a:ext uri="{FF2B5EF4-FFF2-40B4-BE49-F238E27FC236}">
                <a16:creationId xmlns:a16="http://schemas.microsoft.com/office/drawing/2014/main" id="{D014BAED-89F2-9E3B-0CFB-179DA4EAA3C9}"/>
              </a:ext>
            </a:extLst>
          </p:cNvPr>
          <p:cNvPicPr/>
          <p:nvPr/>
        </p:nvPicPr>
        <p:blipFill>
          <a:blip r:embed="rId3" cstate="print"/>
          <a:stretch>
            <a:fillRect/>
          </a:stretch>
        </p:blipFill>
        <p:spPr>
          <a:xfrm>
            <a:off x="10896600" y="6402345"/>
            <a:ext cx="1138628" cy="379455"/>
          </a:xfrm>
          <a:prstGeom prst="rect">
            <a:avLst/>
          </a:prstGeom>
        </p:spPr>
      </p:pic>
    </p:spTree>
    <p:extLst>
      <p:ext uri="{BB962C8B-B14F-4D97-AF65-F5344CB8AC3E}">
        <p14:creationId xmlns:p14="http://schemas.microsoft.com/office/powerpoint/2010/main" val="3969518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78904-2A35-BCB2-064D-6465FDBFB768}"/>
            </a:ext>
          </a:extLst>
        </p:cNvPr>
        <p:cNvGrpSpPr/>
        <p:nvPr/>
      </p:nvGrpSpPr>
      <p:grpSpPr>
        <a:xfrm>
          <a:off x="0" y="0"/>
          <a:ext cx="0" cy="0"/>
          <a:chOff x="0" y="0"/>
          <a:chExt cx="0" cy="0"/>
        </a:xfrm>
      </p:grpSpPr>
      <p:sp>
        <p:nvSpPr>
          <p:cNvPr id="148" name="Title 1">
            <a:extLst>
              <a:ext uri="{FF2B5EF4-FFF2-40B4-BE49-F238E27FC236}">
                <a16:creationId xmlns:a16="http://schemas.microsoft.com/office/drawing/2014/main" id="{AB44FC42-2BD6-50AA-EAB8-C61B5A17D303}"/>
              </a:ext>
            </a:extLst>
          </p:cNvPr>
          <p:cNvSpPr txBox="1">
            <a:spLocks/>
          </p:cNvSpPr>
          <p:nvPr/>
        </p:nvSpPr>
        <p:spPr>
          <a:xfrm>
            <a:off x="388867" y="75753"/>
            <a:ext cx="11550009" cy="5698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342A66"/>
                </a:solidFill>
                <a:latin typeface="IBM Plex Sans" panose="020B0503050000000000" pitchFamily="34" charset="0"/>
                <a:ea typeface="+mj-ea"/>
                <a:cs typeface="+mj-cs"/>
              </a:defRPr>
            </a:lvl1pPr>
          </a:lstStyle>
          <a:p>
            <a:pPr marL="0" marR="0" lvl="0" indent="0" algn="ctr" defTabSz="914400" rtl="0" eaLnBrk="1" fontAlgn="base" latinLnBrk="0" hangingPunct="1">
              <a:lnSpc>
                <a:spcPct val="90000"/>
              </a:lnSpc>
              <a:spcBef>
                <a:spcPct val="0"/>
              </a:spcBef>
              <a:spcAft>
                <a:spcPts val="0"/>
              </a:spcAft>
              <a:buClrTx/>
              <a:buSzTx/>
              <a:buFontTx/>
              <a:buNone/>
              <a:tabLst/>
              <a:defRPr/>
            </a:pPr>
            <a:r>
              <a:rPr lang="en-IN" sz="2800" dirty="0">
                <a:solidFill>
                  <a:srgbClr val="1F3863"/>
                </a:solidFill>
                <a:latin typeface="Calibri"/>
                <a:cs typeface="Calibri"/>
              </a:rPr>
              <a:t>Gold and Silver Futures- Eligibilities and Key Contract Specifications</a:t>
            </a:r>
          </a:p>
        </p:txBody>
      </p:sp>
      <p:grpSp>
        <p:nvGrpSpPr>
          <p:cNvPr id="5" name="Group 4">
            <a:extLst>
              <a:ext uri="{FF2B5EF4-FFF2-40B4-BE49-F238E27FC236}">
                <a16:creationId xmlns:a16="http://schemas.microsoft.com/office/drawing/2014/main" id="{43D75F7E-C6A4-745E-783B-DBBF5550D0AD}"/>
              </a:ext>
            </a:extLst>
          </p:cNvPr>
          <p:cNvGrpSpPr/>
          <p:nvPr/>
        </p:nvGrpSpPr>
        <p:grpSpPr>
          <a:xfrm>
            <a:off x="4723715" y="1365344"/>
            <a:ext cx="7054086" cy="5340256"/>
            <a:chOff x="609598" y="1335684"/>
            <a:chExt cx="3733802" cy="2920371"/>
          </a:xfrm>
        </p:grpSpPr>
        <p:sp>
          <p:nvSpPr>
            <p:cNvPr id="6" name="Rectangle: Rounded Corners 5">
              <a:extLst>
                <a:ext uri="{FF2B5EF4-FFF2-40B4-BE49-F238E27FC236}">
                  <a16:creationId xmlns:a16="http://schemas.microsoft.com/office/drawing/2014/main" id="{4CAFD7C9-7702-E81E-E8B0-A94063A96429}"/>
                </a:ext>
              </a:extLst>
            </p:cNvPr>
            <p:cNvSpPr/>
            <p:nvPr/>
          </p:nvSpPr>
          <p:spPr>
            <a:xfrm>
              <a:off x="609598" y="1335684"/>
              <a:ext cx="3733802" cy="2920371"/>
            </a:xfrm>
            <a:prstGeom prst="roundRect">
              <a:avLst/>
            </a:prstGeom>
            <a:solidFill>
              <a:schemeClr val="bg1"/>
            </a:solidFill>
            <a:ln>
              <a:solidFill>
                <a:schemeClr val="accent3">
                  <a:lumMod val="20000"/>
                  <a:lumOff val="80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Top Corners Rounded 6">
              <a:extLst>
                <a:ext uri="{FF2B5EF4-FFF2-40B4-BE49-F238E27FC236}">
                  <a16:creationId xmlns:a16="http://schemas.microsoft.com/office/drawing/2014/main" id="{5C008431-F141-7412-AE97-CEA856C23B7E}"/>
                </a:ext>
              </a:extLst>
            </p:cNvPr>
            <p:cNvSpPr/>
            <p:nvPr/>
          </p:nvSpPr>
          <p:spPr>
            <a:xfrm>
              <a:off x="730961" y="1508686"/>
              <a:ext cx="3509012" cy="330620"/>
            </a:xfrm>
            <a:prstGeom prst="round2Same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a:t>Key Contract Specifications for Gold and Silver Futures</a:t>
              </a:r>
              <a:endParaRPr lang="en-IN" sz="2000" dirty="0"/>
            </a:p>
          </p:txBody>
        </p:sp>
      </p:grpSp>
      <p:graphicFrame>
        <p:nvGraphicFramePr>
          <p:cNvPr id="12" name="Table 11">
            <a:extLst>
              <a:ext uri="{FF2B5EF4-FFF2-40B4-BE49-F238E27FC236}">
                <a16:creationId xmlns:a16="http://schemas.microsoft.com/office/drawing/2014/main" id="{764FA703-55F0-70D3-8AD1-898A72FC7576}"/>
              </a:ext>
            </a:extLst>
          </p:cNvPr>
          <p:cNvGraphicFramePr>
            <a:graphicFrameLocks noGrp="1"/>
          </p:cNvGraphicFramePr>
          <p:nvPr/>
        </p:nvGraphicFramePr>
        <p:xfrm>
          <a:off x="4953000" y="2357576"/>
          <a:ext cx="6629403" cy="3890784"/>
        </p:xfrm>
        <a:graphic>
          <a:graphicData uri="http://schemas.openxmlformats.org/drawingml/2006/table">
            <a:tbl>
              <a:tblPr firstRow="1">
                <a:tableStyleId>{5C22544A-7EE6-4342-B048-85BDC9FD1C3A}</a:tableStyleId>
              </a:tblPr>
              <a:tblGrid>
                <a:gridCol w="2209801">
                  <a:extLst>
                    <a:ext uri="{9D8B030D-6E8A-4147-A177-3AD203B41FA5}">
                      <a16:colId xmlns:a16="http://schemas.microsoft.com/office/drawing/2014/main" val="1551742097"/>
                    </a:ext>
                  </a:extLst>
                </a:gridCol>
                <a:gridCol w="2209801">
                  <a:extLst>
                    <a:ext uri="{9D8B030D-6E8A-4147-A177-3AD203B41FA5}">
                      <a16:colId xmlns:a16="http://schemas.microsoft.com/office/drawing/2014/main" val="2257397040"/>
                    </a:ext>
                  </a:extLst>
                </a:gridCol>
                <a:gridCol w="2209801">
                  <a:extLst>
                    <a:ext uri="{9D8B030D-6E8A-4147-A177-3AD203B41FA5}">
                      <a16:colId xmlns:a16="http://schemas.microsoft.com/office/drawing/2014/main" val="3531343072"/>
                    </a:ext>
                  </a:extLst>
                </a:gridCol>
              </a:tblGrid>
              <a:tr h="501144">
                <a:tc>
                  <a:txBody>
                    <a:bodyPr/>
                    <a:lstStyle/>
                    <a:p>
                      <a:pPr algn="l">
                        <a:buNone/>
                      </a:pPr>
                      <a:r>
                        <a:rPr lang="en-IN" sz="1300" dirty="0"/>
                        <a:t>Particulars</a:t>
                      </a:r>
                    </a:p>
                  </a:txBody>
                  <a:tcPr anchor="ctr"/>
                </a:tc>
                <a:tc>
                  <a:txBody>
                    <a:bodyPr/>
                    <a:lstStyle/>
                    <a:p>
                      <a:pPr algn="l">
                        <a:buNone/>
                      </a:pPr>
                      <a:r>
                        <a:rPr lang="en-IN" sz="1300"/>
                        <a:t>Gold Contracts</a:t>
                      </a:r>
                    </a:p>
                  </a:txBody>
                  <a:tcPr anchor="ctr"/>
                </a:tc>
                <a:tc>
                  <a:txBody>
                    <a:bodyPr/>
                    <a:lstStyle/>
                    <a:p>
                      <a:pPr algn="l">
                        <a:buNone/>
                      </a:pPr>
                      <a:r>
                        <a:rPr lang="en-IN" sz="1300" dirty="0"/>
                        <a:t>Silver Contracts</a:t>
                      </a:r>
                    </a:p>
                  </a:txBody>
                  <a:tcPr anchor="ctr"/>
                </a:tc>
                <a:extLst>
                  <a:ext uri="{0D108BD9-81ED-4DB2-BD59-A6C34878D82A}">
                    <a16:rowId xmlns:a16="http://schemas.microsoft.com/office/drawing/2014/main" val="643023077"/>
                  </a:ext>
                </a:extLst>
              </a:tr>
              <a:tr h="501144">
                <a:tc>
                  <a:txBody>
                    <a:bodyPr/>
                    <a:lstStyle/>
                    <a:p>
                      <a:pPr algn="l">
                        <a:buNone/>
                      </a:pPr>
                      <a:r>
                        <a:rPr lang="en-IN" sz="1300" dirty="0"/>
                        <a:t>Contract Availability</a:t>
                      </a:r>
                    </a:p>
                  </a:txBody>
                  <a:tcPr anchor="ctr"/>
                </a:tc>
                <a:tc>
                  <a:txBody>
                    <a:bodyPr/>
                    <a:lstStyle/>
                    <a:p>
                      <a:pPr algn="l">
                        <a:buNone/>
                      </a:pPr>
                      <a:r>
                        <a:rPr lang="en-US" sz="1300" dirty="0"/>
                        <a:t>12 consecutive monthly running contracts</a:t>
                      </a:r>
                    </a:p>
                  </a:txBody>
                  <a:tcPr anchor="ctr"/>
                </a:tc>
                <a:tc>
                  <a:txBody>
                    <a:bodyPr/>
                    <a:lstStyle/>
                    <a:p>
                      <a:pPr algn="l">
                        <a:buNone/>
                      </a:pPr>
                      <a:r>
                        <a:rPr lang="en-US" sz="1300" dirty="0"/>
                        <a:t>12 consecutive monthly running contracts</a:t>
                      </a:r>
                    </a:p>
                  </a:txBody>
                  <a:tcPr anchor="ctr"/>
                </a:tc>
                <a:extLst>
                  <a:ext uri="{0D108BD9-81ED-4DB2-BD59-A6C34878D82A}">
                    <a16:rowId xmlns:a16="http://schemas.microsoft.com/office/drawing/2014/main" val="1908762401"/>
                  </a:ext>
                </a:extLst>
              </a:tr>
              <a:tr h="501144">
                <a:tc>
                  <a:txBody>
                    <a:bodyPr/>
                    <a:lstStyle/>
                    <a:p>
                      <a:pPr algn="l">
                        <a:buNone/>
                      </a:pPr>
                      <a:r>
                        <a:rPr lang="en-IN" sz="1300"/>
                        <a:t>Trading Unit</a:t>
                      </a:r>
                    </a:p>
                  </a:txBody>
                  <a:tcPr anchor="ctr"/>
                </a:tc>
                <a:tc>
                  <a:txBody>
                    <a:bodyPr/>
                    <a:lstStyle/>
                    <a:p>
                      <a:pPr algn="l">
                        <a:buNone/>
                      </a:pPr>
                      <a:r>
                        <a:rPr lang="en-IN" sz="1300" dirty="0"/>
                        <a:t>1 Kg</a:t>
                      </a:r>
                    </a:p>
                  </a:txBody>
                  <a:tcPr anchor="ctr"/>
                </a:tc>
                <a:tc>
                  <a:txBody>
                    <a:bodyPr/>
                    <a:lstStyle/>
                    <a:p>
                      <a:pPr algn="l">
                        <a:buNone/>
                      </a:pPr>
                      <a:r>
                        <a:rPr lang="en-IN" sz="1300"/>
                        <a:t>30 Kg</a:t>
                      </a:r>
                    </a:p>
                  </a:txBody>
                  <a:tcPr anchor="ctr"/>
                </a:tc>
                <a:extLst>
                  <a:ext uri="{0D108BD9-81ED-4DB2-BD59-A6C34878D82A}">
                    <a16:rowId xmlns:a16="http://schemas.microsoft.com/office/drawing/2014/main" val="3421407271"/>
                  </a:ext>
                </a:extLst>
              </a:tr>
              <a:tr h="501144">
                <a:tc>
                  <a:txBody>
                    <a:bodyPr/>
                    <a:lstStyle/>
                    <a:p>
                      <a:pPr algn="l">
                        <a:buNone/>
                      </a:pPr>
                      <a:r>
                        <a:rPr lang="en-IN" sz="1300"/>
                        <a:t>Price Quotation</a:t>
                      </a:r>
                    </a:p>
                  </a:txBody>
                  <a:tcPr anchor="ctr"/>
                </a:tc>
                <a:tc>
                  <a:txBody>
                    <a:bodyPr/>
                    <a:lstStyle/>
                    <a:p>
                      <a:pPr algn="l">
                        <a:buNone/>
                      </a:pPr>
                      <a:r>
                        <a:rPr lang="en-US" sz="1300" dirty="0"/>
                        <a:t>US Dollars per Troy Ounce</a:t>
                      </a:r>
                    </a:p>
                  </a:txBody>
                  <a:tcPr anchor="ctr"/>
                </a:tc>
                <a:tc>
                  <a:txBody>
                    <a:bodyPr/>
                    <a:lstStyle/>
                    <a:p>
                      <a:pPr algn="l">
                        <a:buNone/>
                      </a:pPr>
                      <a:r>
                        <a:rPr lang="en-US" sz="1300" dirty="0"/>
                        <a:t>US Dollars per Troy Ounce</a:t>
                      </a:r>
                    </a:p>
                  </a:txBody>
                  <a:tcPr anchor="ctr"/>
                </a:tc>
                <a:extLst>
                  <a:ext uri="{0D108BD9-81ED-4DB2-BD59-A6C34878D82A}">
                    <a16:rowId xmlns:a16="http://schemas.microsoft.com/office/drawing/2014/main" val="3365871159"/>
                  </a:ext>
                </a:extLst>
              </a:tr>
              <a:tr h="501144">
                <a:tc>
                  <a:txBody>
                    <a:bodyPr/>
                    <a:lstStyle/>
                    <a:p>
                      <a:pPr algn="l">
                        <a:buNone/>
                      </a:pPr>
                      <a:r>
                        <a:rPr lang="en-IN" sz="1300"/>
                        <a:t>Trading Hours</a:t>
                      </a:r>
                    </a:p>
                  </a:txBody>
                  <a:tcPr anchor="ctr"/>
                </a:tc>
                <a:tc>
                  <a:txBody>
                    <a:bodyPr/>
                    <a:lstStyle/>
                    <a:p>
                      <a:pPr algn="l">
                        <a:buNone/>
                      </a:pPr>
                      <a:r>
                        <a:rPr lang="en-US" sz="1300" dirty="0"/>
                        <a:t>Monday to Friday: 09:00 </a:t>
                      </a:r>
                      <a:r>
                        <a:rPr lang="en-US" sz="1300" dirty="0" err="1"/>
                        <a:t>hrs</a:t>
                      </a:r>
                      <a:r>
                        <a:rPr lang="en-US" sz="1300" dirty="0"/>
                        <a:t> to 23:30 </a:t>
                      </a:r>
                      <a:r>
                        <a:rPr lang="en-US" sz="1300" dirty="0" err="1"/>
                        <a:t>hrs</a:t>
                      </a:r>
                      <a:r>
                        <a:rPr lang="en-US" sz="1300" dirty="0"/>
                        <a:t> (IST)</a:t>
                      </a:r>
                    </a:p>
                  </a:txBody>
                  <a:tcPr anchor="ctr"/>
                </a:tc>
                <a:tc>
                  <a:txBody>
                    <a:bodyPr/>
                    <a:lstStyle/>
                    <a:p>
                      <a:pPr algn="l">
                        <a:buNone/>
                      </a:pPr>
                      <a:r>
                        <a:rPr lang="en-US" sz="1300"/>
                        <a:t>Monday to Friday: 09:00 hrs to 23:30 hrs (IST)</a:t>
                      </a:r>
                    </a:p>
                  </a:txBody>
                  <a:tcPr anchor="ctr"/>
                </a:tc>
                <a:extLst>
                  <a:ext uri="{0D108BD9-81ED-4DB2-BD59-A6C34878D82A}">
                    <a16:rowId xmlns:a16="http://schemas.microsoft.com/office/drawing/2014/main" val="10257294"/>
                  </a:ext>
                </a:extLst>
              </a:tr>
              <a:tr h="814360">
                <a:tc>
                  <a:txBody>
                    <a:bodyPr/>
                    <a:lstStyle/>
                    <a:p>
                      <a:pPr algn="l">
                        <a:buNone/>
                      </a:pPr>
                      <a:r>
                        <a:rPr lang="en-IN" sz="1300"/>
                        <a:t>Initial Margin</a:t>
                      </a:r>
                    </a:p>
                  </a:txBody>
                  <a:tcPr anchor="ctr"/>
                </a:tc>
                <a:tc>
                  <a:txBody>
                    <a:bodyPr/>
                    <a:lstStyle/>
                    <a:p>
                      <a:pPr algn="l">
                        <a:buNone/>
                      </a:pPr>
                      <a:r>
                        <a:rPr lang="en-US" sz="1300"/>
                        <a:t>6% Initial Margin (+1 ELM) or VaR-based Margin (MPOR Adjusted), whichever is higher</a:t>
                      </a:r>
                    </a:p>
                  </a:txBody>
                  <a:tcPr anchor="ctr"/>
                </a:tc>
                <a:tc>
                  <a:txBody>
                    <a:bodyPr/>
                    <a:lstStyle/>
                    <a:p>
                      <a:pPr algn="l">
                        <a:buNone/>
                      </a:pPr>
                      <a:r>
                        <a:rPr lang="en-US" sz="1300" dirty="0"/>
                        <a:t>10% Initial Margin (+1 ELM) or </a:t>
                      </a:r>
                      <a:r>
                        <a:rPr lang="en-US" sz="1300" dirty="0" err="1"/>
                        <a:t>VaR</a:t>
                      </a:r>
                      <a:r>
                        <a:rPr lang="en-US" sz="1300" dirty="0"/>
                        <a:t>-based Margin (MPOR Adjusted), whichever is higher</a:t>
                      </a:r>
                    </a:p>
                  </a:txBody>
                  <a:tcPr anchor="ctr"/>
                </a:tc>
                <a:extLst>
                  <a:ext uri="{0D108BD9-81ED-4DB2-BD59-A6C34878D82A}">
                    <a16:rowId xmlns:a16="http://schemas.microsoft.com/office/drawing/2014/main" val="194773283"/>
                  </a:ext>
                </a:extLst>
              </a:tr>
              <a:tr h="501144">
                <a:tc>
                  <a:txBody>
                    <a:bodyPr/>
                    <a:lstStyle/>
                    <a:p>
                      <a:pPr algn="l">
                        <a:buNone/>
                      </a:pPr>
                      <a:r>
                        <a:rPr lang="en-IN" sz="1300"/>
                        <a:t>Delivery Mechanism</a:t>
                      </a:r>
                    </a:p>
                  </a:txBody>
                  <a:tcPr anchor="ctr"/>
                </a:tc>
                <a:tc>
                  <a:txBody>
                    <a:bodyPr/>
                    <a:lstStyle/>
                    <a:p>
                      <a:pPr algn="l">
                        <a:buNone/>
                      </a:pPr>
                      <a:r>
                        <a:rPr lang="en-US" sz="1300" dirty="0"/>
                        <a:t>Delivery based on intention matching</a:t>
                      </a:r>
                    </a:p>
                  </a:txBody>
                  <a:tcPr anchor="ctr"/>
                </a:tc>
                <a:tc>
                  <a:txBody>
                    <a:bodyPr/>
                    <a:lstStyle/>
                    <a:p>
                      <a:pPr algn="l">
                        <a:buNone/>
                      </a:pPr>
                      <a:r>
                        <a:rPr lang="en-US" sz="1300" dirty="0"/>
                        <a:t>Delivery based on intention matching</a:t>
                      </a:r>
                    </a:p>
                  </a:txBody>
                  <a:tcPr anchor="ctr"/>
                </a:tc>
                <a:extLst>
                  <a:ext uri="{0D108BD9-81ED-4DB2-BD59-A6C34878D82A}">
                    <a16:rowId xmlns:a16="http://schemas.microsoft.com/office/drawing/2014/main" val="2889176354"/>
                  </a:ext>
                </a:extLst>
              </a:tr>
            </a:tbl>
          </a:graphicData>
        </a:graphic>
      </p:graphicFrame>
      <p:grpSp>
        <p:nvGrpSpPr>
          <p:cNvPr id="14" name="Group 13">
            <a:extLst>
              <a:ext uri="{FF2B5EF4-FFF2-40B4-BE49-F238E27FC236}">
                <a16:creationId xmlns:a16="http://schemas.microsoft.com/office/drawing/2014/main" id="{78B46E49-5B37-C3D6-083C-E27740E3E593}"/>
              </a:ext>
            </a:extLst>
          </p:cNvPr>
          <p:cNvGrpSpPr/>
          <p:nvPr/>
        </p:nvGrpSpPr>
        <p:grpSpPr>
          <a:xfrm>
            <a:off x="609598" y="1335685"/>
            <a:ext cx="3733802" cy="5065115"/>
            <a:chOff x="609598" y="1335685"/>
            <a:chExt cx="3733802" cy="5065115"/>
          </a:xfrm>
        </p:grpSpPr>
        <p:grpSp>
          <p:nvGrpSpPr>
            <p:cNvPr id="2" name="Group 1">
              <a:extLst>
                <a:ext uri="{FF2B5EF4-FFF2-40B4-BE49-F238E27FC236}">
                  <a16:creationId xmlns:a16="http://schemas.microsoft.com/office/drawing/2014/main" id="{0340E727-0BC2-B598-C25A-CAB33F6050BC}"/>
                </a:ext>
              </a:extLst>
            </p:cNvPr>
            <p:cNvGrpSpPr/>
            <p:nvPr/>
          </p:nvGrpSpPr>
          <p:grpSpPr>
            <a:xfrm>
              <a:off x="609598" y="1335685"/>
              <a:ext cx="3733802" cy="2371300"/>
              <a:chOff x="609598" y="1335684"/>
              <a:chExt cx="3733802" cy="2920371"/>
            </a:xfrm>
          </p:grpSpPr>
          <p:sp>
            <p:nvSpPr>
              <p:cNvPr id="176" name="Rectangle: Rounded Corners 175">
                <a:extLst>
                  <a:ext uri="{FF2B5EF4-FFF2-40B4-BE49-F238E27FC236}">
                    <a16:creationId xmlns:a16="http://schemas.microsoft.com/office/drawing/2014/main" id="{DB579D67-6D18-1D00-B03C-13D5AEC1AACE}"/>
                  </a:ext>
                </a:extLst>
              </p:cNvPr>
              <p:cNvSpPr/>
              <p:nvPr/>
            </p:nvSpPr>
            <p:spPr>
              <a:xfrm>
                <a:off x="609598" y="1335684"/>
                <a:ext cx="3733802" cy="2920371"/>
              </a:xfrm>
              <a:prstGeom prst="roundRect">
                <a:avLst/>
              </a:prstGeom>
              <a:solidFill>
                <a:schemeClr val="bg1"/>
              </a:solidFill>
              <a:ln>
                <a:solidFill>
                  <a:schemeClr val="accent3">
                    <a:lumMod val="20000"/>
                    <a:lumOff val="80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7" name="Rectangle: Top Corners Rounded 176">
                <a:extLst>
                  <a:ext uri="{FF2B5EF4-FFF2-40B4-BE49-F238E27FC236}">
                    <a16:creationId xmlns:a16="http://schemas.microsoft.com/office/drawing/2014/main" id="{329BD8D9-7F57-257A-A2CE-EFBA8BF9BA13}"/>
                  </a:ext>
                </a:extLst>
              </p:cNvPr>
              <p:cNvSpPr/>
              <p:nvPr/>
            </p:nvSpPr>
            <p:spPr>
              <a:xfrm>
                <a:off x="821967" y="1386496"/>
                <a:ext cx="3277192" cy="361597"/>
              </a:xfrm>
              <a:prstGeom prst="round2Same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Eligible Participants</a:t>
                </a:r>
                <a:endParaRPr lang="en-IN" sz="1400" dirty="0"/>
              </a:p>
            </p:txBody>
          </p:sp>
          <p:sp>
            <p:nvSpPr>
              <p:cNvPr id="182" name="Rectangle: Rounded Corners 181">
                <a:extLst>
                  <a:ext uri="{FF2B5EF4-FFF2-40B4-BE49-F238E27FC236}">
                    <a16:creationId xmlns:a16="http://schemas.microsoft.com/office/drawing/2014/main" id="{52578398-D39C-D6D3-5365-8FF60498EDAD}"/>
                  </a:ext>
                </a:extLst>
              </p:cNvPr>
              <p:cNvSpPr/>
              <p:nvPr/>
            </p:nvSpPr>
            <p:spPr>
              <a:xfrm>
                <a:off x="821967" y="1858947"/>
                <a:ext cx="3277192" cy="477256"/>
              </a:xfrm>
              <a:prstGeom prst="round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All below having exposure to Price Risk of Gold/Silver</a:t>
                </a:r>
                <a:endParaRPr lang="en-IN" sz="1400" dirty="0"/>
              </a:p>
            </p:txBody>
          </p:sp>
          <p:sp>
            <p:nvSpPr>
              <p:cNvPr id="183" name="Rectangle: Rounded Corners 182">
                <a:extLst>
                  <a:ext uri="{FF2B5EF4-FFF2-40B4-BE49-F238E27FC236}">
                    <a16:creationId xmlns:a16="http://schemas.microsoft.com/office/drawing/2014/main" id="{073B0A8E-5838-ED51-3BDE-3CBA31FC412F}"/>
                  </a:ext>
                </a:extLst>
              </p:cNvPr>
              <p:cNvSpPr/>
              <p:nvPr/>
            </p:nvSpPr>
            <p:spPr>
              <a:xfrm>
                <a:off x="762001" y="2447056"/>
                <a:ext cx="3429000" cy="169979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q"/>
                </a:pPr>
                <a:r>
                  <a:rPr lang="en-US" sz="1400" dirty="0"/>
                  <a:t>Refiners</a:t>
                </a:r>
              </a:p>
              <a:p>
                <a:pPr marL="285750" indent="-285750">
                  <a:buFont typeface="Wingdings" panose="05000000000000000000" pitchFamily="2" charset="2"/>
                  <a:buChar char="q"/>
                </a:pPr>
                <a:r>
                  <a:rPr lang="en-US" sz="1400" dirty="0"/>
                  <a:t>Bullion Dealers</a:t>
                </a:r>
              </a:p>
              <a:p>
                <a:pPr marL="285750" indent="-285750">
                  <a:buFont typeface="Wingdings" panose="05000000000000000000" pitchFamily="2" charset="2"/>
                  <a:buChar char="q"/>
                </a:pPr>
                <a:r>
                  <a:rPr lang="en-US" sz="1400" dirty="0"/>
                  <a:t>Bullion Importers</a:t>
                </a:r>
              </a:p>
              <a:p>
                <a:pPr marL="285750" indent="-285750">
                  <a:buFont typeface="Wingdings" panose="05000000000000000000" pitchFamily="2" charset="2"/>
                  <a:buChar char="q"/>
                </a:pPr>
                <a:r>
                  <a:rPr lang="en-US" sz="1400" dirty="0" err="1"/>
                  <a:t>Jewellery</a:t>
                </a:r>
                <a:r>
                  <a:rPr lang="en-US" sz="1400" dirty="0"/>
                  <a:t> Exporters</a:t>
                </a:r>
              </a:p>
              <a:p>
                <a:pPr marL="285750" indent="-285750">
                  <a:buFont typeface="Wingdings" panose="05000000000000000000" pitchFamily="2" charset="2"/>
                  <a:buChar char="q"/>
                </a:pPr>
                <a:r>
                  <a:rPr lang="en-US" sz="1400" dirty="0"/>
                  <a:t>Domestic </a:t>
                </a:r>
                <a:r>
                  <a:rPr lang="en-US" sz="1400" dirty="0" err="1"/>
                  <a:t>Jewellers</a:t>
                </a:r>
                <a:endParaRPr lang="en-US" sz="1400" dirty="0"/>
              </a:p>
              <a:p>
                <a:pPr marL="285750" indent="-285750">
                  <a:buFont typeface="Wingdings" panose="05000000000000000000" pitchFamily="2" charset="2"/>
                  <a:buChar char="q"/>
                </a:pPr>
                <a:r>
                  <a:rPr lang="en-US" sz="1400" dirty="0"/>
                  <a:t>Residents other than individuals </a:t>
                </a:r>
              </a:p>
            </p:txBody>
          </p:sp>
        </p:grpSp>
        <p:grpSp>
          <p:nvGrpSpPr>
            <p:cNvPr id="190" name="Group 189">
              <a:extLst>
                <a:ext uri="{FF2B5EF4-FFF2-40B4-BE49-F238E27FC236}">
                  <a16:creationId xmlns:a16="http://schemas.microsoft.com/office/drawing/2014/main" id="{42028F66-0300-FD38-E139-A8C740E94E0E}"/>
                </a:ext>
              </a:extLst>
            </p:cNvPr>
            <p:cNvGrpSpPr/>
            <p:nvPr/>
          </p:nvGrpSpPr>
          <p:grpSpPr>
            <a:xfrm>
              <a:off x="609598" y="3886201"/>
              <a:ext cx="3733802" cy="2514599"/>
              <a:chOff x="8078786" y="1031887"/>
              <a:chExt cx="3860090" cy="2397113"/>
            </a:xfrm>
          </p:grpSpPr>
          <p:sp>
            <p:nvSpPr>
              <p:cNvPr id="191" name="Rectangle: Rounded Corners 190">
                <a:extLst>
                  <a:ext uri="{FF2B5EF4-FFF2-40B4-BE49-F238E27FC236}">
                    <a16:creationId xmlns:a16="http://schemas.microsoft.com/office/drawing/2014/main" id="{042FCE40-A162-7DFC-23ED-3355B55B1852}"/>
                  </a:ext>
                </a:extLst>
              </p:cNvPr>
              <p:cNvSpPr/>
              <p:nvPr/>
            </p:nvSpPr>
            <p:spPr>
              <a:xfrm>
                <a:off x="8078786" y="1031887"/>
                <a:ext cx="3860090" cy="2397113"/>
              </a:xfrm>
              <a:prstGeom prst="roundRect">
                <a:avLst/>
              </a:prstGeom>
              <a:solidFill>
                <a:schemeClr val="bg1"/>
              </a:solidFill>
              <a:ln>
                <a:solidFill>
                  <a:schemeClr val="accent3">
                    <a:lumMod val="20000"/>
                    <a:lumOff val="80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2" name="Rectangle: Top Corners Rounded 191">
                <a:extLst>
                  <a:ext uri="{FF2B5EF4-FFF2-40B4-BE49-F238E27FC236}">
                    <a16:creationId xmlns:a16="http://schemas.microsoft.com/office/drawing/2014/main" id="{B0B54658-FCF0-FEA6-EF7E-1CE0B1062B01}"/>
                  </a:ext>
                </a:extLst>
              </p:cNvPr>
              <p:cNvSpPr/>
              <p:nvPr/>
            </p:nvSpPr>
            <p:spPr>
              <a:xfrm>
                <a:off x="8298338" y="1172086"/>
                <a:ext cx="3482984" cy="332456"/>
              </a:xfrm>
              <a:prstGeom prst="round2Same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Key Highlights </a:t>
                </a:r>
                <a:endParaRPr lang="en-IN" sz="1400" dirty="0"/>
              </a:p>
            </p:txBody>
          </p:sp>
        </p:grpSp>
        <p:sp>
          <p:nvSpPr>
            <p:cNvPr id="13" name="Rectangle: Rounded Corners 12">
              <a:extLst>
                <a:ext uri="{FF2B5EF4-FFF2-40B4-BE49-F238E27FC236}">
                  <a16:creationId xmlns:a16="http://schemas.microsoft.com/office/drawing/2014/main" id="{D6FD0AE7-C763-4CB0-0FC6-2BC3DE3CC4A1}"/>
                </a:ext>
              </a:extLst>
            </p:cNvPr>
            <p:cNvSpPr/>
            <p:nvPr/>
          </p:nvSpPr>
          <p:spPr>
            <a:xfrm>
              <a:off x="821967" y="4560213"/>
              <a:ext cx="3369034" cy="161198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q"/>
              </a:pPr>
              <a:r>
                <a:rPr lang="en-US" sz="1400" dirty="0"/>
                <a:t>RBI Permits Domestic Entities to Hedge Bullion Price Risk through IIBX</a:t>
              </a:r>
            </a:p>
            <a:p>
              <a:pPr marL="285750" indent="-285750">
                <a:buFont typeface="Wingdings" panose="05000000000000000000" pitchFamily="2" charset="2"/>
                <a:buChar char="q"/>
              </a:pPr>
              <a:r>
                <a:rPr lang="en-US" sz="1400" dirty="0"/>
                <a:t>USD-Denominated Gold &amp; Silver Futures under IFSCA Framework</a:t>
              </a:r>
            </a:p>
            <a:p>
              <a:pPr marL="285750" indent="-285750">
                <a:buFont typeface="Wingdings" panose="05000000000000000000" pitchFamily="2" charset="2"/>
                <a:buChar char="q"/>
              </a:pPr>
              <a:r>
                <a:rPr lang="en-US" sz="1400" dirty="0"/>
                <a:t>Global Standard Contracts with No Overseas Subsidiary Requirement</a:t>
              </a:r>
            </a:p>
          </p:txBody>
        </p:sp>
      </p:grpSp>
      <p:pic>
        <p:nvPicPr>
          <p:cNvPr id="3" name="object 2">
            <a:extLst>
              <a:ext uri="{FF2B5EF4-FFF2-40B4-BE49-F238E27FC236}">
                <a16:creationId xmlns:a16="http://schemas.microsoft.com/office/drawing/2014/main" id="{903D19C6-8705-23A6-BC33-30535FA1AA40}"/>
              </a:ext>
            </a:extLst>
          </p:cNvPr>
          <p:cNvPicPr/>
          <p:nvPr/>
        </p:nvPicPr>
        <p:blipFill>
          <a:blip r:embed="rId3" cstate="print"/>
          <a:stretch>
            <a:fillRect/>
          </a:stretch>
        </p:blipFill>
        <p:spPr>
          <a:xfrm>
            <a:off x="10896600" y="6402345"/>
            <a:ext cx="1138628" cy="379455"/>
          </a:xfrm>
          <a:prstGeom prst="rect">
            <a:avLst/>
          </a:prstGeom>
        </p:spPr>
      </p:pic>
    </p:spTree>
    <p:extLst>
      <p:ext uri="{BB962C8B-B14F-4D97-AF65-F5344CB8AC3E}">
        <p14:creationId xmlns:p14="http://schemas.microsoft.com/office/powerpoint/2010/main" val="2226389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D6345-21A4-8F3A-CBAD-71B3A8858ACA}"/>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A35716A-E6A6-90CB-E28C-D71B4E409242}"/>
              </a:ext>
            </a:extLst>
          </p:cNvPr>
          <p:cNvSpPr txBox="1">
            <a:spLocks/>
          </p:cNvSpPr>
          <p:nvPr/>
        </p:nvSpPr>
        <p:spPr>
          <a:xfrm>
            <a:off x="471446" y="1603642"/>
            <a:ext cx="11249108" cy="3650716"/>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b="1" dirty="0"/>
              <a:t>1. AD Bank US Dollar Limit Sanction</a:t>
            </a:r>
          </a:p>
          <a:p>
            <a:pPr lvl="2"/>
            <a:r>
              <a:rPr lang="en-US" sz="2000" dirty="0"/>
              <a:t>Authorized Dealer (AD) Banks approve </a:t>
            </a:r>
            <a:r>
              <a:rPr lang="en-US" sz="2000" b="1" dirty="0"/>
              <a:t>US Dollar remittance limits</a:t>
            </a:r>
            <a:r>
              <a:rPr lang="en-US" sz="2000" dirty="0"/>
              <a:t> for domestic entities seeking to hedge </a:t>
            </a:r>
            <a:r>
              <a:rPr lang="en-US" sz="2000" b="1" dirty="0"/>
              <a:t>Gold and Silver price risk in USD</a:t>
            </a:r>
            <a:r>
              <a:rPr lang="en-US" sz="2000" dirty="0"/>
              <a:t> through IIBX Gold and Silver Futures.</a:t>
            </a:r>
          </a:p>
          <a:p>
            <a:endParaRPr lang="en-US" sz="2000" b="1" dirty="0"/>
          </a:p>
          <a:p>
            <a:r>
              <a:rPr lang="en-US" sz="2000" b="1" dirty="0"/>
              <a:t>2. Application for Trading / Clearing Account Setup</a:t>
            </a:r>
          </a:p>
          <a:p>
            <a:pPr lvl="2"/>
            <a:r>
              <a:rPr lang="en-US" sz="2000" dirty="0"/>
              <a:t>Once limits are sanctioned by the AD Bank, applicants need to open </a:t>
            </a:r>
            <a:r>
              <a:rPr lang="en-US" sz="2000" b="1" dirty="0"/>
              <a:t>Trading/Clearing Accounts</a:t>
            </a:r>
            <a:r>
              <a:rPr lang="en-US" sz="2000" dirty="0"/>
              <a:t> with </a:t>
            </a:r>
            <a:r>
              <a:rPr lang="en-US" sz="2000" b="1" dirty="0"/>
              <a:t>IFSCA-registered Bullion Trading/Clearing Members.</a:t>
            </a:r>
            <a:endParaRPr lang="en-US" sz="2000" dirty="0"/>
          </a:p>
          <a:p>
            <a:endParaRPr lang="en-US" sz="2000" b="1" dirty="0"/>
          </a:p>
          <a:p>
            <a:endParaRPr lang="en-US" sz="2000" b="1" dirty="0"/>
          </a:p>
          <a:p>
            <a:r>
              <a:rPr lang="en-US" sz="2000" b="1" dirty="0"/>
              <a:t>Note:	</a:t>
            </a:r>
            <a:r>
              <a:rPr lang="en-US" sz="2000" dirty="0"/>
              <a:t>Onboarding is required only with IFSCA-registered Bullion Trading/Clearing Members for 	participation in Gold and Silver Futures at IIBX; </a:t>
            </a:r>
            <a:r>
              <a:rPr lang="en-US" sz="2000" b="1" dirty="0"/>
              <a:t>no separate onboarding at IIBX is needed.</a:t>
            </a:r>
            <a:endParaRPr lang="en-US" sz="2000" dirty="0"/>
          </a:p>
        </p:txBody>
      </p:sp>
      <p:sp>
        <p:nvSpPr>
          <p:cNvPr id="3" name="TextBox 2">
            <a:extLst>
              <a:ext uri="{FF2B5EF4-FFF2-40B4-BE49-F238E27FC236}">
                <a16:creationId xmlns:a16="http://schemas.microsoft.com/office/drawing/2014/main" id="{21F8E324-4AD3-FCA1-2340-49437A9AA409}"/>
              </a:ext>
            </a:extLst>
          </p:cNvPr>
          <p:cNvSpPr txBox="1"/>
          <p:nvPr/>
        </p:nvSpPr>
        <p:spPr>
          <a:xfrm>
            <a:off x="545892" y="120965"/>
            <a:ext cx="11112708" cy="461665"/>
          </a:xfrm>
          <a:prstGeom prst="rect">
            <a:avLst/>
          </a:prstGeom>
          <a:noFill/>
        </p:spPr>
        <p:txBody>
          <a:bodyPr wrap="square" rtlCol="0">
            <a:spAutoFit/>
          </a:bodyPr>
          <a:lstStyle/>
          <a:p>
            <a:pPr algn="ctr"/>
            <a:r>
              <a:rPr lang="en-US" sz="2400" b="1" dirty="0">
                <a:solidFill>
                  <a:schemeClr val="accent1">
                    <a:lumMod val="50000"/>
                  </a:schemeClr>
                </a:solidFill>
                <a:latin typeface="Aptos" panose="020B0004020202020204" pitchFamily="34" charset="0"/>
                <a:ea typeface="+mj-ea"/>
                <a:cs typeface="+mj-cs"/>
              </a:rPr>
              <a:t>Onboarding process of Hedgers in Gold and Silver Futures at IIBX</a:t>
            </a:r>
            <a:endParaRPr lang="en-IN" sz="2400" b="1" dirty="0">
              <a:solidFill>
                <a:schemeClr val="accent1">
                  <a:lumMod val="50000"/>
                </a:schemeClr>
              </a:solidFill>
              <a:latin typeface="Aptos" panose="020B0004020202020204" pitchFamily="34" charset="0"/>
              <a:ea typeface="+mj-ea"/>
              <a:cs typeface="+mj-cs"/>
            </a:endParaRPr>
          </a:p>
        </p:txBody>
      </p:sp>
      <p:pic>
        <p:nvPicPr>
          <p:cNvPr id="4" name="object 2">
            <a:extLst>
              <a:ext uri="{FF2B5EF4-FFF2-40B4-BE49-F238E27FC236}">
                <a16:creationId xmlns:a16="http://schemas.microsoft.com/office/drawing/2014/main" id="{BC24295C-365B-7ECA-3662-9ADF9AA283C7}"/>
              </a:ext>
            </a:extLst>
          </p:cNvPr>
          <p:cNvPicPr/>
          <p:nvPr/>
        </p:nvPicPr>
        <p:blipFill>
          <a:blip r:embed="rId3" cstate="print"/>
          <a:stretch>
            <a:fillRect/>
          </a:stretch>
        </p:blipFill>
        <p:spPr>
          <a:xfrm>
            <a:off x="10896600" y="6402345"/>
            <a:ext cx="1138628" cy="379455"/>
          </a:xfrm>
          <a:prstGeom prst="rect">
            <a:avLst/>
          </a:prstGeom>
        </p:spPr>
      </p:pic>
    </p:spTree>
    <p:extLst>
      <p:ext uri="{BB962C8B-B14F-4D97-AF65-F5344CB8AC3E}">
        <p14:creationId xmlns:p14="http://schemas.microsoft.com/office/powerpoint/2010/main" val="320394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C0BB4-DBAA-1B61-D042-8E82DB4DAA18}"/>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90925F8-F6C8-1F7B-CEA9-B3C4AB19F3AA}"/>
              </a:ext>
            </a:extLst>
          </p:cNvPr>
          <p:cNvSpPr txBox="1">
            <a:spLocks/>
          </p:cNvSpPr>
          <p:nvPr/>
        </p:nvSpPr>
        <p:spPr>
          <a:xfrm>
            <a:off x="545892" y="997484"/>
            <a:ext cx="11249108" cy="5892804"/>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AutoNum type="arabicPeriod"/>
            </a:pPr>
            <a:r>
              <a:rPr lang="en-US" b="1" dirty="0"/>
              <a:t>IFSCA Notification</a:t>
            </a:r>
          </a:p>
          <a:p>
            <a:endParaRPr lang="en-US" b="1" dirty="0"/>
          </a:p>
          <a:p>
            <a:pPr marL="1200150" lvl="2" indent="-285750">
              <a:buFont typeface="Wingdings" panose="05000000000000000000" pitchFamily="2" charset="2"/>
              <a:buChar char="ü"/>
            </a:pPr>
            <a:r>
              <a:rPr lang="en-US" b="1" dirty="0"/>
              <a:t>Application Submission:</a:t>
            </a:r>
            <a:br>
              <a:rPr lang="en-US" dirty="0"/>
            </a:br>
            <a:r>
              <a:rPr lang="en-US" dirty="0"/>
              <a:t>The applicant registers and submits their application with required documents in the specified format via the Membership Application Portal at:</a:t>
            </a:r>
            <a:br>
              <a:rPr lang="en-US" dirty="0"/>
            </a:br>
            <a:r>
              <a:rPr lang="en-US" dirty="0">
                <a:hlinkClick r:id="rId3"/>
              </a:rPr>
              <a:t>https://membership.iibx.co.in/register.aspx</a:t>
            </a:r>
            <a:endParaRPr lang="en-US" dirty="0"/>
          </a:p>
          <a:p>
            <a:pPr marL="1200150" lvl="2" indent="-285750">
              <a:buFont typeface="Wingdings" panose="05000000000000000000" pitchFamily="2" charset="2"/>
              <a:buChar char="ü"/>
            </a:pPr>
            <a:r>
              <a:rPr lang="en-US" b="1" dirty="0"/>
              <a:t>IIBX Review:</a:t>
            </a:r>
            <a:br>
              <a:rPr lang="en-US" dirty="0"/>
            </a:br>
            <a:r>
              <a:rPr lang="en-US" dirty="0"/>
              <a:t>The IIBX Membership Team reviews the application and forwards it to the IFSCA once it meets the eligibility criteria.</a:t>
            </a:r>
          </a:p>
          <a:p>
            <a:pPr marL="1200150" lvl="2" indent="-285750">
              <a:buFont typeface="Wingdings" panose="05000000000000000000" pitchFamily="2" charset="2"/>
              <a:buChar char="ü"/>
            </a:pPr>
            <a:r>
              <a:rPr lang="en-US" b="1" dirty="0"/>
              <a:t>IFSCA Evaluation and Notification:</a:t>
            </a:r>
            <a:br>
              <a:rPr lang="en-US" dirty="0"/>
            </a:br>
            <a:r>
              <a:rPr lang="en-US" dirty="0"/>
              <a:t>The IFSCA evaluates the application and, after completing due diligence, notifies the applicant as a </a:t>
            </a:r>
            <a:r>
              <a:rPr lang="en-US" b="1" dirty="0"/>
              <a:t>Qualified Jeweller</a:t>
            </a:r>
            <a:r>
              <a:rPr lang="en-US" dirty="0"/>
              <a:t> or </a:t>
            </a:r>
            <a:r>
              <a:rPr lang="en-US" b="1" dirty="0"/>
              <a:t>Valid India–UAE TRQ Holder</a:t>
            </a:r>
            <a:r>
              <a:rPr lang="en-US" dirty="0"/>
              <a:t>.</a:t>
            </a:r>
          </a:p>
          <a:p>
            <a:pPr lvl="1"/>
            <a:endParaRPr lang="en-US" dirty="0"/>
          </a:p>
          <a:p>
            <a:r>
              <a:rPr lang="en-US" b="1" dirty="0"/>
              <a:t>2. Demat Account Setup</a:t>
            </a:r>
          </a:p>
          <a:p>
            <a:pPr marL="1200150" lvl="2" indent="-285750">
              <a:buFont typeface="Wingdings" panose="05000000000000000000" pitchFamily="2" charset="2"/>
              <a:buChar char="ü"/>
            </a:pPr>
            <a:r>
              <a:rPr lang="en-US" dirty="0"/>
              <a:t>Notified Qualified Jewellers / Valid India UAE TRQ Holders are required to open a Demat Account with Depository Participants enabled by IIDI.</a:t>
            </a:r>
          </a:p>
          <a:p>
            <a:endParaRPr lang="en-US" dirty="0"/>
          </a:p>
          <a:p>
            <a:r>
              <a:rPr lang="en-US" b="1" dirty="0"/>
              <a:t>3. Trading / Clearing Account Setup</a:t>
            </a:r>
          </a:p>
          <a:p>
            <a:pPr marL="1200150" lvl="2" indent="-285750">
              <a:buFont typeface="Wingdings" panose="05000000000000000000" pitchFamily="2" charset="2"/>
              <a:buChar char="ü"/>
            </a:pPr>
            <a:r>
              <a:rPr lang="en-US" dirty="0"/>
              <a:t>Notified Qualified </a:t>
            </a:r>
            <a:r>
              <a:rPr lang="en-US" dirty="0" err="1"/>
              <a:t>Jewellers</a:t>
            </a:r>
            <a:r>
              <a:rPr lang="en-US" dirty="0"/>
              <a:t> / Valid India UAE TRQ Holders need to obtain a UID and Unique Client Code (UCC).</a:t>
            </a:r>
          </a:p>
        </p:txBody>
      </p:sp>
      <p:sp>
        <p:nvSpPr>
          <p:cNvPr id="3" name="TextBox 2">
            <a:extLst>
              <a:ext uri="{FF2B5EF4-FFF2-40B4-BE49-F238E27FC236}">
                <a16:creationId xmlns:a16="http://schemas.microsoft.com/office/drawing/2014/main" id="{D1FC589D-4320-233F-E3B5-613ADEFCEF41}"/>
              </a:ext>
            </a:extLst>
          </p:cNvPr>
          <p:cNvSpPr txBox="1"/>
          <p:nvPr/>
        </p:nvSpPr>
        <p:spPr>
          <a:xfrm>
            <a:off x="545892" y="120965"/>
            <a:ext cx="11112708" cy="461665"/>
          </a:xfrm>
          <a:prstGeom prst="rect">
            <a:avLst/>
          </a:prstGeom>
          <a:noFill/>
        </p:spPr>
        <p:txBody>
          <a:bodyPr wrap="square" rtlCol="0">
            <a:spAutoFit/>
          </a:bodyPr>
          <a:lstStyle/>
          <a:p>
            <a:pPr algn="ctr"/>
            <a:r>
              <a:rPr lang="en-US" sz="2400" b="1" dirty="0">
                <a:solidFill>
                  <a:schemeClr val="accent1">
                    <a:lumMod val="50000"/>
                  </a:schemeClr>
                </a:solidFill>
                <a:latin typeface="Aptos" panose="020B0004020202020204" pitchFamily="34" charset="0"/>
                <a:ea typeface="+mj-ea"/>
                <a:cs typeface="+mj-cs"/>
              </a:rPr>
              <a:t>Onboarding process of Qualified Jeweller / Valid India TRQ Holder at IIBX</a:t>
            </a:r>
            <a:endParaRPr lang="en-IN" sz="2400" b="1" dirty="0">
              <a:solidFill>
                <a:schemeClr val="accent1">
                  <a:lumMod val="50000"/>
                </a:schemeClr>
              </a:solidFill>
              <a:latin typeface="Aptos" panose="020B0004020202020204" pitchFamily="34" charset="0"/>
              <a:ea typeface="+mj-ea"/>
              <a:cs typeface="+mj-cs"/>
            </a:endParaRPr>
          </a:p>
        </p:txBody>
      </p:sp>
      <p:pic>
        <p:nvPicPr>
          <p:cNvPr id="4" name="object 2">
            <a:extLst>
              <a:ext uri="{FF2B5EF4-FFF2-40B4-BE49-F238E27FC236}">
                <a16:creationId xmlns:a16="http://schemas.microsoft.com/office/drawing/2014/main" id="{769492EA-5026-A563-B55D-D61B17105241}"/>
              </a:ext>
            </a:extLst>
          </p:cNvPr>
          <p:cNvPicPr/>
          <p:nvPr/>
        </p:nvPicPr>
        <p:blipFill>
          <a:blip r:embed="rId4" cstate="print"/>
          <a:stretch>
            <a:fillRect/>
          </a:stretch>
        </p:blipFill>
        <p:spPr>
          <a:xfrm>
            <a:off x="10896600" y="6402345"/>
            <a:ext cx="1138628" cy="379455"/>
          </a:xfrm>
          <a:prstGeom prst="rect">
            <a:avLst/>
          </a:prstGeom>
        </p:spPr>
      </p:pic>
    </p:spTree>
    <p:extLst>
      <p:ext uri="{BB962C8B-B14F-4D97-AF65-F5344CB8AC3E}">
        <p14:creationId xmlns:p14="http://schemas.microsoft.com/office/powerpoint/2010/main" val="3343335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5E7D1-4FF8-F393-66CE-4F65F885211A}"/>
            </a:ext>
          </a:extLst>
        </p:cNvPr>
        <p:cNvGrpSpPr/>
        <p:nvPr/>
      </p:nvGrpSpPr>
      <p:grpSpPr>
        <a:xfrm>
          <a:off x="0" y="0"/>
          <a:ext cx="0" cy="0"/>
          <a:chOff x="0" y="0"/>
          <a:chExt cx="0" cy="0"/>
        </a:xfrm>
      </p:grpSpPr>
      <p:pic>
        <p:nvPicPr>
          <p:cNvPr id="4" name="object 2">
            <a:extLst>
              <a:ext uri="{FF2B5EF4-FFF2-40B4-BE49-F238E27FC236}">
                <a16:creationId xmlns:a16="http://schemas.microsoft.com/office/drawing/2014/main" id="{FE182193-72AC-F6D7-C5AD-13A19F81B05A}"/>
              </a:ext>
            </a:extLst>
          </p:cNvPr>
          <p:cNvPicPr/>
          <p:nvPr/>
        </p:nvPicPr>
        <p:blipFill>
          <a:blip r:embed="rId2" cstate="print"/>
          <a:stretch>
            <a:fillRect/>
          </a:stretch>
        </p:blipFill>
        <p:spPr>
          <a:xfrm>
            <a:off x="10896600" y="6357658"/>
            <a:ext cx="1138628" cy="379455"/>
          </a:xfrm>
          <a:prstGeom prst="rect">
            <a:avLst/>
          </a:prstGeom>
        </p:spPr>
      </p:pic>
      <p:sp>
        <p:nvSpPr>
          <p:cNvPr id="5" name="TextBox 4">
            <a:extLst>
              <a:ext uri="{FF2B5EF4-FFF2-40B4-BE49-F238E27FC236}">
                <a16:creationId xmlns:a16="http://schemas.microsoft.com/office/drawing/2014/main" id="{4681EEA1-8D1C-DA9C-A030-8D5D6EB6CE95}"/>
              </a:ext>
            </a:extLst>
          </p:cNvPr>
          <p:cNvSpPr txBox="1"/>
          <p:nvPr/>
        </p:nvSpPr>
        <p:spPr>
          <a:xfrm>
            <a:off x="2819400" y="1600200"/>
            <a:ext cx="6553200" cy="2862322"/>
          </a:xfrm>
          <a:prstGeom prst="rect">
            <a:avLst/>
          </a:prstGeom>
          <a:noFill/>
        </p:spPr>
        <p:txBody>
          <a:bodyPr wrap="square" rtlCol="0">
            <a:spAutoFit/>
          </a:bodyPr>
          <a:lstStyle/>
          <a:p>
            <a:pPr algn="ctr"/>
            <a:r>
              <a:rPr lang="en-US" sz="6000" b="1" dirty="0"/>
              <a:t>Application Process</a:t>
            </a:r>
          </a:p>
          <a:p>
            <a:pPr algn="ctr"/>
            <a:r>
              <a:rPr lang="en-US" sz="6000" b="1" dirty="0"/>
              <a:t>at </a:t>
            </a:r>
          </a:p>
          <a:p>
            <a:pPr algn="ctr"/>
            <a:r>
              <a:rPr lang="en-US" sz="6000" b="1" dirty="0"/>
              <a:t>IIBX </a:t>
            </a:r>
          </a:p>
        </p:txBody>
      </p:sp>
    </p:spTree>
    <p:extLst>
      <p:ext uri="{BB962C8B-B14F-4D97-AF65-F5344CB8AC3E}">
        <p14:creationId xmlns:p14="http://schemas.microsoft.com/office/powerpoint/2010/main" val="42202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4E4D7-2A04-02A4-B70A-54E0C695F158}"/>
            </a:ext>
          </a:extLst>
        </p:cNvPr>
        <p:cNvGrpSpPr/>
        <p:nvPr/>
      </p:nvGrpSpPr>
      <p:grpSpPr>
        <a:xfrm>
          <a:off x="0" y="0"/>
          <a:ext cx="0" cy="0"/>
          <a:chOff x="0" y="0"/>
          <a:chExt cx="0" cy="0"/>
        </a:xfrm>
      </p:grpSpPr>
      <p:pic>
        <p:nvPicPr>
          <p:cNvPr id="4" name="object 2">
            <a:extLst>
              <a:ext uri="{FF2B5EF4-FFF2-40B4-BE49-F238E27FC236}">
                <a16:creationId xmlns:a16="http://schemas.microsoft.com/office/drawing/2014/main" id="{4E3485B1-F77D-DB40-9CD6-F23D62CD7174}"/>
              </a:ext>
            </a:extLst>
          </p:cNvPr>
          <p:cNvPicPr/>
          <p:nvPr/>
        </p:nvPicPr>
        <p:blipFill>
          <a:blip r:embed="rId2" cstate="print"/>
          <a:stretch>
            <a:fillRect/>
          </a:stretch>
        </p:blipFill>
        <p:spPr>
          <a:xfrm>
            <a:off x="10896600" y="6357658"/>
            <a:ext cx="1138628" cy="379455"/>
          </a:xfrm>
          <a:prstGeom prst="rect">
            <a:avLst/>
          </a:prstGeom>
        </p:spPr>
      </p:pic>
      <p:pic>
        <p:nvPicPr>
          <p:cNvPr id="3" name="Picture 2">
            <a:extLst>
              <a:ext uri="{FF2B5EF4-FFF2-40B4-BE49-F238E27FC236}">
                <a16:creationId xmlns:a16="http://schemas.microsoft.com/office/drawing/2014/main" id="{7FA7DD46-93C1-ED7A-BF2F-8CDB879BA97D}"/>
              </a:ext>
            </a:extLst>
          </p:cNvPr>
          <p:cNvPicPr>
            <a:picLocks noChangeAspect="1"/>
          </p:cNvPicPr>
          <p:nvPr/>
        </p:nvPicPr>
        <p:blipFill>
          <a:blip r:embed="rId3"/>
          <a:stretch>
            <a:fillRect/>
          </a:stretch>
        </p:blipFill>
        <p:spPr>
          <a:xfrm>
            <a:off x="1219200" y="2196229"/>
            <a:ext cx="9448800" cy="4661771"/>
          </a:xfrm>
          <a:prstGeom prst="rect">
            <a:avLst/>
          </a:prstGeom>
        </p:spPr>
      </p:pic>
      <p:sp>
        <p:nvSpPr>
          <p:cNvPr id="6" name="TextBox 5">
            <a:extLst>
              <a:ext uri="{FF2B5EF4-FFF2-40B4-BE49-F238E27FC236}">
                <a16:creationId xmlns:a16="http://schemas.microsoft.com/office/drawing/2014/main" id="{CE0A5C6F-56E5-6E22-4C4E-5F76350D90AC}"/>
              </a:ext>
            </a:extLst>
          </p:cNvPr>
          <p:cNvSpPr txBox="1"/>
          <p:nvPr/>
        </p:nvSpPr>
        <p:spPr>
          <a:xfrm>
            <a:off x="681428" y="914400"/>
            <a:ext cx="11353800" cy="1384995"/>
          </a:xfrm>
          <a:prstGeom prst="rect">
            <a:avLst/>
          </a:prstGeom>
          <a:noFill/>
        </p:spPr>
        <p:txBody>
          <a:bodyPr wrap="square" rtlCol="0">
            <a:spAutoFit/>
          </a:bodyPr>
          <a:lstStyle/>
          <a:p>
            <a:r>
              <a:rPr lang="en-US" dirty="0"/>
              <a:t>Open your preferred web browser, click on the address bar, type  and register </a:t>
            </a:r>
          </a:p>
          <a:p>
            <a:r>
              <a:rPr lang="en-US" sz="6600" b="1" dirty="0">
                <a:solidFill>
                  <a:schemeClr val="tx2"/>
                </a:solidFill>
              </a:rPr>
              <a:t>https://membership.iibx.co.in</a:t>
            </a:r>
            <a:endParaRPr lang="en-IN" sz="6600" b="1" dirty="0">
              <a:solidFill>
                <a:schemeClr val="tx2"/>
              </a:solidFill>
            </a:endParaRP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71B5264E-655E-E26C-038C-B48D02C58592}"/>
                  </a:ext>
                </a:extLst>
              </p14:cNvPr>
              <p14:cNvContentPartPr/>
              <p14:nvPr/>
            </p14:nvContentPartPr>
            <p14:xfrm>
              <a:off x="5374000" y="6410480"/>
              <a:ext cx="427320" cy="360"/>
            </p14:xfrm>
          </p:contentPart>
        </mc:Choice>
        <mc:Fallback xmlns="">
          <p:pic>
            <p:nvPicPr>
              <p:cNvPr id="5" name="Ink 4">
                <a:extLst>
                  <a:ext uri="{FF2B5EF4-FFF2-40B4-BE49-F238E27FC236}">
                    <a16:creationId xmlns:a16="http://schemas.microsoft.com/office/drawing/2014/main" id="{71B5264E-655E-E26C-038C-B48D02C58592}"/>
                  </a:ext>
                </a:extLst>
              </p:cNvPr>
              <p:cNvPicPr/>
              <p:nvPr/>
            </p:nvPicPr>
            <p:blipFill>
              <a:blip r:embed="rId5"/>
              <a:stretch>
                <a:fillRect/>
              </a:stretch>
            </p:blipFill>
            <p:spPr>
              <a:xfrm>
                <a:off x="5284360" y="6230840"/>
                <a:ext cx="606960" cy="360000"/>
              </a:xfrm>
              <a:prstGeom prst="rect">
                <a:avLst/>
              </a:prstGeom>
            </p:spPr>
          </p:pic>
        </mc:Fallback>
      </mc:AlternateContent>
    </p:spTree>
    <p:extLst>
      <p:ext uri="{BB962C8B-B14F-4D97-AF65-F5344CB8AC3E}">
        <p14:creationId xmlns:p14="http://schemas.microsoft.com/office/powerpoint/2010/main" val="2755348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78792-B3E1-4F08-9913-8E5319A92D15}"/>
            </a:ext>
          </a:extLst>
        </p:cNvPr>
        <p:cNvGrpSpPr/>
        <p:nvPr/>
      </p:nvGrpSpPr>
      <p:grpSpPr>
        <a:xfrm>
          <a:off x="0" y="0"/>
          <a:ext cx="0" cy="0"/>
          <a:chOff x="0" y="0"/>
          <a:chExt cx="0" cy="0"/>
        </a:xfrm>
      </p:grpSpPr>
      <p:pic>
        <p:nvPicPr>
          <p:cNvPr id="4" name="object 2">
            <a:extLst>
              <a:ext uri="{FF2B5EF4-FFF2-40B4-BE49-F238E27FC236}">
                <a16:creationId xmlns:a16="http://schemas.microsoft.com/office/drawing/2014/main" id="{F8B2B3F7-B890-3321-9A6B-868E25DD9482}"/>
              </a:ext>
            </a:extLst>
          </p:cNvPr>
          <p:cNvPicPr/>
          <p:nvPr/>
        </p:nvPicPr>
        <p:blipFill>
          <a:blip r:embed="rId2" cstate="print"/>
          <a:stretch>
            <a:fillRect/>
          </a:stretch>
        </p:blipFill>
        <p:spPr>
          <a:xfrm>
            <a:off x="10896600" y="6357658"/>
            <a:ext cx="1138628" cy="379455"/>
          </a:xfrm>
          <a:prstGeom prst="rect">
            <a:avLst/>
          </a:prstGeom>
        </p:spPr>
      </p:pic>
      <p:pic>
        <p:nvPicPr>
          <p:cNvPr id="5" name="Picture 4">
            <a:extLst>
              <a:ext uri="{FF2B5EF4-FFF2-40B4-BE49-F238E27FC236}">
                <a16:creationId xmlns:a16="http://schemas.microsoft.com/office/drawing/2014/main" id="{0BDBEBCB-BB69-C16B-508D-CD6C35E21AB5}"/>
              </a:ext>
            </a:extLst>
          </p:cNvPr>
          <p:cNvPicPr>
            <a:picLocks noChangeAspect="1"/>
          </p:cNvPicPr>
          <p:nvPr/>
        </p:nvPicPr>
        <p:blipFill>
          <a:blip r:embed="rId3"/>
          <a:stretch>
            <a:fillRect/>
          </a:stretch>
        </p:blipFill>
        <p:spPr>
          <a:xfrm>
            <a:off x="787127" y="730111"/>
            <a:ext cx="10617746" cy="5397777"/>
          </a:xfrm>
          <a:prstGeom prst="rect">
            <a:avLst/>
          </a:prstGeom>
        </p:spPr>
      </p:pic>
    </p:spTree>
    <p:extLst>
      <p:ext uri="{BB962C8B-B14F-4D97-AF65-F5344CB8AC3E}">
        <p14:creationId xmlns:p14="http://schemas.microsoft.com/office/powerpoint/2010/main" val="3208525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71EA5-2888-1AAB-6AE1-0247B81A15AA}"/>
            </a:ext>
          </a:extLst>
        </p:cNvPr>
        <p:cNvGrpSpPr/>
        <p:nvPr/>
      </p:nvGrpSpPr>
      <p:grpSpPr>
        <a:xfrm>
          <a:off x="0" y="0"/>
          <a:ext cx="0" cy="0"/>
          <a:chOff x="0" y="0"/>
          <a:chExt cx="0" cy="0"/>
        </a:xfrm>
      </p:grpSpPr>
      <p:pic>
        <p:nvPicPr>
          <p:cNvPr id="4" name="object 2">
            <a:extLst>
              <a:ext uri="{FF2B5EF4-FFF2-40B4-BE49-F238E27FC236}">
                <a16:creationId xmlns:a16="http://schemas.microsoft.com/office/drawing/2014/main" id="{7764AE00-54F8-754B-4301-3C5AF6111FC5}"/>
              </a:ext>
            </a:extLst>
          </p:cNvPr>
          <p:cNvPicPr/>
          <p:nvPr/>
        </p:nvPicPr>
        <p:blipFill>
          <a:blip r:embed="rId2" cstate="print"/>
          <a:stretch>
            <a:fillRect/>
          </a:stretch>
        </p:blipFill>
        <p:spPr>
          <a:xfrm>
            <a:off x="10896600" y="6357658"/>
            <a:ext cx="1138628" cy="379455"/>
          </a:xfrm>
          <a:prstGeom prst="rect">
            <a:avLst/>
          </a:prstGeom>
        </p:spPr>
      </p:pic>
      <p:pic>
        <p:nvPicPr>
          <p:cNvPr id="3" name="Picture 2">
            <a:extLst>
              <a:ext uri="{FF2B5EF4-FFF2-40B4-BE49-F238E27FC236}">
                <a16:creationId xmlns:a16="http://schemas.microsoft.com/office/drawing/2014/main" id="{07811235-DC2B-EF41-3FCC-030A8269C424}"/>
              </a:ext>
            </a:extLst>
          </p:cNvPr>
          <p:cNvPicPr>
            <a:picLocks noChangeAspect="1"/>
          </p:cNvPicPr>
          <p:nvPr/>
        </p:nvPicPr>
        <p:blipFill>
          <a:blip r:embed="rId3"/>
          <a:stretch>
            <a:fillRect/>
          </a:stretch>
        </p:blipFill>
        <p:spPr>
          <a:xfrm>
            <a:off x="685800" y="787264"/>
            <a:ext cx="11189275" cy="5283472"/>
          </a:xfrm>
          <a:prstGeom prst="rect">
            <a:avLst/>
          </a:prstGeom>
        </p:spPr>
      </p:pic>
    </p:spTree>
    <p:extLst>
      <p:ext uri="{BB962C8B-B14F-4D97-AF65-F5344CB8AC3E}">
        <p14:creationId xmlns:p14="http://schemas.microsoft.com/office/powerpoint/2010/main" val="2808806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65BEE-2008-C347-D6B0-3A42B7898DDD}"/>
            </a:ext>
          </a:extLst>
        </p:cNvPr>
        <p:cNvGrpSpPr/>
        <p:nvPr/>
      </p:nvGrpSpPr>
      <p:grpSpPr>
        <a:xfrm>
          <a:off x="0" y="0"/>
          <a:ext cx="0" cy="0"/>
          <a:chOff x="0" y="0"/>
          <a:chExt cx="0" cy="0"/>
        </a:xfrm>
      </p:grpSpPr>
      <p:pic>
        <p:nvPicPr>
          <p:cNvPr id="4" name="object 2">
            <a:extLst>
              <a:ext uri="{FF2B5EF4-FFF2-40B4-BE49-F238E27FC236}">
                <a16:creationId xmlns:a16="http://schemas.microsoft.com/office/drawing/2014/main" id="{B3444FA3-5435-BA54-279B-59B682FA527E}"/>
              </a:ext>
            </a:extLst>
          </p:cNvPr>
          <p:cNvPicPr/>
          <p:nvPr/>
        </p:nvPicPr>
        <p:blipFill>
          <a:blip r:embed="rId2" cstate="print"/>
          <a:stretch>
            <a:fillRect/>
          </a:stretch>
        </p:blipFill>
        <p:spPr>
          <a:xfrm>
            <a:off x="10896600" y="6357658"/>
            <a:ext cx="1138628" cy="379455"/>
          </a:xfrm>
          <a:prstGeom prst="rect">
            <a:avLst/>
          </a:prstGeom>
        </p:spPr>
      </p:pic>
      <p:pic>
        <p:nvPicPr>
          <p:cNvPr id="5" name="Picture 4">
            <a:extLst>
              <a:ext uri="{FF2B5EF4-FFF2-40B4-BE49-F238E27FC236}">
                <a16:creationId xmlns:a16="http://schemas.microsoft.com/office/drawing/2014/main" id="{4D539CDA-A1BF-7500-B4C7-DA39340DAA5F}"/>
              </a:ext>
            </a:extLst>
          </p:cNvPr>
          <p:cNvPicPr>
            <a:picLocks noChangeAspect="1"/>
          </p:cNvPicPr>
          <p:nvPr/>
        </p:nvPicPr>
        <p:blipFill>
          <a:blip r:embed="rId3"/>
          <a:srcRect t="13333" b="14445"/>
          <a:stretch/>
        </p:blipFill>
        <p:spPr>
          <a:xfrm>
            <a:off x="300428" y="1066800"/>
            <a:ext cx="11734800" cy="4953000"/>
          </a:xfrm>
          <a:prstGeom prst="rect">
            <a:avLst/>
          </a:prstGeom>
        </p:spPr>
      </p:pic>
    </p:spTree>
    <p:extLst>
      <p:ext uri="{BB962C8B-B14F-4D97-AF65-F5344CB8AC3E}">
        <p14:creationId xmlns:p14="http://schemas.microsoft.com/office/powerpoint/2010/main" val="3196235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D92AA-CE0B-4644-C76F-80BE25041D3E}"/>
            </a:ext>
          </a:extLst>
        </p:cNvPr>
        <p:cNvGrpSpPr/>
        <p:nvPr/>
      </p:nvGrpSpPr>
      <p:grpSpPr>
        <a:xfrm>
          <a:off x="0" y="0"/>
          <a:ext cx="0" cy="0"/>
          <a:chOff x="0" y="0"/>
          <a:chExt cx="0" cy="0"/>
        </a:xfrm>
      </p:grpSpPr>
      <p:pic>
        <p:nvPicPr>
          <p:cNvPr id="4" name="object 2">
            <a:extLst>
              <a:ext uri="{FF2B5EF4-FFF2-40B4-BE49-F238E27FC236}">
                <a16:creationId xmlns:a16="http://schemas.microsoft.com/office/drawing/2014/main" id="{9891C900-8A75-B471-466F-9AE4E78A0A46}"/>
              </a:ext>
            </a:extLst>
          </p:cNvPr>
          <p:cNvPicPr/>
          <p:nvPr/>
        </p:nvPicPr>
        <p:blipFill>
          <a:blip r:embed="rId2" cstate="print"/>
          <a:stretch>
            <a:fillRect/>
          </a:stretch>
        </p:blipFill>
        <p:spPr>
          <a:xfrm>
            <a:off x="10896600" y="6357658"/>
            <a:ext cx="1138628" cy="379455"/>
          </a:xfrm>
          <a:prstGeom prst="rect">
            <a:avLst/>
          </a:prstGeom>
        </p:spPr>
      </p:pic>
      <p:pic>
        <p:nvPicPr>
          <p:cNvPr id="3" name="Picture 2">
            <a:extLst>
              <a:ext uri="{FF2B5EF4-FFF2-40B4-BE49-F238E27FC236}">
                <a16:creationId xmlns:a16="http://schemas.microsoft.com/office/drawing/2014/main" id="{C7A292CA-B89C-36E0-3C58-77E25DA6019B}"/>
              </a:ext>
            </a:extLst>
          </p:cNvPr>
          <p:cNvPicPr>
            <a:picLocks noChangeAspect="1"/>
          </p:cNvPicPr>
          <p:nvPr/>
        </p:nvPicPr>
        <p:blipFill>
          <a:blip r:embed="rId3"/>
          <a:stretch>
            <a:fillRect/>
          </a:stretch>
        </p:blipFill>
        <p:spPr>
          <a:xfrm>
            <a:off x="330862" y="973241"/>
            <a:ext cx="11556646" cy="5384417"/>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0CF2031B-4CF3-69E0-B0C1-71C0A9237546}"/>
                  </a:ext>
                </a:extLst>
              </p14:cNvPr>
              <p14:cNvContentPartPr/>
              <p14:nvPr/>
            </p14:nvContentPartPr>
            <p14:xfrm>
              <a:off x="3362680" y="2234480"/>
              <a:ext cx="771120" cy="22680"/>
            </p14:xfrm>
          </p:contentPart>
        </mc:Choice>
        <mc:Fallback xmlns="">
          <p:pic>
            <p:nvPicPr>
              <p:cNvPr id="6" name="Ink 5">
                <a:extLst>
                  <a:ext uri="{FF2B5EF4-FFF2-40B4-BE49-F238E27FC236}">
                    <a16:creationId xmlns:a16="http://schemas.microsoft.com/office/drawing/2014/main" id="{0CF2031B-4CF3-69E0-B0C1-71C0A9237546}"/>
                  </a:ext>
                </a:extLst>
              </p:cNvPr>
              <p:cNvPicPr/>
              <p:nvPr/>
            </p:nvPicPr>
            <p:blipFill>
              <a:blip r:embed="rId5"/>
              <a:stretch>
                <a:fillRect/>
              </a:stretch>
            </p:blipFill>
            <p:spPr>
              <a:xfrm>
                <a:off x="3273040" y="2054480"/>
                <a:ext cx="95076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8A78E52C-DA1C-44FE-9C82-38D30979B5F0}"/>
                  </a:ext>
                </a:extLst>
              </p14:cNvPr>
              <p14:cNvContentPartPr/>
              <p14:nvPr/>
            </p14:nvContentPartPr>
            <p14:xfrm>
              <a:off x="5923360" y="2275520"/>
              <a:ext cx="506880" cy="21240"/>
            </p14:xfrm>
          </p:contentPart>
        </mc:Choice>
        <mc:Fallback xmlns="">
          <p:pic>
            <p:nvPicPr>
              <p:cNvPr id="7" name="Ink 6">
                <a:extLst>
                  <a:ext uri="{FF2B5EF4-FFF2-40B4-BE49-F238E27FC236}">
                    <a16:creationId xmlns:a16="http://schemas.microsoft.com/office/drawing/2014/main" id="{8A78E52C-DA1C-44FE-9C82-38D30979B5F0}"/>
                  </a:ext>
                </a:extLst>
              </p:cNvPr>
              <p:cNvPicPr/>
              <p:nvPr/>
            </p:nvPicPr>
            <p:blipFill>
              <a:blip r:embed="rId7"/>
              <a:stretch>
                <a:fillRect/>
              </a:stretch>
            </p:blipFill>
            <p:spPr>
              <a:xfrm>
                <a:off x="5833360" y="2095880"/>
                <a:ext cx="68652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923D1910-6843-32E2-812F-CA33AF0F3FB4}"/>
                  </a:ext>
                </a:extLst>
              </p14:cNvPr>
              <p14:cNvContentPartPr/>
              <p14:nvPr/>
            </p14:nvContentPartPr>
            <p14:xfrm>
              <a:off x="5557600" y="2245280"/>
              <a:ext cx="812160" cy="11520"/>
            </p14:xfrm>
          </p:contentPart>
        </mc:Choice>
        <mc:Fallback xmlns="">
          <p:pic>
            <p:nvPicPr>
              <p:cNvPr id="8" name="Ink 7">
                <a:extLst>
                  <a:ext uri="{FF2B5EF4-FFF2-40B4-BE49-F238E27FC236}">
                    <a16:creationId xmlns:a16="http://schemas.microsoft.com/office/drawing/2014/main" id="{923D1910-6843-32E2-812F-CA33AF0F3FB4}"/>
                  </a:ext>
                </a:extLst>
              </p:cNvPr>
              <p:cNvPicPr/>
              <p:nvPr/>
            </p:nvPicPr>
            <p:blipFill>
              <a:blip r:embed="rId9"/>
              <a:stretch>
                <a:fillRect/>
              </a:stretch>
            </p:blipFill>
            <p:spPr>
              <a:xfrm>
                <a:off x="5467600" y="2065280"/>
                <a:ext cx="991800" cy="371160"/>
              </a:xfrm>
              <a:prstGeom prst="rect">
                <a:avLst/>
              </a:prstGeom>
            </p:spPr>
          </p:pic>
        </mc:Fallback>
      </mc:AlternateContent>
      <p:sp>
        <p:nvSpPr>
          <p:cNvPr id="2" name="TextBox 1">
            <a:extLst>
              <a:ext uri="{FF2B5EF4-FFF2-40B4-BE49-F238E27FC236}">
                <a16:creationId xmlns:a16="http://schemas.microsoft.com/office/drawing/2014/main" id="{B8CC5A3C-CC34-F9AE-F84E-0572B3265868}"/>
              </a:ext>
            </a:extLst>
          </p:cNvPr>
          <p:cNvSpPr txBox="1"/>
          <p:nvPr/>
        </p:nvSpPr>
        <p:spPr>
          <a:xfrm>
            <a:off x="961764" y="6376378"/>
            <a:ext cx="9303934" cy="369332"/>
          </a:xfrm>
          <a:prstGeom prst="rect">
            <a:avLst/>
          </a:prstGeom>
          <a:noFill/>
        </p:spPr>
        <p:txBody>
          <a:bodyPr wrap="square" rtlCol="0">
            <a:spAutoFit/>
          </a:bodyPr>
          <a:lstStyle/>
          <a:p>
            <a:r>
              <a:rPr lang="en-US" b="1" dirty="0"/>
              <a:t>Note : Fill all Basic Details – Click Enclosure – Click Submit – ( Application ID will be generated )</a:t>
            </a:r>
            <a:endParaRPr lang="en-IN" b="1" dirty="0"/>
          </a:p>
        </p:txBody>
      </p:sp>
    </p:spTree>
    <p:extLst>
      <p:ext uri="{BB962C8B-B14F-4D97-AF65-F5344CB8AC3E}">
        <p14:creationId xmlns:p14="http://schemas.microsoft.com/office/powerpoint/2010/main" val="699547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94BDFF-CBB3-C7EC-8067-3D5B1A2EE959}"/>
              </a:ext>
            </a:extLst>
          </p:cNvPr>
          <p:cNvSpPr>
            <a:spLocks noGrp="1"/>
          </p:cNvSpPr>
          <p:nvPr>
            <p:ph type="body" idx="1"/>
          </p:nvPr>
        </p:nvSpPr>
        <p:spPr>
          <a:xfrm>
            <a:off x="228600" y="1066800"/>
            <a:ext cx="11430000" cy="5543184"/>
          </a:xfrm>
        </p:spPr>
        <p:txBody>
          <a:bodyPr/>
          <a:lstStyle/>
          <a:p>
            <a:pPr marL="457200" algn="just">
              <a:lnSpc>
                <a:spcPct val="107000"/>
              </a:lnSpc>
              <a:spcAft>
                <a:spcPts val="800"/>
              </a:spcAft>
            </a:pPr>
            <a:endParaRPr lang="en-IN" sz="1800" b="1" u="sng"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a:lnSpc>
                <a:spcPct val="107000"/>
              </a:lnSpc>
              <a:spcAft>
                <a:spcPts val="800"/>
              </a:spcAft>
              <a:buFont typeface="Wingdings" panose="05000000000000000000" pitchFamily="2" charset="2"/>
              <a:buChar char="Ø"/>
            </a:pPr>
            <a:r>
              <a:rPr lang="en-IN" sz="1800" b="1" u="sng" dirty="0">
                <a:effectLst/>
                <a:latin typeface="Calibri" panose="020F0502020204030204" pitchFamily="34" charset="0"/>
                <a:ea typeface="Calibri" panose="020F0502020204030204" pitchFamily="34" charset="0"/>
                <a:cs typeface="Times New Roman" panose="02020603050405020304" pitchFamily="18" charset="0"/>
              </a:rPr>
              <a:t>Role of IFSCA</a:t>
            </a:r>
          </a:p>
          <a:p>
            <a:pPr marL="742950" indent="-285750" algn="just">
              <a:lnSpc>
                <a:spcPct val="107000"/>
              </a:lnSpc>
              <a:spcAft>
                <a:spcPts val="800"/>
              </a:spcAft>
              <a:buFont typeface="Wingdings" panose="05000000000000000000" pitchFamily="2" charset="2"/>
              <a:buChar char="q"/>
            </a:pPr>
            <a:r>
              <a:rPr lang="en-IN" sz="1800" dirty="0">
                <a:effectLst/>
                <a:latin typeface="Calibri" panose="020F0502020204030204" pitchFamily="34" charset="0"/>
                <a:ea typeface="Calibri" panose="020F0502020204030204" pitchFamily="34" charset="0"/>
                <a:cs typeface="Times New Roman" panose="02020603050405020304" pitchFamily="18" charset="0"/>
              </a:rPr>
              <a:t>The IFSCA is a unified authority for the development and regulation of financial products, financial services and </a:t>
            </a:r>
            <a:r>
              <a:rPr lang="en-IN" dirty="0">
                <a:latin typeface="Calibri" panose="020F0502020204030204" pitchFamily="34" charset="0"/>
                <a:cs typeface="Times New Roman" panose="02020603050405020304" pitchFamily="18" charset="0"/>
              </a:rPr>
              <a:t>financial institutions in the International Financial Services Centres (IFSC) in India. The IFSCA has been established as a unified regulator </a:t>
            </a:r>
            <a:r>
              <a:rPr lang="en-US" dirty="0">
                <a:latin typeface="Calibri" panose="020F0502020204030204" pitchFamily="34" charset="0"/>
                <a:cs typeface="Times New Roman" panose="02020603050405020304" pitchFamily="18" charset="0"/>
              </a:rPr>
              <a:t>under the International Financial Services Centre Authority Act passed by the Indian Parliament in 2019 with a </a:t>
            </a:r>
            <a:r>
              <a:rPr lang="en-IN" dirty="0">
                <a:latin typeface="Calibri" panose="020F0502020204030204" pitchFamily="34" charset="0"/>
                <a:cs typeface="Times New Roman" panose="02020603050405020304" pitchFamily="18" charset="0"/>
              </a:rPr>
              <a:t>holistic vision in order to promote ease of doing business in IFSC and provide world class regulatory environment.</a:t>
            </a:r>
          </a:p>
          <a:p>
            <a:pPr marL="457200" algn="just">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a:lnSpc>
                <a:spcPct val="107000"/>
              </a:lnSpc>
              <a:spcAft>
                <a:spcPts val="800"/>
              </a:spcAft>
              <a:buFont typeface="Wingdings" panose="05000000000000000000" pitchFamily="2" charset="2"/>
              <a:buChar char="Ø"/>
            </a:pPr>
            <a:r>
              <a:rPr lang="en-IN" b="1" u="sng" dirty="0">
                <a:latin typeface="Calibri" panose="020F0502020204030204" pitchFamily="34" charset="0"/>
                <a:ea typeface="Calibri" panose="020F0502020204030204" pitchFamily="34" charset="0"/>
                <a:cs typeface="Times New Roman" panose="02020603050405020304" pitchFamily="18" charset="0"/>
              </a:rPr>
              <a:t>Purpose of IFSCA</a:t>
            </a:r>
            <a:endParaRPr lang="en-IN" sz="1800" b="1" u="sng"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a:lnSpc>
                <a:spcPct val="107000"/>
              </a:lnSpc>
              <a:spcAft>
                <a:spcPts val="800"/>
              </a:spcAft>
              <a:buFont typeface="Wingdings" panose="05000000000000000000" pitchFamily="2" charset="2"/>
              <a:buChar char="q"/>
            </a:pPr>
            <a:r>
              <a:rPr lang="en-IN" sz="1800" dirty="0">
                <a:effectLst/>
                <a:latin typeface="Calibri" panose="020F0502020204030204" pitchFamily="34" charset="0"/>
                <a:ea typeface="Calibri" panose="020F0502020204030204" pitchFamily="34" charset="0"/>
                <a:cs typeface="Times New Roman" panose="02020603050405020304" pitchFamily="18" charset="0"/>
              </a:rPr>
              <a:t>The main objective of the IFSCA is to develop a strong global connect and focus on the needs of the Indian economy as well as to serve as an international financial platform for the entire region and the global economy as a whole.</a:t>
            </a:r>
          </a:p>
          <a:p>
            <a:pPr marL="742950" indent="-285750" algn="just">
              <a:lnSpc>
                <a:spcPct val="107000"/>
              </a:lnSpc>
              <a:spcAft>
                <a:spcPts val="800"/>
              </a:spcAft>
              <a:buFont typeface="Wingdings" panose="05000000000000000000" pitchFamily="2" charset="2"/>
              <a:buChar char="q"/>
            </a:pPr>
            <a:r>
              <a:rPr lang="en-IN" sz="1800" dirty="0">
                <a:effectLst/>
                <a:latin typeface="Calibri" panose="020F0502020204030204" pitchFamily="34" charset="0"/>
                <a:ea typeface="Calibri" panose="020F0502020204030204" pitchFamily="34" charset="0"/>
                <a:cs typeface="Times New Roman" panose="02020603050405020304" pitchFamily="18" charset="0"/>
              </a:rPr>
              <a:t>Prior to the establishment of IFSCA, the domestic financial regulators, namely, RBI, SEBI, PFRDA and IRDAI regulated the business in IFSC.</a:t>
            </a:r>
          </a:p>
          <a:p>
            <a:pPr marL="457200" algn="just">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5" name="object 2">
            <a:extLst>
              <a:ext uri="{FF2B5EF4-FFF2-40B4-BE49-F238E27FC236}">
                <a16:creationId xmlns:a16="http://schemas.microsoft.com/office/drawing/2014/main" id="{53F29D5B-2C37-D1D9-D27C-6AC5DEAD83A9}"/>
              </a:ext>
            </a:extLst>
          </p:cNvPr>
          <p:cNvSpPr txBox="1">
            <a:spLocks noGrp="1"/>
          </p:cNvSpPr>
          <p:nvPr>
            <p:ph type="title"/>
          </p:nvPr>
        </p:nvSpPr>
        <p:spPr>
          <a:xfrm>
            <a:off x="2133600" y="301144"/>
            <a:ext cx="9524999" cy="396904"/>
          </a:xfrm>
          <a:prstGeom prst="rect">
            <a:avLst/>
          </a:prstGeom>
        </p:spPr>
        <p:txBody>
          <a:bodyPr vert="horz" wrap="square" lIns="0" tIns="12065" rIns="0" bIns="0" rtlCol="0">
            <a:spAutoFit/>
          </a:bodyPr>
          <a:lstStyle/>
          <a:p>
            <a:pPr marL="12700" algn="ctr">
              <a:lnSpc>
                <a:spcPct val="100000"/>
              </a:lnSpc>
              <a:spcBef>
                <a:spcPts val="95"/>
              </a:spcBef>
            </a:pPr>
            <a:r>
              <a:rPr lang="en-US" sz="2500" dirty="0">
                <a:latin typeface="Aptos" panose="020B0004020202020204" pitchFamily="34" charset="0"/>
                <a:cs typeface="Georgia"/>
              </a:rPr>
              <a:t>International Financial Services </a:t>
            </a:r>
            <a:r>
              <a:rPr lang="en-US" sz="2500" dirty="0" err="1">
                <a:latin typeface="Aptos" panose="020B0004020202020204" pitchFamily="34" charset="0"/>
                <a:cs typeface="Georgia"/>
              </a:rPr>
              <a:t>Centres</a:t>
            </a:r>
            <a:r>
              <a:rPr lang="en-US" sz="2500" dirty="0">
                <a:latin typeface="Aptos" panose="020B0004020202020204" pitchFamily="34" charset="0"/>
                <a:cs typeface="Georgia"/>
              </a:rPr>
              <a:t> Authority</a:t>
            </a:r>
            <a:endParaRPr lang="en-IN" sz="2500" dirty="0">
              <a:latin typeface="Aptos" panose="020B0004020202020204" pitchFamily="34" charset="0"/>
              <a:cs typeface="Georgia"/>
            </a:endParaRPr>
          </a:p>
        </p:txBody>
      </p:sp>
      <p:pic>
        <p:nvPicPr>
          <p:cNvPr id="1026" name="Picture 2" descr="Awesome Image">
            <a:extLst>
              <a:ext uri="{FF2B5EF4-FFF2-40B4-BE49-F238E27FC236}">
                <a16:creationId xmlns:a16="http://schemas.microsoft.com/office/drawing/2014/main" id="{93C6E308-8F83-73AB-1C41-F2D35266A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76200"/>
            <a:ext cx="1323975" cy="1314450"/>
          </a:xfrm>
          <a:prstGeom prst="rect">
            <a:avLst/>
          </a:prstGeom>
          <a:noFill/>
          <a:extLst>
            <a:ext uri="{909E8E84-426E-40DD-AFC4-6F175D3DCCD1}">
              <a14:hiddenFill xmlns:a14="http://schemas.microsoft.com/office/drawing/2010/main">
                <a:solidFill>
                  <a:srgbClr val="FFFFFF"/>
                </a:solidFill>
              </a14:hiddenFill>
            </a:ext>
          </a:extLst>
        </p:spPr>
      </p:pic>
      <p:pic>
        <p:nvPicPr>
          <p:cNvPr id="6" name="object 2">
            <a:extLst>
              <a:ext uri="{FF2B5EF4-FFF2-40B4-BE49-F238E27FC236}">
                <a16:creationId xmlns:a16="http://schemas.microsoft.com/office/drawing/2014/main" id="{5DB75E3A-942D-D784-EB77-6BFFD7CBFE65}"/>
              </a:ext>
            </a:extLst>
          </p:cNvPr>
          <p:cNvPicPr/>
          <p:nvPr/>
        </p:nvPicPr>
        <p:blipFill>
          <a:blip r:embed="rId3" cstate="print"/>
          <a:stretch>
            <a:fillRect/>
          </a:stretch>
        </p:blipFill>
        <p:spPr>
          <a:xfrm>
            <a:off x="10977172" y="6478545"/>
            <a:ext cx="1138628" cy="37945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815AC-CE8C-5E17-35A8-0508A198B4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1ED83C-28D0-FAB5-3841-25B76AF8BF1D}"/>
              </a:ext>
            </a:extLst>
          </p:cNvPr>
          <p:cNvSpPr>
            <a:spLocks noGrp="1"/>
          </p:cNvSpPr>
          <p:nvPr>
            <p:ph type="title"/>
          </p:nvPr>
        </p:nvSpPr>
        <p:spPr>
          <a:xfrm>
            <a:off x="2362200" y="141846"/>
            <a:ext cx="8057321" cy="507072"/>
          </a:xfrm>
        </p:spPr>
        <p:txBody>
          <a:bodyPr>
            <a:noAutofit/>
          </a:bodyPr>
          <a:lstStyle/>
          <a:p>
            <a:pPr algn="ctr"/>
            <a:r>
              <a:rPr lang="en-US" sz="2800" kern="1200" dirty="0">
                <a:solidFill>
                  <a:schemeClr val="accent1">
                    <a:lumMod val="50000"/>
                  </a:schemeClr>
                </a:solidFill>
                <a:latin typeface="Book Antiqua" panose="02040602050305030304" pitchFamily="18" charset="0"/>
                <a:cs typeface="+mj-cs"/>
              </a:rPr>
              <a:t>Knowledge center at IIBX website</a:t>
            </a:r>
            <a:endParaRPr lang="en-IN" sz="2800" kern="1200" dirty="0">
              <a:solidFill>
                <a:schemeClr val="accent1">
                  <a:lumMod val="50000"/>
                </a:schemeClr>
              </a:solidFill>
              <a:latin typeface="Book Antiqua" panose="02040602050305030304" pitchFamily="18" charset="0"/>
              <a:cs typeface="+mj-cs"/>
            </a:endParaRPr>
          </a:p>
        </p:txBody>
      </p:sp>
      <p:sp>
        <p:nvSpPr>
          <p:cNvPr id="8" name="TextBox 7">
            <a:extLst>
              <a:ext uri="{FF2B5EF4-FFF2-40B4-BE49-F238E27FC236}">
                <a16:creationId xmlns:a16="http://schemas.microsoft.com/office/drawing/2014/main" id="{59137658-3639-B232-0123-E066522AAC29}"/>
              </a:ext>
            </a:extLst>
          </p:cNvPr>
          <p:cNvSpPr txBox="1"/>
          <p:nvPr/>
        </p:nvSpPr>
        <p:spPr>
          <a:xfrm>
            <a:off x="872195" y="976991"/>
            <a:ext cx="10818057" cy="830997"/>
          </a:xfrm>
          <a:prstGeom prst="rect">
            <a:avLst/>
          </a:prstGeom>
          <a:noFill/>
        </p:spPr>
        <p:txBody>
          <a:bodyPr wrap="square" rtlCol="0">
            <a:spAutoFit/>
          </a:bodyPr>
          <a:lstStyle/>
          <a:p>
            <a:pPr algn="just"/>
            <a:r>
              <a:rPr lang="en-US" sz="2400" dirty="0">
                <a:latin typeface="Aptos" panose="020B0004020202020204" pitchFamily="34" charset="0"/>
              </a:rPr>
              <a:t>IIBX's website now includes a knowledge center aimed at educating and spreading awareness about IIBX services</a:t>
            </a:r>
          </a:p>
        </p:txBody>
      </p:sp>
      <p:pic>
        <p:nvPicPr>
          <p:cNvPr id="4" name="Picture 3">
            <a:extLst>
              <a:ext uri="{FF2B5EF4-FFF2-40B4-BE49-F238E27FC236}">
                <a16:creationId xmlns:a16="http://schemas.microsoft.com/office/drawing/2014/main" id="{703BC393-1DA9-09D1-C4BF-45D287F3BD25}"/>
              </a:ext>
            </a:extLst>
          </p:cNvPr>
          <p:cNvPicPr>
            <a:picLocks noChangeAspect="1"/>
          </p:cNvPicPr>
          <p:nvPr/>
        </p:nvPicPr>
        <p:blipFill>
          <a:blip r:embed="rId3"/>
          <a:stretch>
            <a:fillRect/>
          </a:stretch>
        </p:blipFill>
        <p:spPr>
          <a:xfrm>
            <a:off x="872195" y="1885084"/>
            <a:ext cx="10818057" cy="2783032"/>
          </a:xfrm>
          <a:prstGeom prst="rect">
            <a:avLst/>
          </a:prstGeom>
        </p:spPr>
      </p:pic>
      <p:sp>
        <p:nvSpPr>
          <p:cNvPr id="6" name="Arrow: Up 5">
            <a:extLst>
              <a:ext uri="{FF2B5EF4-FFF2-40B4-BE49-F238E27FC236}">
                <a16:creationId xmlns:a16="http://schemas.microsoft.com/office/drawing/2014/main" id="{190CA89A-7913-C677-7392-72F6B0C8A1FD}"/>
              </a:ext>
            </a:extLst>
          </p:cNvPr>
          <p:cNvSpPr/>
          <p:nvPr/>
        </p:nvSpPr>
        <p:spPr>
          <a:xfrm>
            <a:off x="9982200" y="2136061"/>
            <a:ext cx="202096" cy="45720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a:p>
        </p:txBody>
      </p:sp>
      <p:pic>
        <p:nvPicPr>
          <p:cNvPr id="3" name="object 2">
            <a:extLst>
              <a:ext uri="{FF2B5EF4-FFF2-40B4-BE49-F238E27FC236}">
                <a16:creationId xmlns:a16="http://schemas.microsoft.com/office/drawing/2014/main" id="{1BD77C6C-D917-ED39-0539-515103BA26DE}"/>
              </a:ext>
            </a:extLst>
          </p:cNvPr>
          <p:cNvPicPr/>
          <p:nvPr/>
        </p:nvPicPr>
        <p:blipFill>
          <a:blip r:embed="rId4" cstate="print"/>
          <a:stretch>
            <a:fillRect/>
          </a:stretch>
        </p:blipFill>
        <p:spPr>
          <a:xfrm>
            <a:off x="10896600" y="6357658"/>
            <a:ext cx="1138628" cy="379455"/>
          </a:xfrm>
          <a:prstGeom prst="rect">
            <a:avLst/>
          </a:prstGeom>
        </p:spPr>
      </p:pic>
    </p:spTree>
    <p:extLst>
      <p:ext uri="{BB962C8B-B14F-4D97-AF65-F5344CB8AC3E}">
        <p14:creationId xmlns:p14="http://schemas.microsoft.com/office/powerpoint/2010/main" val="2818886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499BE-0220-D27B-D788-046137E6DCA1}"/>
              </a:ext>
            </a:extLst>
          </p:cNvPr>
          <p:cNvSpPr>
            <a:spLocks noGrp="1"/>
          </p:cNvSpPr>
          <p:nvPr>
            <p:ph type="title"/>
          </p:nvPr>
        </p:nvSpPr>
        <p:spPr>
          <a:xfrm>
            <a:off x="1828800" y="226807"/>
            <a:ext cx="8057321" cy="507072"/>
          </a:xfrm>
        </p:spPr>
        <p:txBody>
          <a:bodyPr>
            <a:noAutofit/>
          </a:bodyPr>
          <a:lstStyle/>
          <a:p>
            <a:pPr algn="ctr"/>
            <a:r>
              <a:rPr lang="en-US" sz="2800" kern="1200" dirty="0">
                <a:solidFill>
                  <a:schemeClr val="accent1">
                    <a:lumMod val="50000"/>
                  </a:schemeClr>
                </a:solidFill>
                <a:latin typeface="Book Antiqua" panose="02040602050305030304" pitchFamily="18" charset="0"/>
                <a:cs typeface="+mj-cs"/>
              </a:rPr>
              <a:t>IIBX Contact Points</a:t>
            </a:r>
            <a:endParaRPr lang="en-IN" sz="2800" kern="1200" dirty="0">
              <a:solidFill>
                <a:schemeClr val="accent1">
                  <a:lumMod val="50000"/>
                </a:schemeClr>
              </a:solidFill>
              <a:latin typeface="Book Antiqua" panose="02040602050305030304" pitchFamily="18" charset="0"/>
              <a:cs typeface="+mj-cs"/>
            </a:endParaRPr>
          </a:p>
        </p:txBody>
      </p:sp>
      <p:pic>
        <p:nvPicPr>
          <p:cNvPr id="7" name="Picture 6">
            <a:extLst>
              <a:ext uri="{FF2B5EF4-FFF2-40B4-BE49-F238E27FC236}">
                <a16:creationId xmlns:a16="http://schemas.microsoft.com/office/drawing/2014/main" id="{21783CFD-82CC-4187-F75C-610F99584ECF}"/>
              </a:ext>
            </a:extLst>
          </p:cNvPr>
          <p:cNvPicPr>
            <a:picLocks noChangeAspect="1"/>
          </p:cNvPicPr>
          <p:nvPr/>
        </p:nvPicPr>
        <p:blipFill>
          <a:blip r:embed="rId3"/>
          <a:srcRect r="55172"/>
          <a:stretch>
            <a:fillRect/>
          </a:stretch>
        </p:blipFill>
        <p:spPr>
          <a:xfrm>
            <a:off x="1799373" y="1226823"/>
            <a:ext cx="6763441" cy="4545653"/>
          </a:xfrm>
          <a:prstGeom prst="rect">
            <a:avLst/>
          </a:prstGeom>
        </p:spPr>
      </p:pic>
      <p:sp>
        <p:nvSpPr>
          <p:cNvPr id="10" name="TextBox 9">
            <a:extLst>
              <a:ext uri="{FF2B5EF4-FFF2-40B4-BE49-F238E27FC236}">
                <a16:creationId xmlns:a16="http://schemas.microsoft.com/office/drawing/2014/main" id="{78D32FAE-6B5E-1648-AB00-D6D61A865966}"/>
              </a:ext>
            </a:extLst>
          </p:cNvPr>
          <p:cNvSpPr txBox="1"/>
          <p:nvPr/>
        </p:nvSpPr>
        <p:spPr>
          <a:xfrm>
            <a:off x="3896834" y="5951561"/>
            <a:ext cx="4665980" cy="553998"/>
          </a:xfrm>
          <a:prstGeom prst="rect">
            <a:avLst/>
          </a:prstGeom>
          <a:noFill/>
        </p:spPr>
        <p:txBody>
          <a:bodyPr wrap="square" rtlCol="0">
            <a:spAutoFit/>
          </a:bodyPr>
          <a:lstStyle/>
          <a:p>
            <a:r>
              <a:rPr lang="en-US" sz="3000" b="1" dirty="0">
                <a:solidFill>
                  <a:srgbClr val="1F3863"/>
                </a:solidFill>
                <a:latin typeface="Georgia"/>
                <a:cs typeface="Calibri"/>
                <a:hlinkClick r:id="rId4"/>
              </a:rPr>
              <a:t>https://www.iibx.co.in</a:t>
            </a:r>
            <a:endParaRPr lang="en-IN" sz="3000" dirty="0"/>
          </a:p>
        </p:txBody>
      </p:sp>
      <p:pic>
        <p:nvPicPr>
          <p:cNvPr id="4" name="Picture 3">
            <a:extLst>
              <a:ext uri="{FF2B5EF4-FFF2-40B4-BE49-F238E27FC236}">
                <a16:creationId xmlns:a16="http://schemas.microsoft.com/office/drawing/2014/main" id="{D725DBC7-0409-5304-27E4-7F5F7A0517AA}"/>
              </a:ext>
            </a:extLst>
          </p:cNvPr>
          <p:cNvPicPr>
            <a:picLocks noChangeAspect="1"/>
          </p:cNvPicPr>
          <p:nvPr/>
        </p:nvPicPr>
        <p:blipFill>
          <a:blip r:embed="rId5"/>
          <a:stretch>
            <a:fillRect/>
          </a:stretch>
        </p:blipFill>
        <p:spPr>
          <a:xfrm>
            <a:off x="8810595" y="1085523"/>
            <a:ext cx="1371791" cy="4686954"/>
          </a:xfrm>
          <a:prstGeom prst="rect">
            <a:avLst/>
          </a:prstGeom>
        </p:spPr>
      </p:pic>
      <p:pic>
        <p:nvPicPr>
          <p:cNvPr id="3" name="object 2">
            <a:extLst>
              <a:ext uri="{FF2B5EF4-FFF2-40B4-BE49-F238E27FC236}">
                <a16:creationId xmlns:a16="http://schemas.microsoft.com/office/drawing/2014/main" id="{8CEA8900-5413-CE4A-2FE5-B8ED83AFD44C}"/>
              </a:ext>
            </a:extLst>
          </p:cNvPr>
          <p:cNvPicPr/>
          <p:nvPr/>
        </p:nvPicPr>
        <p:blipFill>
          <a:blip r:embed="rId6" cstate="print"/>
          <a:stretch>
            <a:fillRect/>
          </a:stretch>
        </p:blipFill>
        <p:spPr>
          <a:xfrm>
            <a:off x="10896600" y="6357658"/>
            <a:ext cx="1138628" cy="379455"/>
          </a:xfrm>
          <a:prstGeom prst="rect">
            <a:avLst/>
          </a:prstGeom>
        </p:spPr>
      </p:pic>
    </p:spTree>
    <p:extLst>
      <p:ext uri="{BB962C8B-B14F-4D97-AF65-F5344CB8AC3E}">
        <p14:creationId xmlns:p14="http://schemas.microsoft.com/office/powerpoint/2010/main" val="3230893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CEC3C-E4EC-05E0-8BB9-BCE4E79B2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436F10-1A57-2B48-823B-E1463B8E0656}"/>
              </a:ext>
            </a:extLst>
          </p:cNvPr>
          <p:cNvSpPr>
            <a:spLocks noGrp="1"/>
          </p:cNvSpPr>
          <p:nvPr>
            <p:ph type="title"/>
          </p:nvPr>
        </p:nvSpPr>
        <p:spPr>
          <a:xfrm>
            <a:off x="2209800" y="2933552"/>
            <a:ext cx="8057321" cy="507072"/>
          </a:xfrm>
        </p:spPr>
        <p:txBody>
          <a:bodyPr>
            <a:noAutofit/>
          </a:bodyPr>
          <a:lstStyle/>
          <a:p>
            <a:pPr algn="ctr"/>
            <a:r>
              <a:rPr lang="en-US" sz="4000" kern="1200" dirty="0">
                <a:solidFill>
                  <a:schemeClr val="accent1">
                    <a:lumMod val="50000"/>
                  </a:schemeClr>
                </a:solidFill>
                <a:latin typeface="Book Antiqua" panose="02040602050305030304" pitchFamily="18" charset="0"/>
                <a:cs typeface="+mj-cs"/>
              </a:rPr>
              <a:t>Thank You </a:t>
            </a:r>
            <a:endParaRPr lang="en-IN" sz="4000" kern="1200" dirty="0">
              <a:solidFill>
                <a:schemeClr val="accent1">
                  <a:lumMod val="50000"/>
                </a:schemeClr>
              </a:solidFill>
              <a:latin typeface="Book Antiqua" panose="02040602050305030304" pitchFamily="18" charset="0"/>
              <a:cs typeface="+mj-cs"/>
            </a:endParaRPr>
          </a:p>
        </p:txBody>
      </p:sp>
      <p:pic>
        <p:nvPicPr>
          <p:cNvPr id="3" name="object 2">
            <a:extLst>
              <a:ext uri="{FF2B5EF4-FFF2-40B4-BE49-F238E27FC236}">
                <a16:creationId xmlns:a16="http://schemas.microsoft.com/office/drawing/2014/main" id="{054C379A-663A-2B9D-C918-7AC826C96694}"/>
              </a:ext>
            </a:extLst>
          </p:cNvPr>
          <p:cNvPicPr/>
          <p:nvPr/>
        </p:nvPicPr>
        <p:blipFill>
          <a:blip r:embed="rId3" cstate="print"/>
          <a:stretch>
            <a:fillRect/>
          </a:stretch>
        </p:blipFill>
        <p:spPr>
          <a:xfrm>
            <a:off x="10896600" y="6357658"/>
            <a:ext cx="1138628" cy="379455"/>
          </a:xfrm>
          <a:prstGeom prst="rect">
            <a:avLst/>
          </a:prstGeom>
        </p:spPr>
      </p:pic>
    </p:spTree>
    <p:extLst>
      <p:ext uri="{BB962C8B-B14F-4D97-AF65-F5344CB8AC3E}">
        <p14:creationId xmlns:p14="http://schemas.microsoft.com/office/powerpoint/2010/main" val="1188647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C326D097-0145-9F47-4844-24956544B5C9}"/>
              </a:ext>
            </a:extLst>
          </p:cNvPr>
          <p:cNvSpPr/>
          <p:nvPr/>
        </p:nvSpPr>
        <p:spPr>
          <a:xfrm>
            <a:off x="4533798" y="2254055"/>
            <a:ext cx="2783673" cy="2973761"/>
          </a:xfrm>
          <a:prstGeom prst="ellipse">
            <a:avLst/>
          </a:prstGeom>
          <a:effectLst>
            <a:outerShdw blurRad="50800" dist="38100" dir="162000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12" name="Hexagon 11">
            <a:extLst>
              <a:ext uri="{FF2B5EF4-FFF2-40B4-BE49-F238E27FC236}">
                <a16:creationId xmlns:a16="http://schemas.microsoft.com/office/drawing/2014/main" id="{E6C1F2C7-78EF-8431-0126-D9DEA464CD7A}"/>
              </a:ext>
            </a:extLst>
          </p:cNvPr>
          <p:cNvSpPr/>
          <p:nvPr/>
        </p:nvSpPr>
        <p:spPr>
          <a:xfrm>
            <a:off x="6703059" y="2263643"/>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16" name="Hexagon 15">
            <a:extLst>
              <a:ext uri="{FF2B5EF4-FFF2-40B4-BE49-F238E27FC236}">
                <a16:creationId xmlns:a16="http://schemas.microsoft.com/office/drawing/2014/main" id="{18C7502F-0F2E-7246-46CB-D170C07A765F}"/>
              </a:ext>
            </a:extLst>
          </p:cNvPr>
          <p:cNvSpPr/>
          <p:nvPr/>
        </p:nvSpPr>
        <p:spPr>
          <a:xfrm>
            <a:off x="6713538" y="3926074"/>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18" name="Hexagon 17">
            <a:extLst>
              <a:ext uri="{FF2B5EF4-FFF2-40B4-BE49-F238E27FC236}">
                <a16:creationId xmlns:a16="http://schemas.microsoft.com/office/drawing/2014/main" id="{7CCA275E-80E0-1200-56FF-94F6DDB54DEF}"/>
              </a:ext>
            </a:extLst>
          </p:cNvPr>
          <p:cNvSpPr/>
          <p:nvPr/>
        </p:nvSpPr>
        <p:spPr>
          <a:xfrm>
            <a:off x="3789124" y="3935599"/>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19" name="Hexagon 18">
            <a:extLst>
              <a:ext uri="{FF2B5EF4-FFF2-40B4-BE49-F238E27FC236}">
                <a16:creationId xmlns:a16="http://schemas.microsoft.com/office/drawing/2014/main" id="{42699F2D-0F8D-F6C4-994F-9202BF18532F}"/>
              </a:ext>
            </a:extLst>
          </p:cNvPr>
          <p:cNvSpPr/>
          <p:nvPr/>
        </p:nvSpPr>
        <p:spPr>
          <a:xfrm>
            <a:off x="3758654" y="2310040"/>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17" name="Hexagon 16">
            <a:extLst>
              <a:ext uri="{FF2B5EF4-FFF2-40B4-BE49-F238E27FC236}">
                <a16:creationId xmlns:a16="http://schemas.microsoft.com/office/drawing/2014/main" id="{B81D7023-C08D-7F1E-E854-90D91B459148}"/>
              </a:ext>
            </a:extLst>
          </p:cNvPr>
          <p:cNvSpPr/>
          <p:nvPr/>
        </p:nvSpPr>
        <p:spPr>
          <a:xfrm>
            <a:off x="5252774" y="4763350"/>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pic>
        <p:nvPicPr>
          <p:cNvPr id="8" name="object 8"/>
          <p:cNvPicPr/>
          <p:nvPr/>
        </p:nvPicPr>
        <p:blipFill>
          <a:blip r:embed="rId3" cstate="print"/>
          <a:stretch>
            <a:fillRect/>
          </a:stretch>
        </p:blipFill>
        <p:spPr>
          <a:xfrm>
            <a:off x="5381953" y="5221685"/>
            <a:ext cx="1182576" cy="409322"/>
          </a:xfrm>
          <a:prstGeom prst="rect">
            <a:avLst/>
          </a:prstGeom>
        </p:spPr>
      </p:pic>
      <p:sp>
        <p:nvSpPr>
          <p:cNvPr id="20" name="Hexagon 19">
            <a:extLst>
              <a:ext uri="{FF2B5EF4-FFF2-40B4-BE49-F238E27FC236}">
                <a16:creationId xmlns:a16="http://schemas.microsoft.com/office/drawing/2014/main" id="{F22959C6-6A60-760F-0E0D-DE6350299663}"/>
              </a:ext>
            </a:extLst>
          </p:cNvPr>
          <p:cNvSpPr/>
          <p:nvPr/>
        </p:nvSpPr>
        <p:spPr>
          <a:xfrm>
            <a:off x="5236743" y="3108134"/>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10" name="Hexagon 9">
            <a:extLst>
              <a:ext uri="{FF2B5EF4-FFF2-40B4-BE49-F238E27FC236}">
                <a16:creationId xmlns:a16="http://schemas.microsoft.com/office/drawing/2014/main" id="{FD81034A-35C9-B7C7-D596-77A92A9C0BB8}"/>
              </a:ext>
            </a:extLst>
          </p:cNvPr>
          <p:cNvSpPr/>
          <p:nvPr/>
        </p:nvSpPr>
        <p:spPr>
          <a:xfrm>
            <a:off x="5226578" y="1431790"/>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pic>
        <p:nvPicPr>
          <p:cNvPr id="2" name="object 2"/>
          <p:cNvPicPr/>
          <p:nvPr/>
        </p:nvPicPr>
        <p:blipFill>
          <a:blip r:embed="rId4" cstate="print"/>
          <a:stretch>
            <a:fillRect/>
          </a:stretch>
        </p:blipFill>
        <p:spPr>
          <a:xfrm>
            <a:off x="11002284" y="6478524"/>
            <a:ext cx="1138427" cy="379476"/>
          </a:xfrm>
          <a:prstGeom prst="rect">
            <a:avLst/>
          </a:prstGeom>
        </p:spPr>
      </p:pic>
      <p:pic>
        <p:nvPicPr>
          <p:cNvPr id="4" name="object 4"/>
          <p:cNvPicPr/>
          <p:nvPr/>
        </p:nvPicPr>
        <p:blipFill>
          <a:blip r:embed="rId4" cstate="print"/>
          <a:stretch>
            <a:fillRect/>
          </a:stretch>
        </p:blipFill>
        <p:spPr>
          <a:xfrm>
            <a:off x="5398015" y="3547180"/>
            <a:ext cx="1169018" cy="412792"/>
          </a:xfrm>
          <a:prstGeom prst="rect">
            <a:avLst/>
          </a:prstGeom>
        </p:spPr>
      </p:pic>
      <p:pic>
        <p:nvPicPr>
          <p:cNvPr id="6" name="object 6"/>
          <p:cNvPicPr/>
          <p:nvPr/>
        </p:nvPicPr>
        <p:blipFill>
          <a:blip r:embed="rId5" cstate="print"/>
          <a:stretch>
            <a:fillRect/>
          </a:stretch>
        </p:blipFill>
        <p:spPr>
          <a:xfrm>
            <a:off x="5358358" y="1849231"/>
            <a:ext cx="1229766" cy="422838"/>
          </a:xfrm>
          <a:prstGeom prst="rect">
            <a:avLst/>
          </a:prstGeom>
        </p:spPr>
      </p:pic>
      <p:pic>
        <p:nvPicPr>
          <p:cNvPr id="7" name="object 7"/>
          <p:cNvPicPr/>
          <p:nvPr/>
        </p:nvPicPr>
        <p:blipFill>
          <a:blip r:embed="rId6" cstate="print"/>
          <a:stretch>
            <a:fillRect/>
          </a:stretch>
        </p:blipFill>
        <p:spPr>
          <a:xfrm>
            <a:off x="3901073" y="4404758"/>
            <a:ext cx="1197866" cy="358592"/>
          </a:xfrm>
          <a:prstGeom prst="rect">
            <a:avLst/>
          </a:prstGeom>
        </p:spPr>
      </p:pic>
      <p:pic>
        <p:nvPicPr>
          <p:cNvPr id="13" name="Picture 12">
            <a:extLst>
              <a:ext uri="{FF2B5EF4-FFF2-40B4-BE49-F238E27FC236}">
                <a16:creationId xmlns:a16="http://schemas.microsoft.com/office/drawing/2014/main" id="{150039D0-0CD1-2671-732C-EF063FD5744F}"/>
              </a:ext>
            </a:extLst>
          </p:cNvPr>
          <p:cNvPicPr>
            <a:picLocks noChangeAspect="1"/>
          </p:cNvPicPr>
          <p:nvPr/>
        </p:nvPicPr>
        <p:blipFill>
          <a:blip r:embed="rId7"/>
          <a:stretch>
            <a:fillRect/>
          </a:stretch>
        </p:blipFill>
        <p:spPr>
          <a:xfrm>
            <a:off x="6898682" y="2638366"/>
            <a:ext cx="1135056" cy="562034"/>
          </a:xfrm>
          <a:prstGeom prst="rect">
            <a:avLst/>
          </a:prstGeom>
        </p:spPr>
      </p:pic>
      <p:pic>
        <p:nvPicPr>
          <p:cNvPr id="14" name="object 5">
            <a:extLst>
              <a:ext uri="{FF2B5EF4-FFF2-40B4-BE49-F238E27FC236}">
                <a16:creationId xmlns:a16="http://schemas.microsoft.com/office/drawing/2014/main" id="{59BC34B0-312E-439A-97F2-8A1157E4B9B3}"/>
              </a:ext>
            </a:extLst>
          </p:cNvPr>
          <p:cNvPicPr/>
          <p:nvPr/>
        </p:nvPicPr>
        <p:blipFill>
          <a:blip r:embed="rId8" cstate="print"/>
          <a:stretch>
            <a:fillRect/>
          </a:stretch>
        </p:blipFill>
        <p:spPr>
          <a:xfrm>
            <a:off x="6891991" y="4321166"/>
            <a:ext cx="1119816" cy="470594"/>
          </a:xfrm>
          <a:prstGeom prst="rect">
            <a:avLst/>
          </a:prstGeom>
        </p:spPr>
      </p:pic>
      <p:pic>
        <p:nvPicPr>
          <p:cNvPr id="15" name="object 9">
            <a:extLst>
              <a:ext uri="{FF2B5EF4-FFF2-40B4-BE49-F238E27FC236}">
                <a16:creationId xmlns:a16="http://schemas.microsoft.com/office/drawing/2014/main" id="{CBB347B2-2365-0CF3-4019-4AAC69124EE6}"/>
              </a:ext>
            </a:extLst>
          </p:cNvPr>
          <p:cNvPicPr/>
          <p:nvPr/>
        </p:nvPicPr>
        <p:blipFill>
          <a:blip r:embed="rId9" cstate="print"/>
          <a:stretch>
            <a:fillRect/>
          </a:stretch>
        </p:blipFill>
        <p:spPr>
          <a:xfrm>
            <a:off x="3901073" y="2787699"/>
            <a:ext cx="1134621" cy="369444"/>
          </a:xfrm>
          <a:prstGeom prst="rect">
            <a:avLst/>
          </a:prstGeom>
        </p:spPr>
      </p:pic>
      <p:sp>
        <p:nvSpPr>
          <p:cNvPr id="3" name="Title 1">
            <a:extLst>
              <a:ext uri="{FF2B5EF4-FFF2-40B4-BE49-F238E27FC236}">
                <a16:creationId xmlns:a16="http://schemas.microsoft.com/office/drawing/2014/main" id="{BFD2C07D-7016-4485-DAC0-CC5C5DA157AB}"/>
              </a:ext>
            </a:extLst>
          </p:cNvPr>
          <p:cNvSpPr txBox="1">
            <a:spLocks/>
          </p:cNvSpPr>
          <p:nvPr/>
        </p:nvSpPr>
        <p:spPr>
          <a:xfrm>
            <a:off x="482112" y="12680"/>
            <a:ext cx="11658599" cy="63423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b="1" kern="1200">
                <a:solidFill>
                  <a:srgbClr val="342A66"/>
                </a:solidFill>
                <a:latin typeface="IBM Plex Sans" panose="020B0503050000000000" pitchFamily="34" charset="0"/>
                <a:ea typeface="+mj-ea"/>
                <a:cs typeface="+mj-cs"/>
              </a:defRPr>
            </a:lvl1pPr>
          </a:lstStyle>
          <a:p>
            <a:pPr algn="ctr">
              <a:defRPr/>
            </a:pPr>
            <a:r>
              <a:rPr lang="en-US" sz="2800" dirty="0">
                <a:solidFill>
                  <a:schemeClr val="accent1">
                    <a:lumMod val="50000"/>
                  </a:schemeClr>
                </a:solidFill>
                <a:latin typeface="Aptos" panose="020B0004020202020204" pitchFamily="34" charset="0"/>
              </a:rPr>
              <a:t>Promoters of </a:t>
            </a:r>
            <a:r>
              <a:rPr lang="en-IN" sz="2800" dirty="0">
                <a:solidFill>
                  <a:schemeClr val="accent1">
                    <a:lumMod val="50000"/>
                  </a:schemeClr>
                </a:solidFill>
                <a:latin typeface="Aptos" panose="020B0004020202020204" pitchFamily="34" charset="0"/>
              </a:rPr>
              <a:t>India International Bullion Exchange IFSC Ltd.</a:t>
            </a:r>
          </a:p>
        </p:txBody>
      </p:sp>
      <p:sp>
        <p:nvSpPr>
          <p:cNvPr id="23" name="Arrow: Right 22">
            <a:extLst>
              <a:ext uri="{FF2B5EF4-FFF2-40B4-BE49-F238E27FC236}">
                <a16:creationId xmlns:a16="http://schemas.microsoft.com/office/drawing/2014/main" id="{BD951F6D-3110-D513-F758-FCAF2940FDD1}"/>
              </a:ext>
            </a:extLst>
          </p:cNvPr>
          <p:cNvSpPr/>
          <p:nvPr/>
        </p:nvSpPr>
        <p:spPr>
          <a:xfrm rot="5400000">
            <a:off x="5702970" y="2654976"/>
            <a:ext cx="559107" cy="5598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dirty="0">
                <a:latin typeface="Aptos" panose="020B0004020202020204" pitchFamily="34" charset="0"/>
              </a:rPr>
              <a:t>20%</a:t>
            </a:r>
            <a:endParaRPr lang="en-IN" sz="800" b="1" dirty="0">
              <a:latin typeface="Aptos" panose="020B0004020202020204" pitchFamily="34" charset="0"/>
            </a:endParaRPr>
          </a:p>
        </p:txBody>
      </p:sp>
      <p:sp>
        <p:nvSpPr>
          <p:cNvPr id="24" name="Arrow: Right 23">
            <a:extLst>
              <a:ext uri="{FF2B5EF4-FFF2-40B4-BE49-F238E27FC236}">
                <a16:creationId xmlns:a16="http://schemas.microsoft.com/office/drawing/2014/main" id="{7DB41057-613A-4DC2-EA37-7CAE5B3EDED3}"/>
              </a:ext>
            </a:extLst>
          </p:cNvPr>
          <p:cNvSpPr/>
          <p:nvPr/>
        </p:nvSpPr>
        <p:spPr>
          <a:xfrm rot="9154757">
            <a:off x="6411665" y="3071023"/>
            <a:ext cx="559107" cy="5598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dirty="0">
                <a:latin typeface="Aptos" panose="020B0004020202020204" pitchFamily="34" charset="0"/>
              </a:rPr>
              <a:t>10%</a:t>
            </a:r>
            <a:endParaRPr lang="en-IN" sz="800" b="1" dirty="0">
              <a:latin typeface="Aptos" panose="020B0004020202020204" pitchFamily="34" charset="0"/>
            </a:endParaRPr>
          </a:p>
        </p:txBody>
      </p:sp>
      <p:sp>
        <p:nvSpPr>
          <p:cNvPr id="25" name="Arrow: Right 24">
            <a:extLst>
              <a:ext uri="{FF2B5EF4-FFF2-40B4-BE49-F238E27FC236}">
                <a16:creationId xmlns:a16="http://schemas.microsoft.com/office/drawing/2014/main" id="{0B213A23-03D9-37D4-87E7-038D8FAA2FD5}"/>
              </a:ext>
            </a:extLst>
          </p:cNvPr>
          <p:cNvSpPr/>
          <p:nvPr/>
        </p:nvSpPr>
        <p:spPr>
          <a:xfrm rot="12359890">
            <a:off x="6400717" y="3896365"/>
            <a:ext cx="559107" cy="5598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dirty="0">
                <a:latin typeface="Aptos" panose="020B0004020202020204" pitchFamily="34" charset="0"/>
              </a:rPr>
              <a:t>10%</a:t>
            </a:r>
            <a:endParaRPr lang="en-IN" sz="800" b="1" dirty="0">
              <a:latin typeface="Aptos" panose="020B0004020202020204" pitchFamily="34" charset="0"/>
            </a:endParaRPr>
          </a:p>
        </p:txBody>
      </p:sp>
      <p:sp>
        <p:nvSpPr>
          <p:cNvPr id="26" name="Arrow: Right 25">
            <a:extLst>
              <a:ext uri="{FF2B5EF4-FFF2-40B4-BE49-F238E27FC236}">
                <a16:creationId xmlns:a16="http://schemas.microsoft.com/office/drawing/2014/main" id="{70A7E0DA-6C2B-6EF3-76AA-BD0B963F1139}"/>
              </a:ext>
            </a:extLst>
          </p:cNvPr>
          <p:cNvSpPr/>
          <p:nvPr/>
        </p:nvSpPr>
        <p:spPr>
          <a:xfrm rot="16200000">
            <a:off x="5693688" y="4287570"/>
            <a:ext cx="559107" cy="5598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dirty="0">
                <a:latin typeface="Aptos" panose="020B0004020202020204" pitchFamily="34" charset="0"/>
              </a:rPr>
              <a:t>20%</a:t>
            </a:r>
            <a:endParaRPr lang="en-IN" sz="800" b="1" dirty="0">
              <a:latin typeface="Aptos" panose="020B0004020202020204" pitchFamily="34" charset="0"/>
            </a:endParaRPr>
          </a:p>
        </p:txBody>
      </p:sp>
      <p:sp>
        <p:nvSpPr>
          <p:cNvPr id="27" name="Arrow: Right 26">
            <a:extLst>
              <a:ext uri="{FF2B5EF4-FFF2-40B4-BE49-F238E27FC236}">
                <a16:creationId xmlns:a16="http://schemas.microsoft.com/office/drawing/2014/main" id="{38ADD8AE-0901-91CB-2A2F-5B8DD9AD4EF3}"/>
              </a:ext>
            </a:extLst>
          </p:cNvPr>
          <p:cNvSpPr/>
          <p:nvPr/>
        </p:nvSpPr>
        <p:spPr>
          <a:xfrm rot="1670539">
            <a:off x="4962329" y="3071911"/>
            <a:ext cx="559107" cy="5598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dirty="0">
                <a:latin typeface="Aptos" panose="020B0004020202020204" pitchFamily="34" charset="0"/>
              </a:rPr>
              <a:t>20%</a:t>
            </a:r>
            <a:endParaRPr lang="en-IN" sz="800" b="1" dirty="0">
              <a:latin typeface="Aptos" panose="020B0004020202020204" pitchFamily="34" charset="0"/>
            </a:endParaRPr>
          </a:p>
        </p:txBody>
      </p:sp>
      <p:sp>
        <p:nvSpPr>
          <p:cNvPr id="28" name="Arrow: Right 27">
            <a:extLst>
              <a:ext uri="{FF2B5EF4-FFF2-40B4-BE49-F238E27FC236}">
                <a16:creationId xmlns:a16="http://schemas.microsoft.com/office/drawing/2014/main" id="{1DF04E88-09C8-D5A5-87DC-33B6A79D8A91}"/>
              </a:ext>
            </a:extLst>
          </p:cNvPr>
          <p:cNvSpPr/>
          <p:nvPr/>
        </p:nvSpPr>
        <p:spPr>
          <a:xfrm rot="20078274">
            <a:off x="4994908" y="3898484"/>
            <a:ext cx="559107" cy="5598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dirty="0">
                <a:latin typeface="Aptos" panose="020B0004020202020204" pitchFamily="34" charset="0"/>
              </a:rPr>
              <a:t>20%</a:t>
            </a:r>
            <a:endParaRPr lang="en-IN" sz="800" b="1" dirty="0">
              <a:latin typeface="Aptos" panose="020B0004020202020204" pitchFamily="34" charset="0"/>
            </a:endParaRPr>
          </a:p>
        </p:txBody>
      </p:sp>
      <p:sp>
        <p:nvSpPr>
          <p:cNvPr id="30" name="TextBox 29">
            <a:extLst>
              <a:ext uri="{FF2B5EF4-FFF2-40B4-BE49-F238E27FC236}">
                <a16:creationId xmlns:a16="http://schemas.microsoft.com/office/drawing/2014/main" id="{3E27AE08-377A-A488-C046-9EF70ADFD2CF}"/>
              </a:ext>
            </a:extLst>
          </p:cNvPr>
          <p:cNvSpPr txBox="1"/>
          <p:nvPr/>
        </p:nvSpPr>
        <p:spPr>
          <a:xfrm>
            <a:off x="1371600" y="950846"/>
            <a:ext cx="10058400" cy="369332"/>
          </a:xfrm>
          <a:prstGeom prst="rect">
            <a:avLst/>
          </a:prstGeom>
          <a:noFill/>
        </p:spPr>
        <p:txBody>
          <a:bodyPr wrap="square">
            <a:spAutoFit/>
          </a:bodyPr>
          <a:lstStyle/>
          <a:p>
            <a:r>
              <a:rPr lang="en-US" sz="1800" b="1" dirty="0">
                <a:latin typeface="Book Antiqua" panose="02040602050305030304" pitchFamily="18" charset="0"/>
              </a:rPr>
              <a:t>Promoted by the following MIIs through India International Bullion Holding IFSC Ltd. (IIBH)</a:t>
            </a:r>
            <a:endParaRPr lang="en-IN" sz="1800" b="1" dirty="0">
              <a:latin typeface="Book Antiqua" panose="02040602050305030304" pitchFamily="18" charset="0"/>
            </a:endParaRPr>
          </a:p>
        </p:txBody>
      </p:sp>
      <p:sp>
        <p:nvSpPr>
          <p:cNvPr id="32" name="TextBox 31">
            <a:extLst>
              <a:ext uri="{FF2B5EF4-FFF2-40B4-BE49-F238E27FC236}">
                <a16:creationId xmlns:a16="http://schemas.microsoft.com/office/drawing/2014/main" id="{09075E10-1DB0-AE55-9CB2-CFDCB4EE6DAE}"/>
              </a:ext>
            </a:extLst>
          </p:cNvPr>
          <p:cNvSpPr txBox="1"/>
          <p:nvPr/>
        </p:nvSpPr>
        <p:spPr>
          <a:xfrm>
            <a:off x="2453326" y="6345097"/>
            <a:ext cx="7285348" cy="323165"/>
          </a:xfrm>
          <a:prstGeom prst="rect">
            <a:avLst/>
          </a:prstGeom>
          <a:noFill/>
        </p:spPr>
        <p:txBody>
          <a:bodyPr wrap="square">
            <a:spAutoFit/>
          </a:bodyPr>
          <a:lstStyle/>
          <a:p>
            <a:r>
              <a:rPr lang="en-US" sz="1500" dirty="0">
                <a:latin typeface="Aptos" panose="020B0004020202020204" pitchFamily="34" charset="0"/>
              </a:rPr>
              <a:t>Shareholding pattern in India International Bullion Holding IFSC Ltd. is shown above.</a:t>
            </a:r>
          </a:p>
        </p:txBody>
      </p:sp>
      <p:sp>
        <p:nvSpPr>
          <p:cNvPr id="5" name="Hexagon 4">
            <a:extLst>
              <a:ext uri="{FF2B5EF4-FFF2-40B4-BE49-F238E27FC236}">
                <a16:creationId xmlns:a16="http://schemas.microsoft.com/office/drawing/2014/main" id="{8E572C47-264D-2924-5080-EDE2F3F10299}"/>
              </a:ext>
            </a:extLst>
          </p:cNvPr>
          <p:cNvSpPr/>
          <p:nvPr/>
        </p:nvSpPr>
        <p:spPr>
          <a:xfrm>
            <a:off x="8347608" y="2988849"/>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dirty="0"/>
          </a:p>
        </p:txBody>
      </p:sp>
      <p:sp>
        <p:nvSpPr>
          <p:cNvPr id="9" name="Arrow: Right 8">
            <a:extLst>
              <a:ext uri="{FF2B5EF4-FFF2-40B4-BE49-F238E27FC236}">
                <a16:creationId xmlns:a16="http://schemas.microsoft.com/office/drawing/2014/main" id="{7A84C816-077D-FA10-A84C-2CB97FE339AF}"/>
              </a:ext>
            </a:extLst>
          </p:cNvPr>
          <p:cNvSpPr/>
          <p:nvPr/>
        </p:nvSpPr>
        <p:spPr>
          <a:xfrm rot="12379843">
            <a:off x="8010187" y="3102545"/>
            <a:ext cx="464962" cy="38632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sz="800" b="1" dirty="0">
              <a:latin typeface="Aptos" panose="020B0004020202020204" pitchFamily="34" charset="0"/>
            </a:endParaRPr>
          </a:p>
        </p:txBody>
      </p:sp>
      <p:sp>
        <p:nvSpPr>
          <p:cNvPr id="11" name="Arrow: Right 10">
            <a:extLst>
              <a:ext uri="{FF2B5EF4-FFF2-40B4-BE49-F238E27FC236}">
                <a16:creationId xmlns:a16="http://schemas.microsoft.com/office/drawing/2014/main" id="{C27A7F9C-B278-7360-F9BF-A5E8FD19EE20}"/>
              </a:ext>
            </a:extLst>
          </p:cNvPr>
          <p:cNvSpPr/>
          <p:nvPr/>
        </p:nvSpPr>
        <p:spPr>
          <a:xfrm rot="8992788">
            <a:off x="8037074" y="3964991"/>
            <a:ext cx="501403" cy="407139"/>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sz="800" b="1" dirty="0">
              <a:latin typeface="Aptos" panose="020B0004020202020204" pitchFamily="34" charset="0"/>
            </a:endParaRPr>
          </a:p>
        </p:txBody>
      </p:sp>
      <p:pic>
        <p:nvPicPr>
          <p:cNvPr id="1026" name="Picture 2" descr="BSE EXPERIENCE THE NEW">
            <a:extLst>
              <a:ext uri="{FF2B5EF4-FFF2-40B4-BE49-F238E27FC236}">
                <a16:creationId xmlns:a16="http://schemas.microsoft.com/office/drawing/2014/main" id="{929A6E88-EEAB-A634-2E7A-4DE1BAEBF90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62649" y="3276599"/>
            <a:ext cx="843855" cy="520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149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011CEF2-D2F9-455F-BA35-3CDEDDA3D223}"/>
              </a:ext>
            </a:extLst>
          </p:cNvPr>
          <p:cNvSpPr txBox="1">
            <a:spLocks/>
          </p:cNvSpPr>
          <p:nvPr/>
        </p:nvSpPr>
        <p:spPr>
          <a:xfrm>
            <a:off x="220818" y="117838"/>
            <a:ext cx="11550009" cy="5698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342A66"/>
                </a:solidFill>
                <a:latin typeface="IBM Plex Sans" panose="020B0503050000000000" pitchFamily="34" charset="0"/>
                <a:ea typeface="+mj-ea"/>
                <a:cs typeface="+mj-cs"/>
              </a:defRPr>
            </a:lvl1pP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IN" sz="2500" b="1" i="0" u="none" strike="noStrike" kern="1200" cap="none" spc="0" normalizeH="0" baseline="0" noProof="0" dirty="0">
                <a:ln>
                  <a:noFill/>
                </a:ln>
                <a:solidFill>
                  <a:schemeClr val="accent1">
                    <a:lumMod val="50000"/>
                  </a:schemeClr>
                </a:solidFill>
                <a:effectLst/>
                <a:uLnTx/>
                <a:uFillTx/>
                <a:latin typeface="Aptos" panose="020B0004020202020204" pitchFamily="34" charset="0"/>
              </a:rPr>
              <a:t>Evolution of IIBX</a:t>
            </a:r>
          </a:p>
        </p:txBody>
      </p:sp>
      <p:grpSp>
        <p:nvGrpSpPr>
          <p:cNvPr id="36" name="Group 35">
            <a:extLst>
              <a:ext uri="{FF2B5EF4-FFF2-40B4-BE49-F238E27FC236}">
                <a16:creationId xmlns:a16="http://schemas.microsoft.com/office/drawing/2014/main" id="{2B218428-78DC-D975-1A29-9AA25F7FBBF8}"/>
              </a:ext>
            </a:extLst>
          </p:cNvPr>
          <p:cNvGrpSpPr/>
          <p:nvPr/>
        </p:nvGrpSpPr>
        <p:grpSpPr>
          <a:xfrm>
            <a:off x="152400" y="1000286"/>
            <a:ext cx="11827135" cy="5629114"/>
            <a:chOff x="248723" y="788304"/>
            <a:chExt cx="11827135" cy="5629114"/>
          </a:xfrm>
        </p:grpSpPr>
        <p:sp>
          <p:nvSpPr>
            <p:cNvPr id="10" name="Teardrop 9">
              <a:extLst>
                <a:ext uri="{FF2B5EF4-FFF2-40B4-BE49-F238E27FC236}">
                  <a16:creationId xmlns:a16="http://schemas.microsoft.com/office/drawing/2014/main" id="{8B1B9A6D-B8BE-4A07-AD55-DD4242A5A820}"/>
                </a:ext>
              </a:extLst>
            </p:cNvPr>
            <p:cNvSpPr/>
            <p:nvPr/>
          </p:nvSpPr>
          <p:spPr>
            <a:xfrm rot="8120989">
              <a:off x="895299" y="2696489"/>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 name="Graphic 19" descr="Lightbulb and gear">
              <a:extLst>
                <a:ext uri="{FF2B5EF4-FFF2-40B4-BE49-F238E27FC236}">
                  <a16:creationId xmlns:a16="http://schemas.microsoft.com/office/drawing/2014/main" id="{2BE70D19-428A-4A69-97AF-01D946439FA8}"/>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66512" y="2795312"/>
              <a:ext cx="633688" cy="633688"/>
            </a:xfrm>
            <a:prstGeom prst="rect">
              <a:avLst/>
            </a:prstGeom>
          </p:spPr>
        </p:pic>
        <p:sp>
          <p:nvSpPr>
            <p:cNvPr id="49" name="Teardrop 48">
              <a:extLst>
                <a:ext uri="{FF2B5EF4-FFF2-40B4-BE49-F238E27FC236}">
                  <a16:creationId xmlns:a16="http://schemas.microsoft.com/office/drawing/2014/main" id="{4E734A38-FED4-4E57-8F98-598F3A033355}"/>
                </a:ext>
              </a:extLst>
            </p:cNvPr>
            <p:cNvSpPr/>
            <p:nvPr/>
          </p:nvSpPr>
          <p:spPr>
            <a:xfrm rot="8120989">
              <a:off x="2478400" y="3515300"/>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1" name="Graphic 60" descr="Document">
              <a:extLst>
                <a:ext uri="{FF2B5EF4-FFF2-40B4-BE49-F238E27FC236}">
                  <a16:creationId xmlns:a16="http://schemas.microsoft.com/office/drawing/2014/main" id="{EE756477-3EBC-4400-B06C-762865A49D6B}"/>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4993" y="2819400"/>
              <a:ext cx="521207" cy="521207"/>
            </a:xfrm>
            <a:prstGeom prst="rect">
              <a:avLst/>
            </a:prstGeom>
          </p:spPr>
        </p:pic>
        <p:sp>
          <p:nvSpPr>
            <p:cNvPr id="66" name="Teardrop 65">
              <a:extLst>
                <a:ext uri="{FF2B5EF4-FFF2-40B4-BE49-F238E27FC236}">
                  <a16:creationId xmlns:a16="http://schemas.microsoft.com/office/drawing/2014/main" id="{0F4ECE8B-4D84-4339-BDDA-30B9F66981E8}"/>
                </a:ext>
              </a:extLst>
            </p:cNvPr>
            <p:cNvSpPr/>
            <p:nvPr/>
          </p:nvSpPr>
          <p:spPr>
            <a:xfrm rot="8120989">
              <a:off x="3922802" y="2731915"/>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3" name="Teardrop 72">
              <a:extLst>
                <a:ext uri="{FF2B5EF4-FFF2-40B4-BE49-F238E27FC236}">
                  <a16:creationId xmlns:a16="http://schemas.microsoft.com/office/drawing/2014/main" id="{FC692288-0217-47CA-9896-2543403B8F09}"/>
                </a:ext>
              </a:extLst>
            </p:cNvPr>
            <p:cNvSpPr/>
            <p:nvPr/>
          </p:nvSpPr>
          <p:spPr>
            <a:xfrm rot="8120989">
              <a:off x="5608130" y="3683776"/>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8" name="Teardrop 77">
              <a:extLst>
                <a:ext uri="{FF2B5EF4-FFF2-40B4-BE49-F238E27FC236}">
                  <a16:creationId xmlns:a16="http://schemas.microsoft.com/office/drawing/2014/main" id="{7A51327B-5428-47BC-A969-82BB179211DD}"/>
                </a:ext>
              </a:extLst>
            </p:cNvPr>
            <p:cNvSpPr/>
            <p:nvPr/>
          </p:nvSpPr>
          <p:spPr>
            <a:xfrm rot="8120989">
              <a:off x="7044939" y="2749065"/>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4" name="Graphic 83" descr="Bank">
              <a:extLst>
                <a:ext uri="{FF2B5EF4-FFF2-40B4-BE49-F238E27FC236}">
                  <a16:creationId xmlns:a16="http://schemas.microsoft.com/office/drawing/2014/main" id="{EE65AD14-CDAF-4638-84C1-F396E315DA5B}"/>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03260" y="3635218"/>
              <a:ext cx="484032" cy="484032"/>
            </a:xfrm>
            <a:prstGeom prst="rect">
              <a:avLst/>
            </a:prstGeom>
          </p:spPr>
        </p:pic>
        <p:pic>
          <p:nvPicPr>
            <p:cNvPr id="86" name="Graphic 85" descr="Rocket">
              <a:extLst>
                <a:ext uri="{FF2B5EF4-FFF2-40B4-BE49-F238E27FC236}">
                  <a16:creationId xmlns:a16="http://schemas.microsoft.com/office/drawing/2014/main" id="{BC6A0396-9D84-4C8D-A22F-4018248C08E8}"/>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18207" y="3877234"/>
              <a:ext cx="439316" cy="439316"/>
            </a:xfrm>
            <a:prstGeom prst="rect">
              <a:avLst/>
            </a:prstGeom>
          </p:spPr>
        </p:pic>
        <p:sp>
          <p:nvSpPr>
            <p:cNvPr id="28" name="Teardrop 27">
              <a:extLst>
                <a:ext uri="{FF2B5EF4-FFF2-40B4-BE49-F238E27FC236}">
                  <a16:creationId xmlns:a16="http://schemas.microsoft.com/office/drawing/2014/main" id="{7B3B7056-FC4B-0B1C-503D-2FB870315AB8}"/>
                </a:ext>
              </a:extLst>
            </p:cNvPr>
            <p:cNvSpPr/>
            <p:nvPr/>
          </p:nvSpPr>
          <p:spPr>
            <a:xfrm rot="8120989">
              <a:off x="10292510" y="2757011"/>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2" name="Graphic 31" descr="Checklist">
              <a:extLst>
                <a:ext uri="{FF2B5EF4-FFF2-40B4-BE49-F238E27FC236}">
                  <a16:creationId xmlns:a16="http://schemas.microsoft.com/office/drawing/2014/main" id="{3E878681-B1AE-83A9-D0F1-3E80D0EDBDDA}"/>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95388" y="2876188"/>
              <a:ext cx="476612" cy="476612"/>
            </a:xfrm>
            <a:prstGeom prst="rect">
              <a:avLst/>
            </a:prstGeom>
          </p:spPr>
        </p:pic>
        <p:cxnSp>
          <p:nvCxnSpPr>
            <p:cNvPr id="13" name="Straight Connector 12">
              <a:extLst>
                <a:ext uri="{FF2B5EF4-FFF2-40B4-BE49-F238E27FC236}">
                  <a16:creationId xmlns:a16="http://schemas.microsoft.com/office/drawing/2014/main" id="{D23B0521-74C3-6E29-F33F-474EF8308B38}"/>
                </a:ext>
              </a:extLst>
            </p:cNvPr>
            <p:cNvCxnSpPr>
              <a:cxnSpLocks/>
            </p:cNvCxnSpPr>
            <p:nvPr/>
          </p:nvCxnSpPr>
          <p:spPr>
            <a:xfrm>
              <a:off x="1531357" y="3374459"/>
              <a:ext cx="920306" cy="368056"/>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0899DF8-E537-6242-47A6-DF9CA14973CE}"/>
                </a:ext>
              </a:extLst>
            </p:cNvPr>
            <p:cNvCxnSpPr>
              <a:cxnSpLocks/>
              <a:endCxn id="49" idx="5"/>
            </p:cNvCxnSpPr>
            <p:nvPr/>
          </p:nvCxnSpPr>
          <p:spPr>
            <a:xfrm flipH="1">
              <a:off x="3244247" y="3500373"/>
              <a:ext cx="806276" cy="387719"/>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Teardrop 22">
              <a:extLst>
                <a:ext uri="{FF2B5EF4-FFF2-40B4-BE49-F238E27FC236}">
                  <a16:creationId xmlns:a16="http://schemas.microsoft.com/office/drawing/2014/main" id="{75192B64-1BFB-19BB-F07A-278ADB2A9D84}"/>
                </a:ext>
              </a:extLst>
            </p:cNvPr>
            <p:cNvSpPr/>
            <p:nvPr/>
          </p:nvSpPr>
          <p:spPr>
            <a:xfrm rot="8120989">
              <a:off x="8769695" y="3724847"/>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5" name="Graphic 34" descr="Bank">
              <a:extLst>
                <a:ext uri="{FF2B5EF4-FFF2-40B4-BE49-F238E27FC236}">
                  <a16:creationId xmlns:a16="http://schemas.microsoft.com/office/drawing/2014/main" id="{0BC04F00-62A8-2D13-15B8-89E35CF691DD}"/>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8947" y="3817206"/>
              <a:ext cx="484032" cy="484032"/>
            </a:xfrm>
            <a:prstGeom prst="rect">
              <a:avLst/>
            </a:prstGeom>
          </p:spPr>
        </p:pic>
        <p:pic>
          <p:nvPicPr>
            <p:cNvPr id="37" name="Graphic 36" descr="Continuous Improvement with solid fill">
              <a:extLst>
                <a:ext uri="{FF2B5EF4-FFF2-40B4-BE49-F238E27FC236}">
                  <a16:creationId xmlns:a16="http://schemas.microsoft.com/office/drawing/2014/main" id="{B6F58FD3-2774-D1B3-249E-CED0D85BEB7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0308410" y="2755011"/>
              <a:ext cx="738999" cy="738999"/>
            </a:xfrm>
            <a:prstGeom prst="rect">
              <a:avLst/>
            </a:prstGeom>
          </p:spPr>
        </p:pic>
        <p:grpSp>
          <p:nvGrpSpPr>
            <p:cNvPr id="103" name="Group 102">
              <a:extLst>
                <a:ext uri="{FF2B5EF4-FFF2-40B4-BE49-F238E27FC236}">
                  <a16:creationId xmlns:a16="http://schemas.microsoft.com/office/drawing/2014/main" id="{8CA1AD85-C7CC-3794-67FF-288B4AEF1D28}"/>
                </a:ext>
              </a:extLst>
            </p:cNvPr>
            <p:cNvGrpSpPr/>
            <p:nvPr/>
          </p:nvGrpSpPr>
          <p:grpSpPr>
            <a:xfrm>
              <a:off x="6461562" y="915087"/>
              <a:ext cx="2584670" cy="1751913"/>
              <a:chOff x="3766975" y="1192488"/>
              <a:chExt cx="2584670" cy="1449077"/>
            </a:xfrm>
          </p:grpSpPr>
          <p:sp>
            <p:nvSpPr>
              <p:cNvPr id="104" name="Arrow: Pentagon 103">
                <a:extLst>
                  <a:ext uri="{FF2B5EF4-FFF2-40B4-BE49-F238E27FC236}">
                    <a16:creationId xmlns:a16="http://schemas.microsoft.com/office/drawing/2014/main" id="{5AA6B4E2-0F23-9F5D-143E-E02C80F1F118}"/>
                  </a:ext>
                </a:extLst>
              </p:cNvPr>
              <p:cNvSpPr/>
              <p:nvPr/>
            </p:nvSpPr>
            <p:spPr>
              <a:xfrm>
                <a:off x="3766975" y="1192488"/>
                <a:ext cx="2584670" cy="1449077"/>
              </a:xfrm>
              <a:prstGeom prst="homePlate">
                <a:avLst/>
              </a:prstGeom>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dirty="0"/>
              </a:p>
            </p:txBody>
          </p:sp>
          <p:sp>
            <p:nvSpPr>
              <p:cNvPr id="105" name="Arrow: Pentagon 104">
                <a:extLst>
                  <a:ext uri="{FF2B5EF4-FFF2-40B4-BE49-F238E27FC236}">
                    <a16:creationId xmlns:a16="http://schemas.microsoft.com/office/drawing/2014/main" id="{7896BC0A-2A10-6D68-06F5-9E24840CA024}"/>
                  </a:ext>
                </a:extLst>
              </p:cNvPr>
              <p:cNvSpPr/>
              <p:nvPr/>
            </p:nvSpPr>
            <p:spPr>
              <a:xfrm>
                <a:off x="3834044" y="1754882"/>
                <a:ext cx="2072408" cy="768912"/>
              </a:xfrm>
              <a:prstGeom prst="homePlate">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latin typeface="IBM Plex Sans" panose="020B0503050000000000" pitchFamily="34" charset="0"/>
                  </a:rPr>
                  <a:t>ICEGATE Integration</a:t>
                </a:r>
              </a:p>
            </p:txBody>
          </p:sp>
          <p:sp>
            <p:nvSpPr>
              <p:cNvPr id="106" name="Arrow: Pentagon 105">
                <a:extLst>
                  <a:ext uri="{FF2B5EF4-FFF2-40B4-BE49-F238E27FC236}">
                    <a16:creationId xmlns:a16="http://schemas.microsoft.com/office/drawing/2014/main" id="{4F56E648-D894-5E8C-B433-54D06FE33B97}"/>
                  </a:ext>
                </a:extLst>
              </p:cNvPr>
              <p:cNvSpPr/>
              <p:nvPr/>
            </p:nvSpPr>
            <p:spPr>
              <a:xfrm>
                <a:off x="3851518" y="1319935"/>
                <a:ext cx="1757946" cy="332765"/>
              </a:xfrm>
              <a:prstGeom prst="homePlate">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IBM Plex Sans" panose="020B0503050000000000" pitchFamily="34" charset="0"/>
                </a:endParaRPr>
              </a:p>
              <a:p>
                <a:pPr algn="ctr"/>
                <a:r>
                  <a:rPr lang="en-US" sz="1200" b="1" dirty="0">
                    <a:solidFill>
                      <a:schemeClr val="bg1"/>
                    </a:solidFill>
                    <a:latin typeface="IBM Plex Sans" panose="020B0503050000000000" pitchFamily="34" charset="0"/>
                  </a:rPr>
                  <a:t>MAY 10, 2023</a:t>
                </a:r>
              </a:p>
              <a:p>
                <a:pPr algn="ctr"/>
                <a:endParaRPr lang="en-IN" sz="1200" dirty="0">
                  <a:solidFill>
                    <a:schemeClr val="bg1"/>
                  </a:solidFill>
                </a:endParaRPr>
              </a:p>
            </p:txBody>
          </p:sp>
        </p:grpSp>
        <p:grpSp>
          <p:nvGrpSpPr>
            <p:cNvPr id="107" name="Group 106">
              <a:extLst>
                <a:ext uri="{FF2B5EF4-FFF2-40B4-BE49-F238E27FC236}">
                  <a16:creationId xmlns:a16="http://schemas.microsoft.com/office/drawing/2014/main" id="{3ECCA0CB-45A4-7FA5-F7BA-D0BD1117843A}"/>
                </a:ext>
              </a:extLst>
            </p:cNvPr>
            <p:cNvGrpSpPr/>
            <p:nvPr/>
          </p:nvGrpSpPr>
          <p:grpSpPr>
            <a:xfrm>
              <a:off x="248723" y="788304"/>
              <a:ext cx="2584670" cy="1798260"/>
              <a:chOff x="3766975" y="1192488"/>
              <a:chExt cx="2584670" cy="1449077"/>
            </a:xfrm>
          </p:grpSpPr>
          <p:sp>
            <p:nvSpPr>
              <p:cNvPr id="108" name="Arrow: Pentagon 107">
                <a:extLst>
                  <a:ext uri="{FF2B5EF4-FFF2-40B4-BE49-F238E27FC236}">
                    <a16:creationId xmlns:a16="http://schemas.microsoft.com/office/drawing/2014/main" id="{D73849FF-5D70-357E-C76C-B8140ECED655}"/>
                  </a:ext>
                </a:extLst>
              </p:cNvPr>
              <p:cNvSpPr/>
              <p:nvPr/>
            </p:nvSpPr>
            <p:spPr>
              <a:xfrm>
                <a:off x="3766975" y="1192488"/>
                <a:ext cx="2584670" cy="1449077"/>
              </a:xfrm>
              <a:prstGeom prst="homePlate">
                <a:avLst/>
              </a:prstGeom>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dirty="0"/>
              </a:p>
            </p:txBody>
          </p:sp>
          <p:sp>
            <p:nvSpPr>
              <p:cNvPr id="109" name="Arrow: Pentagon 108">
                <a:extLst>
                  <a:ext uri="{FF2B5EF4-FFF2-40B4-BE49-F238E27FC236}">
                    <a16:creationId xmlns:a16="http://schemas.microsoft.com/office/drawing/2014/main" id="{4A11E33B-9BC1-3CE5-252B-77020D83A4F1}"/>
                  </a:ext>
                </a:extLst>
              </p:cNvPr>
              <p:cNvSpPr/>
              <p:nvPr/>
            </p:nvSpPr>
            <p:spPr>
              <a:xfrm>
                <a:off x="3834688" y="1733763"/>
                <a:ext cx="2072408" cy="802844"/>
              </a:xfrm>
              <a:prstGeom prst="homePlate">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IBM Plex Sans" panose="020B0503050000000000" pitchFamily="34" charset="0"/>
                  </a:rPr>
                  <a:t>Finance Minister announced to set up an International Bullion Exchange at GIFT IFSC</a:t>
                </a:r>
              </a:p>
            </p:txBody>
          </p:sp>
          <p:sp>
            <p:nvSpPr>
              <p:cNvPr id="110" name="Arrow: Pentagon 109">
                <a:extLst>
                  <a:ext uri="{FF2B5EF4-FFF2-40B4-BE49-F238E27FC236}">
                    <a16:creationId xmlns:a16="http://schemas.microsoft.com/office/drawing/2014/main" id="{E616FDC2-A0C4-862E-F93E-742651669E80}"/>
                  </a:ext>
                </a:extLst>
              </p:cNvPr>
              <p:cNvSpPr/>
              <p:nvPr/>
            </p:nvSpPr>
            <p:spPr>
              <a:xfrm>
                <a:off x="3851518" y="1319935"/>
                <a:ext cx="1757946" cy="332765"/>
              </a:xfrm>
              <a:prstGeom prst="homePlate">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IBM Plex Sans" panose="020B0503050000000000" pitchFamily="34" charset="0"/>
                  </a:rPr>
                  <a:t>FEBRUARY 2020</a:t>
                </a:r>
              </a:p>
            </p:txBody>
          </p:sp>
        </p:grpSp>
        <p:grpSp>
          <p:nvGrpSpPr>
            <p:cNvPr id="111" name="Group 110">
              <a:extLst>
                <a:ext uri="{FF2B5EF4-FFF2-40B4-BE49-F238E27FC236}">
                  <a16:creationId xmlns:a16="http://schemas.microsoft.com/office/drawing/2014/main" id="{EB164C5B-0A2F-829E-CD3E-33FE422FA67C}"/>
                </a:ext>
              </a:extLst>
            </p:cNvPr>
            <p:cNvGrpSpPr/>
            <p:nvPr/>
          </p:nvGrpSpPr>
          <p:grpSpPr>
            <a:xfrm>
              <a:off x="4686142" y="4619158"/>
              <a:ext cx="2584670" cy="1798260"/>
              <a:chOff x="3766975" y="1192488"/>
              <a:chExt cx="2584670" cy="1449077"/>
            </a:xfrm>
          </p:grpSpPr>
          <p:sp>
            <p:nvSpPr>
              <p:cNvPr id="112" name="Arrow: Pentagon 111">
                <a:extLst>
                  <a:ext uri="{FF2B5EF4-FFF2-40B4-BE49-F238E27FC236}">
                    <a16:creationId xmlns:a16="http://schemas.microsoft.com/office/drawing/2014/main" id="{11E43C38-55F4-54A6-518C-1D5B664B09F9}"/>
                  </a:ext>
                </a:extLst>
              </p:cNvPr>
              <p:cNvSpPr/>
              <p:nvPr/>
            </p:nvSpPr>
            <p:spPr>
              <a:xfrm>
                <a:off x="3766975" y="1192488"/>
                <a:ext cx="2584670" cy="1449077"/>
              </a:xfrm>
              <a:prstGeom prst="homePlate">
                <a:avLst/>
              </a:prstGeom>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dirty="0"/>
              </a:p>
            </p:txBody>
          </p:sp>
          <p:sp>
            <p:nvSpPr>
              <p:cNvPr id="113" name="Arrow: Pentagon 112">
                <a:extLst>
                  <a:ext uri="{FF2B5EF4-FFF2-40B4-BE49-F238E27FC236}">
                    <a16:creationId xmlns:a16="http://schemas.microsoft.com/office/drawing/2014/main" id="{4F01E955-9B5F-05BC-769F-4D3910FFD369}"/>
                  </a:ext>
                </a:extLst>
              </p:cNvPr>
              <p:cNvSpPr/>
              <p:nvPr/>
            </p:nvSpPr>
            <p:spPr>
              <a:xfrm>
                <a:off x="3834688" y="1726771"/>
                <a:ext cx="2072408" cy="809836"/>
              </a:xfrm>
              <a:prstGeom prst="homePlate">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latin typeface="IBM Plex Sans" panose="020B0503050000000000" pitchFamily="34" charset="0"/>
                  </a:rPr>
                  <a:t>Hon’ble Prime Minister of India launched IIBX</a:t>
                </a:r>
              </a:p>
            </p:txBody>
          </p:sp>
          <p:sp>
            <p:nvSpPr>
              <p:cNvPr id="114" name="Arrow: Pentagon 113">
                <a:extLst>
                  <a:ext uri="{FF2B5EF4-FFF2-40B4-BE49-F238E27FC236}">
                    <a16:creationId xmlns:a16="http://schemas.microsoft.com/office/drawing/2014/main" id="{4491E90E-AF0B-9DC5-2E5F-553CBD0CF985}"/>
                  </a:ext>
                </a:extLst>
              </p:cNvPr>
              <p:cNvSpPr/>
              <p:nvPr/>
            </p:nvSpPr>
            <p:spPr>
              <a:xfrm>
                <a:off x="3851518" y="1319935"/>
                <a:ext cx="1757946" cy="332765"/>
              </a:xfrm>
              <a:prstGeom prst="homePlate">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IBM Plex Sans" panose="020B0503050000000000" pitchFamily="34" charset="0"/>
                </a:endParaRPr>
              </a:p>
              <a:p>
                <a:pPr algn="ctr"/>
                <a:r>
                  <a:rPr lang="en-US" sz="1200" b="1" dirty="0">
                    <a:solidFill>
                      <a:schemeClr val="bg1"/>
                    </a:solidFill>
                    <a:latin typeface="IBM Plex Sans" panose="020B0503050000000000" pitchFamily="34" charset="0"/>
                  </a:rPr>
                  <a:t>JULY 29, 2022</a:t>
                </a:r>
              </a:p>
              <a:p>
                <a:pPr algn="ctr"/>
                <a:endParaRPr lang="en-IN" sz="1200" dirty="0">
                  <a:solidFill>
                    <a:schemeClr val="bg1"/>
                  </a:solidFill>
                </a:endParaRPr>
              </a:p>
            </p:txBody>
          </p:sp>
        </p:grpSp>
        <p:cxnSp>
          <p:nvCxnSpPr>
            <p:cNvPr id="121" name="Straight Connector 120">
              <a:extLst>
                <a:ext uri="{FF2B5EF4-FFF2-40B4-BE49-F238E27FC236}">
                  <a16:creationId xmlns:a16="http://schemas.microsoft.com/office/drawing/2014/main" id="{A8D62A75-429E-8288-7460-92BFC9867E03}"/>
                </a:ext>
              </a:extLst>
            </p:cNvPr>
            <p:cNvCxnSpPr>
              <a:cxnSpLocks/>
            </p:cNvCxnSpPr>
            <p:nvPr/>
          </p:nvCxnSpPr>
          <p:spPr>
            <a:xfrm>
              <a:off x="4592561" y="3398120"/>
              <a:ext cx="1016167" cy="536021"/>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7A1AD6A0-EA82-39C4-291E-41B26EAF9CBE}"/>
                </a:ext>
              </a:extLst>
            </p:cNvPr>
            <p:cNvCxnSpPr>
              <a:cxnSpLocks/>
            </p:cNvCxnSpPr>
            <p:nvPr/>
          </p:nvCxnSpPr>
          <p:spPr>
            <a:xfrm>
              <a:off x="7687752" y="3479633"/>
              <a:ext cx="1088201" cy="525765"/>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E96E666D-6389-9AFF-869F-D940D0D8F4EA}"/>
                </a:ext>
              </a:extLst>
            </p:cNvPr>
            <p:cNvCxnSpPr>
              <a:cxnSpLocks/>
            </p:cNvCxnSpPr>
            <p:nvPr/>
          </p:nvCxnSpPr>
          <p:spPr>
            <a:xfrm flipH="1">
              <a:off x="6373198" y="3368248"/>
              <a:ext cx="738649" cy="508986"/>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2E23F86-19DB-56E1-4AAA-299330F36223}"/>
                </a:ext>
              </a:extLst>
            </p:cNvPr>
            <p:cNvCxnSpPr>
              <a:cxnSpLocks/>
            </p:cNvCxnSpPr>
            <p:nvPr/>
          </p:nvCxnSpPr>
          <p:spPr>
            <a:xfrm flipH="1">
              <a:off x="9424642" y="3402322"/>
              <a:ext cx="975871" cy="603076"/>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9D1006C-F658-3B32-F955-09067C319B0B}"/>
                </a:ext>
              </a:extLst>
            </p:cNvPr>
            <p:cNvGrpSpPr/>
            <p:nvPr/>
          </p:nvGrpSpPr>
          <p:grpSpPr>
            <a:xfrm>
              <a:off x="8010435" y="4744610"/>
              <a:ext cx="2584670" cy="1672808"/>
              <a:chOff x="3766975" y="1192488"/>
              <a:chExt cx="2584670" cy="1449077"/>
            </a:xfrm>
          </p:grpSpPr>
          <p:sp>
            <p:nvSpPr>
              <p:cNvPr id="3" name="Arrow: Pentagon 2">
                <a:extLst>
                  <a:ext uri="{FF2B5EF4-FFF2-40B4-BE49-F238E27FC236}">
                    <a16:creationId xmlns:a16="http://schemas.microsoft.com/office/drawing/2014/main" id="{797C72D8-3BAE-DF30-F18B-588629BBB3FA}"/>
                  </a:ext>
                </a:extLst>
              </p:cNvPr>
              <p:cNvSpPr/>
              <p:nvPr/>
            </p:nvSpPr>
            <p:spPr>
              <a:xfrm>
                <a:off x="3766975" y="1192488"/>
                <a:ext cx="2584670" cy="1449077"/>
              </a:xfrm>
              <a:prstGeom prst="homePlate">
                <a:avLst/>
              </a:prstGeom>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dirty="0"/>
              </a:p>
            </p:txBody>
          </p:sp>
          <p:sp>
            <p:nvSpPr>
              <p:cNvPr id="4" name="Arrow: Pentagon 3">
                <a:extLst>
                  <a:ext uri="{FF2B5EF4-FFF2-40B4-BE49-F238E27FC236}">
                    <a16:creationId xmlns:a16="http://schemas.microsoft.com/office/drawing/2014/main" id="{87B6B4C2-E363-3A5B-49F9-45E9A3A173E1}"/>
                  </a:ext>
                </a:extLst>
              </p:cNvPr>
              <p:cNvSpPr/>
              <p:nvPr/>
            </p:nvSpPr>
            <p:spPr>
              <a:xfrm>
                <a:off x="3834688" y="1729203"/>
                <a:ext cx="2072408" cy="807404"/>
              </a:xfrm>
              <a:prstGeom prst="homePlate">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latin typeface="IBM Plex Sans" panose="020B0503050000000000" pitchFamily="34" charset="0"/>
                  </a:rPr>
                  <a:t>Enabled SEZ Units and Advance Authorisation holders to import Gold and Silver through IIBX</a:t>
                </a:r>
              </a:p>
            </p:txBody>
          </p:sp>
          <p:sp>
            <p:nvSpPr>
              <p:cNvPr id="5" name="Arrow: Pentagon 4">
                <a:extLst>
                  <a:ext uri="{FF2B5EF4-FFF2-40B4-BE49-F238E27FC236}">
                    <a16:creationId xmlns:a16="http://schemas.microsoft.com/office/drawing/2014/main" id="{F537B38B-A147-3BBC-921C-06FC9408BBEB}"/>
                  </a:ext>
                </a:extLst>
              </p:cNvPr>
              <p:cNvSpPr/>
              <p:nvPr/>
            </p:nvSpPr>
            <p:spPr>
              <a:xfrm>
                <a:off x="3851518" y="1319935"/>
                <a:ext cx="1757946" cy="332765"/>
              </a:xfrm>
              <a:prstGeom prst="homePlate">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IBM Plex Sans" panose="020B0503050000000000" pitchFamily="34" charset="0"/>
                </a:endParaRPr>
              </a:p>
              <a:p>
                <a:pPr algn="ctr"/>
                <a:r>
                  <a:rPr lang="en-US" sz="1200" b="1" dirty="0">
                    <a:solidFill>
                      <a:schemeClr val="bg1"/>
                    </a:solidFill>
                    <a:latin typeface="IBM Plex Sans" panose="020B0503050000000000" pitchFamily="34" charset="0"/>
                  </a:rPr>
                  <a:t>JAN 02, 2026</a:t>
                </a:r>
              </a:p>
              <a:p>
                <a:pPr algn="ctr"/>
                <a:endParaRPr lang="en-IN" sz="1200" dirty="0">
                  <a:solidFill>
                    <a:schemeClr val="bg1"/>
                  </a:solidFill>
                </a:endParaRPr>
              </a:p>
            </p:txBody>
          </p:sp>
        </p:grpSp>
        <p:grpSp>
          <p:nvGrpSpPr>
            <p:cNvPr id="6" name="Group 5">
              <a:extLst>
                <a:ext uri="{FF2B5EF4-FFF2-40B4-BE49-F238E27FC236}">
                  <a16:creationId xmlns:a16="http://schemas.microsoft.com/office/drawing/2014/main" id="{C048B171-2768-AC2B-0ED9-FE9560A5CF76}"/>
                </a:ext>
              </a:extLst>
            </p:cNvPr>
            <p:cNvGrpSpPr/>
            <p:nvPr/>
          </p:nvGrpSpPr>
          <p:grpSpPr>
            <a:xfrm>
              <a:off x="9491188" y="946463"/>
              <a:ext cx="2584670" cy="1703586"/>
              <a:chOff x="3766975" y="1192488"/>
              <a:chExt cx="2584670" cy="1449077"/>
            </a:xfrm>
          </p:grpSpPr>
          <p:sp>
            <p:nvSpPr>
              <p:cNvPr id="7" name="Arrow: Pentagon 6">
                <a:extLst>
                  <a:ext uri="{FF2B5EF4-FFF2-40B4-BE49-F238E27FC236}">
                    <a16:creationId xmlns:a16="http://schemas.microsoft.com/office/drawing/2014/main" id="{B0527A02-4B70-77A6-501A-6318039903B0}"/>
                  </a:ext>
                </a:extLst>
              </p:cNvPr>
              <p:cNvSpPr/>
              <p:nvPr/>
            </p:nvSpPr>
            <p:spPr>
              <a:xfrm>
                <a:off x="3766975" y="1192488"/>
                <a:ext cx="2584670" cy="1449077"/>
              </a:xfrm>
              <a:prstGeom prst="homePlate">
                <a:avLst/>
              </a:prstGeom>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dirty="0"/>
              </a:p>
            </p:txBody>
          </p:sp>
          <p:sp>
            <p:nvSpPr>
              <p:cNvPr id="8" name="Arrow: Pentagon 7">
                <a:extLst>
                  <a:ext uri="{FF2B5EF4-FFF2-40B4-BE49-F238E27FC236}">
                    <a16:creationId xmlns:a16="http://schemas.microsoft.com/office/drawing/2014/main" id="{1B494E6F-9746-ADD2-C67F-CD46902AD3E2}"/>
                  </a:ext>
                </a:extLst>
              </p:cNvPr>
              <p:cNvSpPr/>
              <p:nvPr/>
            </p:nvSpPr>
            <p:spPr>
              <a:xfrm>
                <a:off x="3834688" y="1813039"/>
                <a:ext cx="2072408" cy="723568"/>
              </a:xfrm>
              <a:prstGeom prst="homePlate">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latin typeface="IBM Plex Sans" panose="020B0503050000000000" pitchFamily="34" charset="0"/>
                  </a:rPr>
                  <a:t>Enabled RCMC Holders issued by GJEPC</a:t>
                </a:r>
              </a:p>
            </p:txBody>
          </p:sp>
          <p:sp>
            <p:nvSpPr>
              <p:cNvPr id="11" name="Arrow: Pentagon 10">
                <a:extLst>
                  <a:ext uri="{FF2B5EF4-FFF2-40B4-BE49-F238E27FC236}">
                    <a16:creationId xmlns:a16="http://schemas.microsoft.com/office/drawing/2014/main" id="{FD49B8FB-BB75-3121-8FB2-C80474393C21}"/>
                  </a:ext>
                </a:extLst>
              </p:cNvPr>
              <p:cNvSpPr/>
              <p:nvPr/>
            </p:nvSpPr>
            <p:spPr>
              <a:xfrm>
                <a:off x="3851518" y="1319935"/>
                <a:ext cx="1757946" cy="332765"/>
              </a:xfrm>
              <a:prstGeom prst="homePlate">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IBM Plex Sans" panose="020B0503050000000000" pitchFamily="34" charset="0"/>
                </a:endParaRPr>
              </a:p>
              <a:p>
                <a:pPr algn="ctr"/>
                <a:r>
                  <a:rPr lang="en-US" sz="1200" b="1" dirty="0">
                    <a:solidFill>
                      <a:schemeClr val="bg1"/>
                    </a:solidFill>
                    <a:latin typeface="IBM Plex Sans" panose="020B0503050000000000" pitchFamily="34" charset="0"/>
                  </a:rPr>
                  <a:t>JUNE 15, 2026</a:t>
                </a:r>
              </a:p>
              <a:p>
                <a:pPr algn="ctr"/>
                <a:endParaRPr lang="en-IN" sz="1200" dirty="0">
                  <a:solidFill>
                    <a:schemeClr val="bg1"/>
                  </a:solidFill>
                </a:endParaRPr>
              </a:p>
            </p:txBody>
          </p:sp>
        </p:grpSp>
        <p:grpSp>
          <p:nvGrpSpPr>
            <p:cNvPr id="12" name="Group 11">
              <a:extLst>
                <a:ext uri="{FF2B5EF4-FFF2-40B4-BE49-F238E27FC236}">
                  <a16:creationId xmlns:a16="http://schemas.microsoft.com/office/drawing/2014/main" id="{162B0AB4-B0A1-8E62-5BA4-94A230F53B57}"/>
                </a:ext>
              </a:extLst>
            </p:cNvPr>
            <p:cNvGrpSpPr/>
            <p:nvPr/>
          </p:nvGrpSpPr>
          <p:grpSpPr>
            <a:xfrm>
              <a:off x="3279665" y="866295"/>
              <a:ext cx="2584670" cy="1798260"/>
              <a:chOff x="3766975" y="1192488"/>
              <a:chExt cx="2584670" cy="1449077"/>
            </a:xfrm>
          </p:grpSpPr>
          <p:sp>
            <p:nvSpPr>
              <p:cNvPr id="15" name="Arrow: Pentagon 14">
                <a:extLst>
                  <a:ext uri="{FF2B5EF4-FFF2-40B4-BE49-F238E27FC236}">
                    <a16:creationId xmlns:a16="http://schemas.microsoft.com/office/drawing/2014/main" id="{ACEC9F78-BE1F-184E-1383-EC68098AB7D3}"/>
                  </a:ext>
                </a:extLst>
              </p:cNvPr>
              <p:cNvSpPr/>
              <p:nvPr/>
            </p:nvSpPr>
            <p:spPr>
              <a:xfrm>
                <a:off x="3766975" y="1192488"/>
                <a:ext cx="2584670" cy="1449077"/>
              </a:xfrm>
              <a:prstGeom prst="homePlate">
                <a:avLst/>
              </a:prstGeom>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dirty="0"/>
              </a:p>
            </p:txBody>
          </p:sp>
          <p:sp>
            <p:nvSpPr>
              <p:cNvPr id="16" name="Arrow: Pentagon 15">
                <a:extLst>
                  <a:ext uri="{FF2B5EF4-FFF2-40B4-BE49-F238E27FC236}">
                    <a16:creationId xmlns:a16="http://schemas.microsoft.com/office/drawing/2014/main" id="{70FCDF86-7129-15DC-53CF-B1B6B11E6157}"/>
                  </a:ext>
                </a:extLst>
              </p:cNvPr>
              <p:cNvSpPr/>
              <p:nvPr/>
            </p:nvSpPr>
            <p:spPr>
              <a:xfrm>
                <a:off x="3834688" y="1733763"/>
                <a:ext cx="2072408" cy="802844"/>
              </a:xfrm>
              <a:prstGeom prst="homePlate">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latin typeface="IBM Plex Sans" panose="020B0503050000000000" pitchFamily="34" charset="0"/>
                  </a:rPr>
                  <a:t>License Issue Date</a:t>
                </a:r>
              </a:p>
            </p:txBody>
          </p:sp>
          <p:sp>
            <p:nvSpPr>
              <p:cNvPr id="17" name="Arrow: Pentagon 16">
                <a:extLst>
                  <a:ext uri="{FF2B5EF4-FFF2-40B4-BE49-F238E27FC236}">
                    <a16:creationId xmlns:a16="http://schemas.microsoft.com/office/drawing/2014/main" id="{725C5159-1FB3-2B1D-6E66-0C1FE48FFCAE}"/>
                  </a:ext>
                </a:extLst>
              </p:cNvPr>
              <p:cNvSpPr/>
              <p:nvPr/>
            </p:nvSpPr>
            <p:spPr>
              <a:xfrm>
                <a:off x="3851518" y="1319935"/>
                <a:ext cx="1757946" cy="332765"/>
              </a:xfrm>
              <a:prstGeom prst="homePlate">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IBM Plex Sans" panose="020B0503050000000000" pitchFamily="34" charset="0"/>
                </a:endParaRPr>
              </a:p>
              <a:p>
                <a:pPr algn="ctr"/>
                <a:r>
                  <a:rPr lang="en-US" sz="1200" b="1" dirty="0">
                    <a:solidFill>
                      <a:schemeClr val="bg1"/>
                    </a:solidFill>
                    <a:latin typeface="IBM Plex Sans" panose="020B0503050000000000" pitchFamily="34" charset="0"/>
                  </a:rPr>
                  <a:t>DECEMBER 2021</a:t>
                </a:r>
              </a:p>
              <a:p>
                <a:pPr algn="ctr"/>
                <a:endParaRPr lang="en-IN" sz="1200" dirty="0">
                  <a:solidFill>
                    <a:schemeClr val="bg1"/>
                  </a:solidFill>
                </a:endParaRPr>
              </a:p>
            </p:txBody>
          </p:sp>
        </p:grpSp>
        <p:grpSp>
          <p:nvGrpSpPr>
            <p:cNvPr id="18" name="Group 17">
              <a:extLst>
                <a:ext uri="{FF2B5EF4-FFF2-40B4-BE49-F238E27FC236}">
                  <a16:creationId xmlns:a16="http://schemas.microsoft.com/office/drawing/2014/main" id="{7D1594C7-D698-33C2-1896-28153C9639DA}"/>
                </a:ext>
              </a:extLst>
            </p:cNvPr>
            <p:cNvGrpSpPr/>
            <p:nvPr/>
          </p:nvGrpSpPr>
          <p:grpSpPr>
            <a:xfrm>
              <a:off x="1655288" y="4498860"/>
              <a:ext cx="2584670" cy="1798260"/>
              <a:chOff x="3766975" y="1192488"/>
              <a:chExt cx="2584670" cy="1449077"/>
            </a:xfrm>
          </p:grpSpPr>
          <p:sp>
            <p:nvSpPr>
              <p:cNvPr id="19" name="Arrow: Pentagon 18">
                <a:extLst>
                  <a:ext uri="{FF2B5EF4-FFF2-40B4-BE49-F238E27FC236}">
                    <a16:creationId xmlns:a16="http://schemas.microsoft.com/office/drawing/2014/main" id="{F164CAF8-B994-52DE-FF9F-63EB20563ACB}"/>
                  </a:ext>
                </a:extLst>
              </p:cNvPr>
              <p:cNvSpPr/>
              <p:nvPr/>
            </p:nvSpPr>
            <p:spPr>
              <a:xfrm>
                <a:off x="3766975" y="1192488"/>
                <a:ext cx="2584670" cy="1449077"/>
              </a:xfrm>
              <a:prstGeom prst="homePlate">
                <a:avLst/>
              </a:prstGeom>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dirty="0"/>
              </a:p>
            </p:txBody>
          </p:sp>
          <p:sp>
            <p:nvSpPr>
              <p:cNvPr id="21" name="Arrow: Pentagon 20">
                <a:extLst>
                  <a:ext uri="{FF2B5EF4-FFF2-40B4-BE49-F238E27FC236}">
                    <a16:creationId xmlns:a16="http://schemas.microsoft.com/office/drawing/2014/main" id="{BE4807B4-9DC1-C0FA-E346-A65CB9F9E7CF}"/>
                  </a:ext>
                </a:extLst>
              </p:cNvPr>
              <p:cNvSpPr/>
              <p:nvPr/>
            </p:nvSpPr>
            <p:spPr>
              <a:xfrm>
                <a:off x="3834688" y="1733763"/>
                <a:ext cx="2072408" cy="802844"/>
              </a:xfrm>
              <a:prstGeom prst="homePlate">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latin typeface="IBM Plex Sans" panose="020B0503050000000000" pitchFamily="34" charset="0"/>
                  </a:rPr>
                  <a:t>IFSCA notifies International Financial Services </a:t>
                </a:r>
                <a:r>
                  <a:rPr lang="en-US" sz="1100" dirty="0" err="1">
                    <a:latin typeface="IBM Plex Sans" panose="020B0503050000000000" pitchFamily="34" charset="0"/>
                  </a:rPr>
                  <a:t>Centres</a:t>
                </a:r>
                <a:r>
                  <a:rPr lang="en-US" sz="1100" dirty="0">
                    <a:latin typeface="IBM Plex Sans" panose="020B0503050000000000" pitchFamily="34" charset="0"/>
                  </a:rPr>
                  <a:t> Authority ( Bullion Exchange ) Regulations, 2020</a:t>
                </a:r>
              </a:p>
            </p:txBody>
          </p:sp>
          <p:sp>
            <p:nvSpPr>
              <p:cNvPr id="22" name="Arrow: Pentagon 21">
                <a:extLst>
                  <a:ext uri="{FF2B5EF4-FFF2-40B4-BE49-F238E27FC236}">
                    <a16:creationId xmlns:a16="http://schemas.microsoft.com/office/drawing/2014/main" id="{AD8F7C5C-F5FB-C8A2-0AB8-784E300A36CE}"/>
                  </a:ext>
                </a:extLst>
              </p:cNvPr>
              <p:cNvSpPr/>
              <p:nvPr/>
            </p:nvSpPr>
            <p:spPr>
              <a:xfrm>
                <a:off x="3851518" y="1319935"/>
                <a:ext cx="1757946" cy="332765"/>
              </a:xfrm>
              <a:prstGeom prst="homePlate">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IBM Plex Sans" panose="020B0503050000000000" pitchFamily="34" charset="0"/>
                </a:endParaRPr>
              </a:p>
              <a:p>
                <a:pPr algn="ctr"/>
                <a:r>
                  <a:rPr lang="en-US" sz="1200" b="1" dirty="0">
                    <a:solidFill>
                      <a:schemeClr val="bg1"/>
                    </a:solidFill>
                    <a:latin typeface="IBM Plex Sans" panose="020B0503050000000000" pitchFamily="34" charset="0"/>
                  </a:rPr>
                  <a:t>DECEMBER 2020</a:t>
                </a:r>
              </a:p>
              <a:p>
                <a:pPr algn="ctr"/>
                <a:endParaRPr lang="en-IN" sz="1200" dirty="0">
                  <a:solidFill>
                    <a:schemeClr val="bg1"/>
                  </a:solidFill>
                </a:endParaRPr>
              </a:p>
            </p:txBody>
          </p:sp>
        </p:grpSp>
      </p:grpSp>
      <p:pic>
        <p:nvPicPr>
          <p:cNvPr id="38" name="object 2">
            <a:extLst>
              <a:ext uri="{FF2B5EF4-FFF2-40B4-BE49-F238E27FC236}">
                <a16:creationId xmlns:a16="http://schemas.microsoft.com/office/drawing/2014/main" id="{48E6FE23-C711-21DA-791F-44B3A49418AF}"/>
              </a:ext>
            </a:extLst>
          </p:cNvPr>
          <p:cNvPicPr/>
          <p:nvPr/>
        </p:nvPicPr>
        <p:blipFill>
          <a:blip r:embed="rId9" cstate="print"/>
          <a:stretch>
            <a:fillRect/>
          </a:stretch>
        </p:blipFill>
        <p:spPr>
          <a:xfrm>
            <a:off x="10896600" y="6402345"/>
            <a:ext cx="1138628" cy="379455"/>
          </a:xfrm>
          <a:prstGeom prst="rect">
            <a:avLst/>
          </a:prstGeom>
        </p:spPr>
      </p:pic>
    </p:spTree>
    <p:extLst>
      <p:ext uri="{BB962C8B-B14F-4D97-AF65-F5344CB8AC3E}">
        <p14:creationId xmlns:p14="http://schemas.microsoft.com/office/powerpoint/2010/main" val="239993635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26164774-D811-D71D-7E1E-F972C61F2701}"/>
              </a:ext>
            </a:extLst>
          </p:cNvPr>
          <p:cNvSpPr txBox="1"/>
          <p:nvPr/>
        </p:nvSpPr>
        <p:spPr>
          <a:xfrm>
            <a:off x="2996062" y="110943"/>
            <a:ext cx="6335106" cy="523220"/>
          </a:xfrm>
          <a:prstGeom prst="rect">
            <a:avLst/>
          </a:prstGeom>
          <a:noFill/>
        </p:spPr>
        <p:txBody>
          <a:bodyPr wrap="square" rtlCol="0">
            <a:spAutoFit/>
          </a:bodyPr>
          <a:lstStyle/>
          <a:p>
            <a:pPr algn="ctr"/>
            <a:r>
              <a:rPr lang="en-US" sz="2800" b="1" dirty="0">
                <a:solidFill>
                  <a:schemeClr val="accent1">
                    <a:lumMod val="50000"/>
                  </a:schemeClr>
                </a:solidFill>
                <a:latin typeface="Aptos" panose="020B0004020202020204" pitchFamily="34" charset="0"/>
                <a:ea typeface="+mj-ea"/>
                <a:cs typeface="+mj-cs"/>
              </a:rPr>
              <a:t>IIBX Ecosystem</a:t>
            </a:r>
            <a:endParaRPr lang="en-IN" sz="2800" b="1" dirty="0">
              <a:solidFill>
                <a:schemeClr val="accent1">
                  <a:lumMod val="50000"/>
                </a:schemeClr>
              </a:solidFill>
              <a:latin typeface="Aptos" panose="020B0004020202020204" pitchFamily="34" charset="0"/>
              <a:ea typeface="+mj-ea"/>
              <a:cs typeface="+mj-cs"/>
            </a:endParaRPr>
          </a:p>
        </p:txBody>
      </p:sp>
      <p:grpSp>
        <p:nvGrpSpPr>
          <p:cNvPr id="2" name="Group 1">
            <a:extLst>
              <a:ext uri="{FF2B5EF4-FFF2-40B4-BE49-F238E27FC236}">
                <a16:creationId xmlns:a16="http://schemas.microsoft.com/office/drawing/2014/main" id="{281197B8-9E4A-F353-AA0B-CF4C1CE499B6}"/>
              </a:ext>
            </a:extLst>
          </p:cNvPr>
          <p:cNvGrpSpPr/>
          <p:nvPr/>
        </p:nvGrpSpPr>
        <p:grpSpPr>
          <a:xfrm>
            <a:off x="213789" y="1024254"/>
            <a:ext cx="11825811" cy="5193964"/>
            <a:chOff x="213789" y="1024254"/>
            <a:chExt cx="11825811" cy="5193964"/>
          </a:xfrm>
        </p:grpSpPr>
        <p:pic>
          <p:nvPicPr>
            <p:cNvPr id="23" name="Picture 22" descr="A picture containing graphical user interface&#10;&#10;Description automatically generated">
              <a:hlinkClick r:id="" action="ppaction://noaction"/>
              <a:extLst>
                <a:ext uri="{FF2B5EF4-FFF2-40B4-BE49-F238E27FC236}">
                  <a16:creationId xmlns:a16="http://schemas.microsoft.com/office/drawing/2014/main" id="{C4663BA6-E5AA-C7C2-CF0C-BB290036BF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5401" y="2584918"/>
              <a:ext cx="2196428" cy="2223665"/>
            </a:xfrm>
            <a:prstGeom prst="rect">
              <a:avLst/>
            </a:prstGeom>
          </p:spPr>
        </p:pic>
        <p:sp>
          <p:nvSpPr>
            <p:cNvPr id="22" name="Arrow: Pentagon 21">
              <a:extLst>
                <a:ext uri="{FF2B5EF4-FFF2-40B4-BE49-F238E27FC236}">
                  <a16:creationId xmlns:a16="http://schemas.microsoft.com/office/drawing/2014/main" id="{059C4672-F394-211D-5251-061E010D2182}"/>
                </a:ext>
              </a:extLst>
            </p:cNvPr>
            <p:cNvSpPr/>
            <p:nvPr/>
          </p:nvSpPr>
          <p:spPr>
            <a:xfrm rot="10800000">
              <a:off x="8794811" y="3737183"/>
              <a:ext cx="3176999" cy="1075628"/>
            </a:xfrm>
            <a:prstGeom prst="homePlate">
              <a:avLst/>
            </a:prstGeom>
            <a:ln>
              <a:solidFill>
                <a:schemeClr val="bg1"/>
              </a:solidFill>
            </a:ln>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21" name="Arrow: Pentagon 20">
              <a:extLst>
                <a:ext uri="{FF2B5EF4-FFF2-40B4-BE49-F238E27FC236}">
                  <a16:creationId xmlns:a16="http://schemas.microsoft.com/office/drawing/2014/main" id="{3A826E37-9A96-94D6-72F4-95A36FF41336}"/>
                </a:ext>
              </a:extLst>
            </p:cNvPr>
            <p:cNvSpPr/>
            <p:nvPr/>
          </p:nvSpPr>
          <p:spPr>
            <a:xfrm rot="10800000">
              <a:off x="8774491" y="2438401"/>
              <a:ext cx="3176999" cy="1075628"/>
            </a:xfrm>
            <a:prstGeom prst="homePlate">
              <a:avLst/>
            </a:prstGeom>
            <a:ln>
              <a:solidFill>
                <a:schemeClr val="bg1"/>
              </a:solidFill>
            </a:ln>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20" name="Arrow: Pentagon 19">
              <a:extLst>
                <a:ext uri="{FF2B5EF4-FFF2-40B4-BE49-F238E27FC236}">
                  <a16:creationId xmlns:a16="http://schemas.microsoft.com/office/drawing/2014/main" id="{95E3E1B3-D4E3-7DD6-C6A7-BBF16A547AF4}"/>
                </a:ext>
              </a:extLst>
            </p:cNvPr>
            <p:cNvSpPr/>
            <p:nvPr/>
          </p:nvSpPr>
          <p:spPr>
            <a:xfrm rot="10800000">
              <a:off x="8766034" y="1134171"/>
              <a:ext cx="3176999" cy="1075628"/>
            </a:xfrm>
            <a:prstGeom prst="homePlat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19" name="Arrow: Pentagon 18">
              <a:extLst>
                <a:ext uri="{FF2B5EF4-FFF2-40B4-BE49-F238E27FC236}">
                  <a16:creationId xmlns:a16="http://schemas.microsoft.com/office/drawing/2014/main" id="{C34D7CFD-352F-2B54-B8CC-F4E5162923C6}"/>
                </a:ext>
              </a:extLst>
            </p:cNvPr>
            <p:cNvSpPr/>
            <p:nvPr/>
          </p:nvSpPr>
          <p:spPr>
            <a:xfrm>
              <a:off x="213789" y="3810000"/>
              <a:ext cx="3176999" cy="1075628"/>
            </a:xfrm>
            <a:prstGeom prst="homePlate">
              <a:avLst/>
            </a:prstGeom>
            <a:ln>
              <a:solidFill>
                <a:schemeClr val="bg1"/>
              </a:solidFill>
            </a:ln>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18" name="Arrow: Pentagon 17">
              <a:extLst>
                <a:ext uri="{FF2B5EF4-FFF2-40B4-BE49-F238E27FC236}">
                  <a16:creationId xmlns:a16="http://schemas.microsoft.com/office/drawing/2014/main" id="{85F5B569-E6E2-85A4-138C-0BC500F79073}"/>
                </a:ext>
              </a:extLst>
            </p:cNvPr>
            <p:cNvSpPr/>
            <p:nvPr/>
          </p:nvSpPr>
          <p:spPr>
            <a:xfrm>
              <a:off x="213789" y="5142590"/>
              <a:ext cx="3176999" cy="1075628"/>
            </a:xfrm>
            <a:prstGeom prst="homePlate">
              <a:avLst/>
            </a:prstGeom>
            <a:ln>
              <a:solidFill>
                <a:schemeClr val="bg1"/>
              </a:solidFill>
            </a:ln>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dirty="0"/>
            </a:p>
          </p:txBody>
        </p:sp>
        <p:sp>
          <p:nvSpPr>
            <p:cNvPr id="9" name="Arrow: Pentagon 8">
              <a:extLst>
                <a:ext uri="{FF2B5EF4-FFF2-40B4-BE49-F238E27FC236}">
                  <a16:creationId xmlns:a16="http://schemas.microsoft.com/office/drawing/2014/main" id="{B9FE1AA9-8F74-E153-B21E-E826969B11DD}"/>
                </a:ext>
              </a:extLst>
            </p:cNvPr>
            <p:cNvSpPr/>
            <p:nvPr/>
          </p:nvSpPr>
          <p:spPr>
            <a:xfrm>
              <a:off x="220826" y="1219200"/>
              <a:ext cx="3176999" cy="1075628"/>
            </a:xfrm>
            <a:prstGeom prst="homePlat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r>
                <a:rPr lang="en-US" sz="1300" b="1" dirty="0">
                  <a:latin typeface="Aptos" panose="020B0004020202020204" pitchFamily="34" charset="0"/>
                </a:rPr>
                <a:t>Qualified  Jewelers, SEZ units,  Advance Authorisation holders, RCMC Holders can import gold and silver; valid TRQ holders can import gold</a:t>
              </a:r>
              <a:endParaRPr lang="en-IN" sz="1300" b="1" dirty="0">
                <a:latin typeface="Aptos" panose="020B0004020202020204" pitchFamily="34" charset="0"/>
              </a:endParaRPr>
            </a:p>
          </p:txBody>
        </p:sp>
        <p:sp>
          <p:nvSpPr>
            <p:cNvPr id="26" name="Flowchart: Connector 25">
              <a:extLst>
                <a:ext uri="{FF2B5EF4-FFF2-40B4-BE49-F238E27FC236}">
                  <a16:creationId xmlns:a16="http://schemas.microsoft.com/office/drawing/2014/main" id="{B7271757-2FE9-6EF4-C53F-804B4D29ADE7}"/>
                </a:ext>
              </a:extLst>
            </p:cNvPr>
            <p:cNvSpPr/>
            <p:nvPr/>
          </p:nvSpPr>
          <p:spPr>
            <a:xfrm>
              <a:off x="5371836" y="2908464"/>
              <a:ext cx="1487845" cy="1469573"/>
            </a:xfrm>
            <a:prstGeom prst="flowChartConnector">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a:latin typeface="Aptos" panose="020B0004020202020204" pitchFamily="34" charset="0"/>
              </a:endParaRPr>
            </a:p>
          </p:txBody>
        </p:sp>
        <p:sp>
          <p:nvSpPr>
            <p:cNvPr id="50" name="TextBox 49">
              <a:extLst>
                <a:ext uri="{FF2B5EF4-FFF2-40B4-BE49-F238E27FC236}">
                  <a16:creationId xmlns:a16="http://schemas.microsoft.com/office/drawing/2014/main" id="{F1DD56D1-94A1-00FB-5FD5-306BA49F2FC2}"/>
                </a:ext>
              </a:extLst>
            </p:cNvPr>
            <p:cNvSpPr txBox="1"/>
            <p:nvPr/>
          </p:nvSpPr>
          <p:spPr>
            <a:xfrm>
              <a:off x="337370" y="5316939"/>
              <a:ext cx="2429432" cy="738664"/>
            </a:xfrm>
            <a:prstGeom prst="rect">
              <a:avLst/>
            </a:prstGeom>
            <a:noFill/>
          </p:spPr>
          <p:txBody>
            <a:bodyPr wrap="square" rtlCol="0">
              <a:spAutoFit/>
            </a:bodyPr>
            <a:lstStyle/>
            <a:p>
              <a:r>
                <a:rPr lang="en-US" sz="1400" b="1" dirty="0">
                  <a:latin typeface="Aptos" panose="020B0004020202020204" pitchFamily="34" charset="0"/>
                </a:rPr>
                <a:t>IFSC entities &amp; IFSC Banking Units permitted to act as TM/CM</a:t>
              </a:r>
            </a:p>
          </p:txBody>
        </p:sp>
        <p:sp>
          <p:nvSpPr>
            <p:cNvPr id="51" name="TextBox 50">
              <a:extLst>
                <a:ext uri="{FF2B5EF4-FFF2-40B4-BE49-F238E27FC236}">
                  <a16:creationId xmlns:a16="http://schemas.microsoft.com/office/drawing/2014/main" id="{0D3B42C4-F91B-141D-F622-759A66FC726B}"/>
                </a:ext>
              </a:extLst>
            </p:cNvPr>
            <p:cNvSpPr txBox="1"/>
            <p:nvPr/>
          </p:nvSpPr>
          <p:spPr>
            <a:xfrm>
              <a:off x="5293955" y="2037347"/>
              <a:ext cx="1843193" cy="338554"/>
            </a:xfrm>
            <a:prstGeom prst="rect">
              <a:avLst/>
            </a:prstGeom>
            <a:noFill/>
          </p:spPr>
          <p:txBody>
            <a:bodyPr wrap="square" rtlCol="0">
              <a:spAutoFit/>
            </a:bodyPr>
            <a:lstStyle/>
            <a:p>
              <a:pPr algn="ctr"/>
              <a:r>
                <a:rPr lang="en-US" sz="1600" b="1" dirty="0">
                  <a:latin typeface="Aptos" panose="020B0004020202020204" pitchFamily="34" charset="0"/>
                </a:rPr>
                <a:t>Unified Regulator</a:t>
              </a:r>
              <a:endParaRPr lang="en-IN" sz="1600" b="1" dirty="0">
                <a:latin typeface="Aptos" panose="020B0004020202020204" pitchFamily="34" charset="0"/>
              </a:endParaRPr>
            </a:p>
          </p:txBody>
        </p:sp>
        <p:pic>
          <p:nvPicPr>
            <p:cNvPr id="52" name="Picture 51" descr="Logo&#10;&#10;Description automatically generated with low confidence">
              <a:hlinkClick r:id="rId3" action="ppaction://hlinksldjump"/>
              <a:extLst>
                <a:ext uri="{FF2B5EF4-FFF2-40B4-BE49-F238E27FC236}">
                  <a16:creationId xmlns:a16="http://schemas.microsoft.com/office/drawing/2014/main" id="{0A1C4E02-DFB3-FCC8-EF90-C141A2FC96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6664" y="1024254"/>
              <a:ext cx="908376" cy="910175"/>
            </a:xfrm>
            <a:prstGeom prst="ellipse">
              <a:avLst/>
            </a:prstGeom>
            <a:solidFill>
              <a:schemeClr val="accent1"/>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8" name="Picture 67">
              <a:extLst>
                <a:ext uri="{FF2B5EF4-FFF2-40B4-BE49-F238E27FC236}">
                  <a16:creationId xmlns:a16="http://schemas.microsoft.com/office/drawing/2014/main" id="{568FE4A9-F190-CA67-FA99-5394ACF464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744" t="36175" r="1386" b="33425"/>
            <a:stretch/>
          </p:blipFill>
          <p:spPr>
            <a:xfrm>
              <a:off x="5545925" y="3431786"/>
              <a:ext cx="1222713" cy="422927"/>
            </a:xfrm>
            <a:prstGeom prst="rect">
              <a:avLst/>
            </a:prstGeom>
          </p:spPr>
        </p:pic>
        <p:sp>
          <p:nvSpPr>
            <p:cNvPr id="88" name="TextBox 87">
              <a:extLst>
                <a:ext uri="{FF2B5EF4-FFF2-40B4-BE49-F238E27FC236}">
                  <a16:creationId xmlns:a16="http://schemas.microsoft.com/office/drawing/2014/main" id="{D80EFE85-11ED-46F2-A00B-896B379E4D3F}"/>
                </a:ext>
              </a:extLst>
            </p:cNvPr>
            <p:cNvSpPr txBox="1"/>
            <p:nvPr/>
          </p:nvSpPr>
          <p:spPr>
            <a:xfrm>
              <a:off x="9246556" y="1282998"/>
              <a:ext cx="2711842" cy="738664"/>
            </a:xfrm>
            <a:prstGeom prst="rect">
              <a:avLst/>
            </a:prstGeom>
            <a:noFill/>
          </p:spPr>
          <p:txBody>
            <a:bodyPr wrap="square" rtlCol="0">
              <a:spAutoFit/>
            </a:bodyPr>
            <a:lstStyle/>
            <a:p>
              <a:pPr algn="r"/>
              <a:r>
                <a:rPr lang="en-US" sz="1400" b="1" dirty="0">
                  <a:latin typeface="Aptos" panose="020B0004020202020204" pitchFamily="34" charset="0"/>
                </a:rPr>
                <a:t>International Bullion Banks,</a:t>
              </a:r>
            </a:p>
            <a:p>
              <a:pPr algn="r"/>
              <a:r>
                <a:rPr lang="en-US" sz="1400" b="1" dirty="0">
                  <a:latin typeface="Aptos" panose="020B0004020202020204" pitchFamily="34" charset="0"/>
                </a:rPr>
                <a:t>Refineries and Bullion Traders</a:t>
              </a:r>
            </a:p>
            <a:p>
              <a:pPr algn="r"/>
              <a:r>
                <a:rPr lang="en-US" sz="1400" b="1" dirty="0">
                  <a:latin typeface="Aptos" panose="020B0004020202020204" pitchFamily="34" charset="0"/>
                </a:rPr>
                <a:t>being onboarded</a:t>
              </a:r>
              <a:endParaRPr lang="en-IN" sz="1400" b="1" dirty="0">
                <a:latin typeface="Aptos" panose="020B0004020202020204" pitchFamily="34" charset="0"/>
              </a:endParaRPr>
            </a:p>
          </p:txBody>
        </p:sp>
        <p:sp>
          <p:nvSpPr>
            <p:cNvPr id="89" name="TextBox 88">
              <a:extLst>
                <a:ext uri="{FF2B5EF4-FFF2-40B4-BE49-F238E27FC236}">
                  <a16:creationId xmlns:a16="http://schemas.microsoft.com/office/drawing/2014/main" id="{B4278B02-080C-0059-4E27-0F4EAD9C38A2}"/>
                </a:ext>
              </a:extLst>
            </p:cNvPr>
            <p:cNvSpPr txBox="1"/>
            <p:nvPr/>
          </p:nvSpPr>
          <p:spPr>
            <a:xfrm>
              <a:off x="9327759" y="2474893"/>
              <a:ext cx="2711841" cy="954107"/>
            </a:xfrm>
            <a:prstGeom prst="rect">
              <a:avLst/>
            </a:prstGeom>
            <a:noFill/>
          </p:spPr>
          <p:txBody>
            <a:bodyPr wrap="square" rtlCol="0">
              <a:spAutoFit/>
            </a:bodyPr>
            <a:lstStyle/>
            <a:p>
              <a:pPr algn="r"/>
              <a:r>
                <a:rPr lang="en-US" sz="1400" b="1" dirty="0">
                  <a:latin typeface="Aptos" panose="020B0004020202020204" pitchFamily="34" charset="0"/>
                </a:rPr>
                <a:t>Vaulting facilities with 3 vaults in GIFT City, 2 at Chennai. Vaults at SEEPZ Mumbai &amp; Kolkata expected soon</a:t>
              </a:r>
              <a:endParaRPr lang="en-IN" sz="1400" b="1" dirty="0">
                <a:latin typeface="Aptos" panose="020B0004020202020204" pitchFamily="34" charset="0"/>
              </a:endParaRPr>
            </a:p>
          </p:txBody>
        </p:sp>
        <p:sp>
          <p:nvSpPr>
            <p:cNvPr id="10" name="TextBox 9">
              <a:extLst>
                <a:ext uri="{FF2B5EF4-FFF2-40B4-BE49-F238E27FC236}">
                  <a16:creationId xmlns:a16="http://schemas.microsoft.com/office/drawing/2014/main" id="{228AB70B-786C-0E02-BF41-DBAFA7F09E1E}"/>
                </a:ext>
              </a:extLst>
            </p:cNvPr>
            <p:cNvSpPr txBox="1"/>
            <p:nvPr/>
          </p:nvSpPr>
          <p:spPr>
            <a:xfrm>
              <a:off x="277244" y="3981065"/>
              <a:ext cx="2893176" cy="738664"/>
            </a:xfrm>
            <a:prstGeom prst="rect">
              <a:avLst/>
            </a:prstGeom>
            <a:noFill/>
          </p:spPr>
          <p:txBody>
            <a:bodyPr wrap="square">
              <a:spAutoFit/>
            </a:bodyPr>
            <a:lstStyle/>
            <a:p>
              <a:r>
                <a:rPr lang="en-US" sz="1400" b="1" dirty="0">
                  <a:latin typeface="Aptos" panose="020B0004020202020204" pitchFamily="34" charset="0"/>
                </a:rPr>
                <a:t>Nominated Banks Authorized to import Gold and Silver in India as Special Category Client</a:t>
              </a:r>
              <a:endParaRPr lang="en-IN" sz="1400" dirty="0">
                <a:latin typeface="Aptos" panose="020B0004020202020204" pitchFamily="34" charset="0"/>
              </a:endParaRPr>
            </a:p>
          </p:txBody>
        </p:sp>
        <p:sp>
          <p:nvSpPr>
            <p:cNvPr id="11" name="TextBox 10">
              <a:extLst>
                <a:ext uri="{FF2B5EF4-FFF2-40B4-BE49-F238E27FC236}">
                  <a16:creationId xmlns:a16="http://schemas.microsoft.com/office/drawing/2014/main" id="{0F954753-EC64-9FCB-5072-A9DF47712C2A}"/>
                </a:ext>
              </a:extLst>
            </p:cNvPr>
            <p:cNvSpPr txBox="1"/>
            <p:nvPr/>
          </p:nvSpPr>
          <p:spPr>
            <a:xfrm>
              <a:off x="9344743" y="3905665"/>
              <a:ext cx="2647387" cy="738664"/>
            </a:xfrm>
            <a:prstGeom prst="rect">
              <a:avLst/>
            </a:prstGeom>
            <a:noFill/>
          </p:spPr>
          <p:txBody>
            <a:bodyPr wrap="square">
              <a:spAutoFit/>
            </a:bodyPr>
            <a:lstStyle/>
            <a:p>
              <a:pPr algn="r"/>
              <a:r>
                <a:rPr lang="en-US" sz="1400" b="1" dirty="0">
                  <a:latin typeface="Aptos" panose="020B0004020202020204" pitchFamily="34" charset="0"/>
                </a:rPr>
                <a:t>India International Depository IFSC Ltd.(IIDI)</a:t>
              </a:r>
            </a:p>
            <a:p>
              <a:pPr algn="r"/>
              <a:r>
                <a:rPr lang="en-US" sz="1400" b="1" dirty="0">
                  <a:latin typeface="Aptos" panose="020B0004020202020204" pitchFamily="34" charset="0"/>
                </a:rPr>
                <a:t>maintains Demat Accounts</a:t>
              </a:r>
              <a:endParaRPr lang="en-IN" sz="1400" dirty="0">
                <a:latin typeface="Aptos" panose="020B0004020202020204" pitchFamily="34" charset="0"/>
              </a:endParaRPr>
            </a:p>
          </p:txBody>
        </p:sp>
        <p:sp>
          <p:nvSpPr>
            <p:cNvPr id="29" name="Arrow: Pentagon 28">
              <a:extLst>
                <a:ext uri="{FF2B5EF4-FFF2-40B4-BE49-F238E27FC236}">
                  <a16:creationId xmlns:a16="http://schemas.microsoft.com/office/drawing/2014/main" id="{0F33650F-0DBA-ED47-5D80-A7C890E00AE7}"/>
                </a:ext>
              </a:extLst>
            </p:cNvPr>
            <p:cNvSpPr/>
            <p:nvPr/>
          </p:nvSpPr>
          <p:spPr>
            <a:xfrm>
              <a:off x="228600" y="2514600"/>
              <a:ext cx="3176999" cy="1075628"/>
            </a:xfrm>
            <a:prstGeom prst="homePlat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r>
                <a:rPr lang="en-US" sz="1400" dirty="0">
                  <a:latin typeface="Aptos" panose="020B0004020202020204" pitchFamily="34" charset="0"/>
                </a:rPr>
                <a:t>SEZ units with a valid LOA and jewellery export as an authorised operation can import </a:t>
              </a:r>
              <a:r>
                <a:rPr lang="en-US" sz="1400" b="1" dirty="0">
                  <a:latin typeface="Aptos" panose="020B0004020202020204" pitchFamily="34" charset="0"/>
                </a:rPr>
                <a:t>silver bars </a:t>
              </a:r>
              <a:r>
                <a:rPr lang="en-US" sz="1400" dirty="0">
                  <a:latin typeface="Aptos" panose="020B0004020202020204" pitchFamily="34" charset="0"/>
                </a:rPr>
                <a:t>(HS Code </a:t>
              </a:r>
              <a:r>
                <a:rPr lang="en-US" sz="1400" b="1" dirty="0">
                  <a:latin typeface="Aptos" panose="020B0004020202020204" pitchFamily="34" charset="0"/>
                </a:rPr>
                <a:t>71069221</a:t>
              </a:r>
              <a:r>
                <a:rPr lang="en-US" sz="1400" dirty="0">
                  <a:latin typeface="Aptos" panose="020B0004020202020204" pitchFamily="34" charset="0"/>
                </a:rPr>
                <a:t>) through IIBX without Qualified Jeweller status</a:t>
              </a:r>
            </a:p>
          </p:txBody>
        </p:sp>
        <p:sp>
          <p:nvSpPr>
            <p:cNvPr id="32" name="Arrow: Pentagon 31">
              <a:extLst>
                <a:ext uri="{FF2B5EF4-FFF2-40B4-BE49-F238E27FC236}">
                  <a16:creationId xmlns:a16="http://schemas.microsoft.com/office/drawing/2014/main" id="{D515EC4C-445F-07A6-3866-017BA42C3296}"/>
                </a:ext>
              </a:extLst>
            </p:cNvPr>
            <p:cNvSpPr/>
            <p:nvPr/>
          </p:nvSpPr>
          <p:spPr>
            <a:xfrm rot="10800000">
              <a:off x="8839200" y="5029200"/>
              <a:ext cx="3176999" cy="1075628"/>
            </a:xfrm>
            <a:prstGeom prst="homePlate">
              <a:avLst/>
            </a:prstGeom>
            <a:ln>
              <a:solidFill>
                <a:schemeClr val="bg1"/>
              </a:solidFill>
            </a:ln>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dirty="0"/>
            </a:p>
          </p:txBody>
        </p:sp>
        <p:sp>
          <p:nvSpPr>
            <p:cNvPr id="36" name="TextBox 35">
              <a:extLst>
                <a:ext uri="{FF2B5EF4-FFF2-40B4-BE49-F238E27FC236}">
                  <a16:creationId xmlns:a16="http://schemas.microsoft.com/office/drawing/2014/main" id="{942D41D0-D561-E19D-293B-E6063C0CB813}"/>
                </a:ext>
              </a:extLst>
            </p:cNvPr>
            <p:cNvSpPr txBox="1"/>
            <p:nvPr/>
          </p:nvSpPr>
          <p:spPr>
            <a:xfrm>
              <a:off x="9202540" y="5236904"/>
              <a:ext cx="2711842" cy="738664"/>
            </a:xfrm>
            <a:prstGeom prst="rect">
              <a:avLst/>
            </a:prstGeom>
            <a:noFill/>
          </p:spPr>
          <p:txBody>
            <a:bodyPr wrap="square" rtlCol="0">
              <a:spAutoFit/>
            </a:bodyPr>
            <a:lstStyle/>
            <a:p>
              <a:pPr algn="r"/>
              <a:r>
                <a:rPr lang="en-US" sz="1400" b="1" dirty="0">
                  <a:latin typeface="Aptos" panose="020B0004020202020204" pitchFamily="34" charset="0"/>
                </a:rPr>
                <a:t>International Clients can hedge the Gold &amp; Silver Price risk, invest in BDRs</a:t>
              </a:r>
              <a:endParaRPr lang="en-IN" sz="1400" b="1" dirty="0">
                <a:latin typeface="Aptos" panose="020B0004020202020204" pitchFamily="34" charset="0"/>
              </a:endParaRPr>
            </a:p>
          </p:txBody>
        </p:sp>
        <p:sp>
          <p:nvSpPr>
            <p:cNvPr id="17" name="Arrow: Chevron 16">
              <a:extLst>
                <a:ext uri="{FF2B5EF4-FFF2-40B4-BE49-F238E27FC236}">
                  <a16:creationId xmlns:a16="http://schemas.microsoft.com/office/drawing/2014/main" id="{BD96881C-75AC-8096-0B13-2AE924612C74}"/>
                </a:ext>
              </a:extLst>
            </p:cNvPr>
            <p:cNvSpPr/>
            <p:nvPr/>
          </p:nvSpPr>
          <p:spPr>
            <a:xfrm>
              <a:off x="2722881" y="1219200"/>
              <a:ext cx="2342520" cy="1023865"/>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700" b="1" dirty="0">
                  <a:solidFill>
                    <a:schemeClr val="bg1"/>
                  </a:solidFill>
                  <a:latin typeface="Aptos" panose="020B0004020202020204" pitchFamily="34" charset="0"/>
                </a:rPr>
                <a:t>Qualified Jewellers &amp; TRQ Holders</a:t>
              </a:r>
              <a:endParaRPr lang="en-IN" sz="1700" b="1" dirty="0">
                <a:solidFill>
                  <a:schemeClr val="bg1"/>
                </a:solidFill>
                <a:latin typeface="Aptos" panose="020B0004020202020204" pitchFamily="34" charset="0"/>
              </a:endParaRPr>
            </a:p>
          </p:txBody>
        </p:sp>
        <p:sp>
          <p:nvSpPr>
            <p:cNvPr id="24" name="Arrow: Chevron 23">
              <a:extLst>
                <a:ext uri="{FF2B5EF4-FFF2-40B4-BE49-F238E27FC236}">
                  <a16:creationId xmlns:a16="http://schemas.microsoft.com/office/drawing/2014/main" id="{FCA9E76D-817F-92E3-BA79-F0353218B02B}"/>
                </a:ext>
              </a:extLst>
            </p:cNvPr>
            <p:cNvSpPr/>
            <p:nvPr/>
          </p:nvSpPr>
          <p:spPr>
            <a:xfrm>
              <a:off x="2890383" y="5168471"/>
              <a:ext cx="2342520" cy="1023865"/>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a:solidFill>
                    <a:schemeClr val="bg1"/>
                  </a:solidFill>
                  <a:latin typeface="Aptos" panose="020B0004020202020204" pitchFamily="34" charset="0"/>
                </a:rPr>
                <a:t>Trading Members</a:t>
              </a:r>
              <a:endParaRPr lang="en-IN" sz="2000" b="1" dirty="0">
                <a:solidFill>
                  <a:schemeClr val="bg1"/>
                </a:solidFill>
                <a:latin typeface="Aptos" panose="020B0004020202020204" pitchFamily="34" charset="0"/>
              </a:endParaRPr>
            </a:p>
          </p:txBody>
        </p:sp>
        <p:sp>
          <p:nvSpPr>
            <p:cNvPr id="35" name="Arrow: Chevron 34">
              <a:extLst>
                <a:ext uri="{FF2B5EF4-FFF2-40B4-BE49-F238E27FC236}">
                  <a16:creationId xmlns:a16="http://schemas.microsoft.com/office/drawing/2014/main" id="{0F6E6952-02C9-B2A1-E5EA-88A5CBC3FCD8}"/>
                </a:ext>
              </a:extLst>
            </p:cNvPr>
            <p:cNvSpPr/>
            <p:nvPr/>
          </p:nvSpPr>
          <p:spPr>
            <a:xfrm>
              <a:off x="2822097" y="3821308"/>
              <a:ext cx="2342520" cy="1023865"/>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a:solidFill>
                    <a:schemeClr val="bg1"/>
                  </a:solidFill>
                  <a:latin typeface="Aptos" panose="020B0004020202020204" pitchFamily="34" charset="0"/>
                </a:rPr>
                <a:t>SCC Banks</a:t>
              </a:r>
              <a:endParaRPr lang="en-IN" sz="2000" b="1" dirty="0">
                <a:solidFill>
                  <a:schemeClr val="bg1"/>
                </a:solidFill>
                <a:latin typeface="Aptos" panose="020B0004020202020204" pitchFamily="34" charset="0"/>
              </a:endParaRPr>
            </a:p>
          </p:txBody>
        </p:sp>
        <p:sp>
          <p:nvSpPr>
            <p:cNvPr id="37" name="Arrow: Chevron 36">
              <a:extLst>
                <a:ext uri="{FF2B5EF4-FFF2-40B4-BE49-F238E27FC236}">
                  <a16:creationId xmlns:a16="http://schemas.microsoft.com/office/drawing/2014/main" id="{C4636EFB-9BA8-883D-E959-2CEE876BCFD9}"/>
                </a:ext>
              </a:extLst>
            </p:cNvPr>
            <p:cNvSpPr/>
            <p:nvPr/>
          </p:nvSpPr>
          <p:spPr>
            <a:xfrm>
              <a:off x="2835377" y="2525908"/>
              <a:ext cx="2404330" cy="1034024"/>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a:solidFill>
                    <a:schemeClr val="bg1"/>
                  </a:solidFill>
                  <a:latin typeface="Aptos" panose="020B0004020202020204" pitchFamily="34" charset="0"/>
                </a:rPr>
                <a:t>SEZ Units</a:t>
              </a:r>
              <a:endParaRPr lang="en-IN" sz="2000" b="1" dirty="0">
                <a:solidFill>
                  <a:schemeClr val="bg1"/>
                </a:solidFill>
                <a:latin typeface="Aptos" panose="020B0004020202020204" pitchFamily="34" charset="0"/>
              </a:endParaRPr>
            </a:p>
          </p:txBody>
        </p:sp>
        <p:sp>
          <p:nvSpPr>
            <p:cNvPr id="38" name="Arrow: Chevron 37">
              <a:extLst>
                <a:ext uri="{FF2B5EF4-FFF2-40B4-BE49-F238E27FC236}">
                  <a16:creationId xmlns:a16="http://schemas.microsoft.com/office/drawing/2014/main" id="{CC330672-8EF7-C724-F5C5-F2FEC36689FD}"/>
                </a:ext>
              </a:extLst>
            </p:cNvPr>
            <p:cNvSpPr/>
            <p:nvPr/>
          </p:nvSpPr>
          <p:spPr>
            <a:xfrm rot="10800000">
              <a:off x="7156721" y="1122882"/>
              <a:ext cx="2447628" cy="1120181"/>
            </a:xfrm>
            <a:prstGeom prst="chevron">
              <a:avLst/>
            </a:prstGeom>
          </p:spPr>
          <p:style>
            <a:lnRef idx="3">
              <a:schemeClr val="lt1"/>
            </a:lnRef>
            <a:fillRef idx="1">
              <a:schemeClr val="accent1"/>
            </a:fillRef>
            <a:effectRef idx="1">
              <a:schemeClr val="accent1"/>
            </a:effectRef>
            <a:fontRef idx="minor">
              <a:schemeClr val="lt1"/>
            </a:fontRef>
          </p:style>
          <p:txBody>
            <a:bodyPr vert="horz" rtlCol="0" anchor="ctr"/>
            <a:lstStyle/>
            <a:p>
              <a:pPr algn="ctr"/>
              <a:endParaRPr lang="en-IN" dirty="0">
                <a:solidFill>
                  <a:schemeClr val="tx1"/>
                </a:solidFill>
              </a:endParaRPr>
            </a:p>
          </p:txBody>
        </p:sp>
        <p:sp>
          <p:nvSpPr>
            <p:cNvPr id="39" name="Arrow: Chevron 38">
              <a:extLst>
                <a:ext uri="{FF2B5EF4-FFF2-40B4-BE49-F238E27FC236}">
                  <a16:creationId xmlns:a16="http://schemas.microsoft.com/office/drawing/2014/main" id="{275D0E4B-D0BE-CB27-4B7B-4D680E51E2D9}"/>
                </a:ext>
              </a:extLst>
            </p:cNvPr>
            <p:cNvSpPr/>
            <p:nvPr/>
          </p:nvSpPr>
          <p:spPr>
            <a:xfrm rot="10800000">
              <a:off x="7156721" y="2411970"/>
              <a:ext cx="2342520" cy="1023865"/>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IN">
                <a:solidFill>
                  <a:schemeClr val="tx1"/>
                </a:solidFill>
              </a:endParaRPr>
            </a:p>
          </p:txBody>
        </p:sp>
        <p:sp>
          <p:nvSpPr>
            <p:cNvPr id="40" name="Arrow: Chevron 39">
              <a:extLst>
                <a:ext uri="{FF2B5EF4-FFF2-40B4-BE49-F238E27FC236}">
                  <a16:creationId xmlns:a16="http://schemas.microsoft.com/office/drawing/2014/main" id="{B3DD25F8-4C83-9A77-6E87-2BFBD6973EBF}"/>
                </a:ext>
              </a:extLst>
            </p:cNvPr>
            <p:cNvSpPr/>
            <p:nvPr/>
          </p:nvSpPr>
          <p:spPr>
            <a:xfrm rot="10800000">
              <a:off x="7180494" y="3725922"/>
              <a:ext cx="2342520" cy="1023865"/>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IN">
                <a:solidFill>
                  <a:schemeClr val="tx1"/>
                </a:solidFill>
              </a:endParaRPr>
            </a:p>
          </p:txBody>
        </p:sp>
        <p:sp>
          <p:nvSpPr>
            <p:cNvPr id="41" name="Arrow: Chevron 40">
              <a:extLst>
                <a:ext uri="{FF2B5EF4-FFF2-40B4-BE49-F238E27FC236}">
                  <a16:creationId xmlns:a16="http://schemas.microsoft.com/office/drawing/2014/main" id="{9DD0FE8C-1D64-8A9E-5454-FDEF6632B203}"/>
                </a:ext>
              </a:extLst>
            </p:cNvPr>
            <p:cNvSpPr/>
            <p:nvPr/>
          </p:nvSpPr>
          <p:spPr>
            <a:xfrm rot="10800000">
              <a:off x="7137148" y="5031737"/>
              <a:ext cx="2342520" cy="1023865"/>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IN">
                <a:solidFill>
                  <a:schemeClr val="tx1"/>
                </a:solidFill>
              </a:endParaRPr>
            </a:p>
          </p:txBody>
        </p:sp>
        <p:sp>
          <p:nvSpPr>
            <p:cNvPr id="42" name="TextBox 41">
              <a:extLst>
                <a:ext uri="{FF2B5EF4-FFF2-40B4-BE49-F238E27FC236}">
                  <a16:creationId xmlns:a16="http://schemas.microsoft.com/office/drawing/2014/main" id="{7AD27FF6-66B8-DFDD-FB64-7856EA7FF726}"/>
                </a:ext>
              </a:extLst>
            </p:cNvPr>
            <p:cNvSpPr txBox="1"/>
            <p:nvPr/>
          </p:nvSpPr>
          <p:spPr>
            <a:xfrm>
              <a:off x="7723218" y="1298052"/>
              <a:ext cx="1419742" cy="707886"/>
            </a:xfrm>
            <a:prstGeom prst="rect">
              <a:avLst/>
            </a:prstGeom>
            <a:noFill/>
          </p:spPr>
          <p:txBody>
            <a:bodyPr wrap="square" rtlCol="0">
              <a:spAutoFit/>
            </a:bodyPr>
            <a:lstStyle/>
            <a:p>
              <a:r>
                <a:rPr lang="en-US" sz="2000" b="1" dirty="0">
                  <a:solidFill>
                    <a:schemeClr val="bg1"/>
                  </a:solidFill>
                  <a:latin typeface="Aptos" panose="020B0004020202020204" pitchFamily="34" charset="0"/>
                </a:rPr>
                <a:t>Qualified Suppliers</a:t>
              </a:r>
              <a:endParaRPr lang="en-IN" sz="2000" b="1" dirty="0">
                <a:solidFill>
                  <a:schemeClr val="bg1"/>
                </a:solidFill>
                <a:latin typeface="Aptos" panose="020B0004020202020204" pitchFamily="34" charset="0"/>
              </a:endParaRPr>
            </a:p>
          </p:txBody>
        </p:sp>
        <p:sp>
          <p:nvSpPr>
            <p:cNvPr id="44" name="TextBox 43">
              <a:extLst>
                <a:ext uri="{FF2B5EF4-FFF2-40B4-BE49-F238E27FC236}">
                  <a16:creationId xmlns:a16="http://schemas.microsoft.com/office/drawing/2014/main" id="{C047718C-2D86-5E09-FF11-82AB3A2881BA}"/>
                </a:ext>
              </a:extLst>
            </p:cNvPr>
            <p:cNvSpPr txBox="1"/>
            <p:nvPr/>
          </p:nvSpPr>
          <p:spPr>
            <a:xfrm>
              <a:off x="7783062" y="2696119"/>
              <a:ext cx="1218718" cy="400110"/>
            </a:xfrm>
            <a:prstGeom prst="rect">
              <a:avLst/>
            </a:prstGeom>
            <a:noFill/>
          </p:spPr>
          <p:txBody>
            <a:bodyPr wrap="square" rtlCol="0">
              <a:spAutoFit/>
            </a:bodyPr>
            <a:lstStyle/>
            <a:p>
              <a:r>
                <a:rPr lang="en-US" sz="2000" b="1" dirty="0">
                  <a:solidFill>
                    <a:schemeClr val="bg1"/>
                  </a:solidFill>
                  <a:latin typeface="Aptos" panose="020B0004020202020204" pitchFamily="34" charset="0"/>
                </a:rPr>
                <a:t>Vaults</a:t>
              </a:r>
              <a:endParaRPr lang="en-IN" sz="2000" b="1" dirty="0">
                <a:solidFill>
                  <a:schemeClr val="bg1"/>
                </a:solidFill>
                <a:latin typeface="Aptos" panose="020B0004020202020204" pitchFamily="34" charset="0"/>
              </a:endParaRPr>
            </a:p>
          </p:txBody>
        </p:sp>
        <p:sp>
          <p:nvSpPr>
            <p:cNvPr id="45" name="TextBox 44">
              <a:extLst>
                <a:ext uri="{FF2B5EF4-FFF2-40B4-BE49-F238E27FC236}">
                  <a16:creationId xmlns:a16="http://schemas.microsoft.com/office/drawing/2014/main" id="{4616E519-1679-3AAB-24B2-9BEB8D7F1333}"/>
                </a:ext>
              </a:extLst>
            </p:cNvPr>
            <p:cNvSpPr txBox="1"/>
            <p:nvPr/>
          </p:nvSpPr>
          <p:spPr>
            <a:xfrm>
              <a:off x="8021801" y="4037800"/>
              <a:ext cx="1218718" cy="400110"/>
            </a:xfrm>
            <a:prstGeom prst="rect">
              <a:avLst/>
            </a:prstGeom>
            <a:noFill/>
          </p:spPr>
          <p:txBody>
            <a:bodyPr wrap="square" rtlCol="0">
              <a:spAutoFit/>
            </a:bodyPr>
            <a:lstStyle/>
            <a:p>
              <a:r>
                <a:rPr lang="en-US" sz="2000" b="1" dirty="0">
                  <a:solidFill>
                    <a:schemeClr val="bg1"/>
                  </a:solidFill>
                  <a:latin typeface="Aptos" panose="020B0004020202020204" pitchFamily="34" charset="0"/>
                </a:rPr>
                <a:t>IIDI</a:t>
              </a:r>
              <a:endParaRPr lang="en-IN" sz="2000" b="1" dirty="0">
                <a:solidFill>
                  <a:schemeClr val="bg1"/>
                </a:solidFill>
                <a:latin typeface="Aptos" panose="020B0004020202020204" pitchFamily="34" charset="0"/>
              </a:endParaRPr>
            </a:p>
          </p:txBody>
        </p:sp>
        <p:sp>
          <p:nvSpPr>
            <p:cNvPr id="46" name="TextBox 45">
              <a:extLst>
                <a:ext uri="{FF2B5EF4-FFF2-40B4-BE49-F238E27FC236}">
                  <a16:creationId xmlns:a16="http://schemas.microsoft.com/office/drawing/2014/main" id="{20B0B972-CE33-03D8-06D9-AC2D4C5BBA26}"/>
                </a:ext>
              </a:extLst>
            </p:cNvPr>
            <p:cNvSpPr txBox="1"/>
            <p:nvPr/>
          </p:nvSpPr>
          <p:spPr>
            <a:xfrm>
              <a:off x="7270429" y="5217389"/>
              <a:ext cx="1850379" cy="707886"/>
            </a:xfrm>
            <a:prstGeom prst="rect">
              <a:avLst/>
            </a:prstGeom>
            <a:noFill/>
          </p:spPr>
          <p:txBody>
            <a:bodyPr wrap="square" rtlCol="0">
              <a:spAutoFit/>
            </a:bodyPr>
            <a:lstStyle/>
            <a:p>
              <a:pPr algn="ctr"/>
              <a:r>
                <a:rPr lang="en-US" sz="2000" b="1" dirty="0">
                  <a:solidFill>
                    <a:schemeClr val="bg1"/>
                  </a:solidFill>
                  <a:latin typeface="Aptos" panose="020B0004020202020204" pitchFamily="34" charset="0"/>
                </a:rPr>
                <a:t>International</a:t>
              </a:r>
            </a:p>
            <a:p>
              <a:pPr algn="ctr"/>
              <a:r>
                <a:rPr lang="en-US" sz="2000" b="1" dirty="0">
                  <a:solidFill>
                    <a:schemeClr val="bg1"/>
                  </a:solidFill>
                  <a:latin typeface="Aptos" panose="020B0004020202020204" pitchFamily="34" charset="0"/>
                </a:rPr>
                <a:t>Clients</a:t>
              </a:r>
              <a:endParaRPr lang="en-IN" sz="2000" b="1" dirty="0">
                <a:solidFill>
                  <a:schemeClr val="bg1"/>
                </a:solidFill>
                <a:latin typeface="Aptos" panose="020B0004020202020204" pitchFamily="34" charset="0"/>
              </a:endParaRPr>
            </a:p>
          </p:txBody>
        </p:sp>
      </p:grpSp>
      <p:pic>
        <p:nvPicPr>
          <p:cNvPr id="3" name="object 2">
            <a:extLst>
              <a:ext uri="{FF2B5EF4-FFF2-40B4-BE49-F238E27FC236}">
                <a16:creationId xmlns:a16="http://schemas.microsoft.com/office/drawing/2014/main" id="{11DFA11E-9D88-A819-F028-A446DAAD0E75}"/>
              </a:ext>
            </a:extLst>
          </p:cNvPr>
          <p:cNvPicPr/>
          <p:nvPr/>
        </p:nvPicPr>
        <p:blipFill>
          <a:blip r:embed="rId6" cstate="print"/>
          <a:stretch>
            <a:fillRect/>
          </a:stretch>
        </p:blipFill>
        <p:spPr>
          <a:xfrm>
            <a:off x="10896600" y="6402345"/>
            <a:ext cx="1138628" cy="379455"/>
          </a:xfrm>
          <a:prstGeom prst="rect">
            <a:avLst/>
          </a:prstGeom>
        </p:spPr>
      </p:pic>
    </p:spTree>
    <p:extLst>
      <p:ext uri="{BB962C8B-B14F-4D97-AF65-F5344CB8AC3E}">
        <p14:creationId xmlns:p14="http://schemas.microsoft.com/office/powerpoint/2010/main" val="337254172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50E8B2-BD4B-629D-CC9A-1AD1FD154F67}"/>
              </a:ext>
            </a:extLst>
          </p:cNvPr>
          <p:cNvSpPr txBox="1"/>
          <p:nvPr/>
        </p:nvSpPr>
        <p:spPr>
          <a:xfrm>
            <a:off x="560513" y="715394"/>
            <a:ext cx="2491740" cy="477054"/>
          </a:xfrm>
          <a:prstGeom prst="rect">
            <a:avLst/>
          </a:prstGeom>
          <a:noFill/>
        </p:spPr>
        <p:txBody>
          <a:bodyPr wrap="square" rtlCol="0">
            <a:spAutoFit/>
          </a:bodyPr>
          <a:lstStyle/>
          <a:p>
            <a:pPr algn="ctr"/>
            <a:r>
              <a:rPr lang="en-US" sz="2500" b="1" dirty="0">
                <a:solidFill>
                  <a:srgbClr val="3A3B93"/>
                </a:solidFill>
              </a:rPr>
              <a:t>Sellers</a:t>
            </a:r>
            <a:endParaRPr lang="en-IN" sz="2500" b="1" dirty="0">
              <a:solidFill>
                <a:srgbClr val="3A3B93"/>
              </a:solidFill>
            </a:endParaRPr>
          </a:p>
        </p:txBody>
      </p:sp>
      <p:sp>
        <p:nvSpPr>
          <p:cNvPr id="23" name="Rectangle 22">
            <a:extLst>
              <a:ext uri="{FF2B5EF4-FFF2-40B4-BE49-F238E27FC236}">
                <a16:creationId xmlns:a16="http://schemas.microsoft.com/office/drawing/2014/main" id="{09103D2D-E554-38B6-FE80-4E742773ADAB}"/>
              </a:ext>
            </a:extLst>
          </p:cNvPr>
          <p:cNvSpPr/>
          <p:nvPr/>
        </p:nvSpPr>
        <p:spPr>
          <a:xfrm>
            <a:off x="530033" y="1176581"/>
            <a:ext cx="2520000" cy="72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500" dirty="0"/>
              <a:t>Bullion Dealers/Banks</a:t>
            </a:r>
            <a:endParaRPr lang="en-IN" sz="1500" dirty="0"/>
          </a:p>
        </p:txBody>
      </p:sp>
      <p:sp>
        <p:nvSpPr>
          <p:cNvPr id="26" name="Rectangle 25">
            <a:extLst>
              <a:ext uri="{FF2B5EF4-FFF2-40B4-BE49-F238E27FC236}">
                <a16:creationId xmlns:a16="http://schemas.microsoft.com/office/drawing/2014/main" id="{9AAC282B-C587-48B2-FD3C-3A0BBF359D38}"/>
              </a:ext>
            </a:extLst>
          </p:cNvPr>
          <p:cNvSpPr/>
          <p:nvPr/>
        </p:nvSpPr>
        <p:spPr>
          <a:xfrm>
            <a:off x="3503138" y="1178527"/>
            <a:ext cx="2568551" cy="72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500" dirty="0"/>
              <a:t>Deposit Bullion at IFSC Vaults and Demat process</a:t>
            </a:r>
            <a:endParaRPr lang="en-IN" sz="1500" dirty="0"/>
          </a:p>
        </p:txBody>
      </p:sp>
      <p:pic>
        <p:nvPicPr>
          <p:cNvPr id="28" name="Picture 27" descr="A picture containing indoor, close&#10;&#10;Description automatically generated">
            <a:hlinkClick r:id="" action="ppaction://noaction"/>
            <a:extLst>
              <a:ext uri="{FF2B5EF4-FFF2-40B4-BE49-F238E27FC236}">
                <a16:creationId xmlns:a16="http://schemas.microsoft.com/office/drawing/2014/main" id="{A21090C0-87DD-1D0A-A279-9FD5E74B11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606" y="2047923"/>
            <a:ext cx="2736267" cy="14991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4" name="Picture 33" descr="A picture containing text&#10;&#10;Description automatically generated">
            <a:hlinkClick r:id="" action="ppaction://noaction"/>
            <a:extLst>
              <a:ext uri="{FF2B5EF4-FFF2-40B4-BE49-F238E27FC236}">
                <a16:creationId xmlns:a16="http://schemas.microsoft.com/office/drawing/2014/main" id="{88786025-5725-8600-93D7-78D56086DC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0641" y="2080868"/>
            <a:ext cx="2414238" cy="16580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Rectangle 26">
            <a:extLst>
              <a:ext uri="{FF2B5EF4-FFF2-40B4-BE49-F238E27FC236}">
                <a16:creationId xmlns:a16="http://schemas.microsoft.com/office/drawing/2014/main" id="{C1978F71-FAC6-869A-4F56-5B7CDB2812C9}"/>
              </a:ext>
            </a:extLst>
          </p:cNvPr>
          <p:cNvSpPr/>
          <p:nvPr/>
        </p:nvSpPr>
        <p:spPr>
          <a:xfrm>
            <a:off x="6413608" y="1192448"/>
            <a:ext cx="2520000" cy="72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500" dirty="0"/>
              <a:t>Generation of Bullion Depository Receipt (BDR)</a:t>
            </a:r>
            <a:endParaRPr lang="en-IN" sz="1500" dirty="0"/>
          </a:p>
        </p:txBody>
      </p:sp>
      <p:pic>
        <p:nvPicPr>
          <p:cNvPr id="29" name="Picture 28" descr="A picture containing table&#10;&#10;Description automatically generated">
            <a:hlinkClick r:id="" action="ppaction://noaction"/>
            <a:extLst>
              <a:ext uri="{FF2B5EF4-FFF2-40B4-BE49-F238E27FC236}">
                <a16:creationId xmlns:a16="http://schemas.microsoft.com/office/drawing/2014/main" id="{AFE21D2E-9F62-3EB4-27A2-B4F2EA03BA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16740" b="-743"/>
          <a:stretch/>
        </p:blipFill>
        <p:spPr>
          <a:xfrm>
            <a:off x="6397954" y="2105973"/>
            <a:ext cx="2487322" cy="15430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 name="Rectangle 34">
            <a:extLst>
              <a:ext uri="{FF2B5EF4-FFF2-40B4-BE49-F238E27FC236}">
                <a16:creationId xmlns:a16="http://schemas.microsoft.com/office/drawing/2014/main" id="{B28E50F1-20E5-D614-1819-F9D4EB11DDE8}"/>
              </a:ext>
            </a:extLst>
          </p:cNvPr>
          <p:cNvSpPr/>
          <p:nvPr/>
        </p:nvSpPr>
        <p:spPr>
          <a:xfrm>
            <a:off x="9254361" y="1202608"/>
            <a:ext cx="2568551" cy="72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500" dirty="0"/>
              <a:t>Place Sell Order on IIBX Trading System</a:t>
            </a:r>
            <a:endParaRPr lang="en-IN" sz="1500" dirty="0"/>
          </a:p>
        </p:txBody>
      </p:sp>
      <p:pic>
        <p:nvPicPr>
          <p:cNvPr id="36" name="Picture 35" descr="A screenshot of a computer&#10;&#10;Description automatically generated">
            <a:hlinkClick r:id="" action="ppaction://noaction"/>
            <a:extLst>
              <a:ext uri="{FF2B5EF4-FFF2-40B4-BE49-F238E27FC236}">
                <a16:creationId xmlns:a16="http://schemas.microsoft.com/office/drawing/2014/main" id="{F429EE59-7C0C-2FC7-9D12-EA7E52C6EB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34044" y="2053075"/>
            <a:ext cx="2550464" cy="16723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7" name="TextBox 36">
            <a:extLst>
              <a:ext uri="{FF2B5EF4-FFF2-40B4-BE49-F238E27FC236}">
                <a16:creationId xmlns:a16="http://schemas.microsoft.com/office/drawing/2014/main" id="{2547270E-1587-DA8C-A4F4-CB9DBBC1656D}"/>
              </a:ext>
            </a:extLst>
          </p:cNvPr>
          <p:cNvSpPr txBox="1"/>
          <p:nvPr/>
        </p:nvSpPr>
        <p:spPr>
          <a:xfrm>
            <a:off x="244235" y="3580012"/>
            <a:ext cx="3064293" cy="477054"/>
          </a:xfrm>
          <a:prstGeom prst="rect">
            <a:avLst/>
          </a:prstGeom>
          <a:noFill/>
        </p:spPr>
        <p:txBody>
          <a:bodyPr wrap="square" rtlCol="0">
            <a:spAutoFit/>
          </a:bodyPr>
          <a:lstStyle/>
          <a:p>
            <a:pPr algn="ctr"/>
            <a:r>
              <a:rPr lang="en-US" sz="2500" b="1" dirty="0">
                <a:solidFill>
                  <a:srgbClr val="3A3B93"/>
                </a:solidFill>
              </a:rPr>
              <a:t>Buyers</a:t>
            </a:r>
            <a:endParaRPr lang="en-IN" sz="2500" b="1" dirty="0">
              <a:solidFill>
                <a:srgbClr val="3A3B93"/>
              </a:solidFill>
            </a:endParaRPr>
          </a:p>
        </p:txBody>
      </p:sp>
      <p:sp>
        <p:nvSpPr>
          <p:cNvPr id="38" name="Rectangle 37">
            <a:extLst>
              <a:ext uri="{FF2B5EF4-FFF2-40B4-BE49-F238E27FC236}">
                <a16:creationId xmlns:a16="http://schemas.microsoft.com/office/drawing/2014/main" id="{489AD79C-A900-88A8-4A1E-7D944E89705A}"/>
              </a:ext>
            </a:extLst>
          </p:cNvPr>
          <p:cNvSpPr/>
          <p:nvPr/>
        </p:nvSpPr>
        <p:spPr>
          <a:xfrm>
            <a:off x="479448" y="4074296"/>
            <a:ext cx="2568551" cy="72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500" dirty="0"/>
              <a:t>Qualified Jewellers</a:t>
            </a:r>
            <a:endParaRPr lang="en-IN" sz="1500" dirty="0"/>
          </a:p>
        </p:txBody>
      </p:sp>
      <p:pic>
        <p:nvPicPr>
          <p:cNvPr id="39" name="Picture 38" descr="A picture containing person, indoor, using, putting&#10;&#10;Description automatically generated">
            <a:hlinkClick r:id="" action="ppaction://noaction"/>
            <a:extLst>
              <a:ext uri="{FF2B5EF4-FFF2-40B4-BE49-F238E27FC236}">
                <a16:creationId xmlns:a16="http://schemas.microsoft.com/office/drawing/2014/main" id="{3A38AC6A-B24B-C3ED-ED86-602E4750D2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5011581"/>
            <a:ext cx="2815576" cy="16940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0" name="Rectangle 39">
            <a:extLst>
              <a:ext uri="{FF2B5EF4-FFF2-40B4-BE49-F238E27FC236}">
                <a16:creationId xmlns:a16="http://schemas.microsoft.com/office/drawing/2014/main" id="{49F80A15-1AA8-C3C7-9FAF-C8D77D23B240}"/>
              </a:ext>
            </a:extLst>
          </p:cNvPr>
          <p:cNvSpPr/>
          <p:nvPr/>
        </p:nvSpPr>
        <p:spPr>
          <a:xfrm>
            <a:off x="3505200" y="4124438"/>
            <a:ext cx="2568551" cy="72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500" dirty="0"/>
              <a:t>AD letter by IIBX for USD remittance by QJ</a:t>
            </a:r>
            <a:endParaRPr lang="en-IN" sz="1500" dirty="0"/>
          </a:p>
        </p:txBody>
      </p:sp>
      <p:sp>
        <p:nvSpPr>
          <p:cNvPr id="43" name="Rectangle 42">
            <a:extLst>
              <a:ext uri="{FF2B5EF4-FFF2-40B4-BE49-F238E27FC236}">
                <a16:creationId xmlns:a16="http://schemas.microsoft.com/office/drawing/2014/main" id="{BE6CA2AE-459E-AE9D-5978-A3CEEA6E6D8D}"/>
              </a:ext>
            </a:extLst>
          </p:cNvPr>
          <p:cNvSpPr/>
          <p:nvPr/>
        </p:nvSpPr>
        <p:spPr>
          <a:xfrm>
            <a:off x="6487609" y="4124438"/>
            <a:ext cx="2520000" cy="72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500" dirty="0"/>
              <a:t> INR  to USD and receipt of USD in IIBX Clearing</a:t>
            </a:r>
            <a:endParaRPr lang="en-IN" sz="1500" dirty="0"/>
          </a:p>
        </p:txBody>
      </p:sp>
      <p:pic>
        <p:nvPicPr>
          <p:cNvPr id="44" name="Picture 4" descr="Indian Rupee vs US dollar, symbols Stock Photo - Alamy">
            <a:extLst>
              <a:ext uri="{FF2B5EF4-FFF2-40B4-BE49-F238E27FC236}">
                <a16:creationId xmlns:a16="http://schemas.microsoft.com/office/drawing/2014/main" id="{7DD924F6-B9C0-E987-9174-7F0D761F40E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 b="10792"/>
          <a:stretch/>
        </p:blipFill>
        <p:spPr bwMode="auto">
          <a:xfrm>
            <a:off x="6531597" y="5011581"/>
            <a:ext cx="2555671" cy="15430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5" name="Arrow: Right 44">
            <a:extLst>
              <a:ext uri="{FF2B5EF4-FFF2-40B4-BE49-F238E27FC236}">
                <a16:creationId xmlns:a16="http://schemas.microsoft.com/office/drawing/2014/main" id="{4F1D1B99-1BB1-7D95-6C0A-479837174FFB}"/>
              </a:ext>
            </a:extLst>
          </p:cNvPr>
          <p:cNvSpPr/>
          <p:nvPr/>
        </p:nvSpPr>
        <p:spPr>
          <a:xfrm>
            <a:off x="7464058" y="5592117"/>
            <a:ext cx="419100" cy="219075"/>
          </a:xfrm>
          <a:prstGeom prst="rightArrow">
            <a:avLst/>
          </a:prstGeom>
          <a:solidFill>
            <a:srgbClr val="E3BA51"/>
          </a:solidFill>
          <a:ln>
            <a:solidFill>
              <a:schemeClr val="accent4">
                <a:lumMod val="50000"/>
              </a:schemeClr>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IN" sz="1500" b="1">
              <a:ln/>
              <a:solidFill>
                <a:schemeClr val="accent4"/>
              </a:solidFill>
            </a:endParaRPr>
          </a:p>
        </p:txBody>
      </p:sp>
      <p:pic>
        <p:nvPicPr>
          <p:cNvPr id="47" name="Picture 46">
            <a:extLst>
              <a:ext uri="{FF2B5EF4-FFF2-40B4-BE49-F238E27FC236}">
                <a16:creationId xmlns:a16="http://schemas.microsoft.com/office/drawing/2014/main" id="{3B98669D-C41E-952A-4F03-42C4C1B033EA}"/>
              </a:ext>
            </a:extLst>
          </p:cNvPr>
          <p:cNvPicPr>
            <a:picLocks noChangeAspect="1"/>
          </p:cNvPicPr>
          <p:nvPr/>
        </p:nvPicPr>
        <p:blipFill>
          <a:blip r:embed="rId8"/>
          <a:stretch>
            <a:fillRect/>
          </a:stretch>
        </p:blipFill>
        <p:spPr>
          <a:xfrm>
            <a:off x="3528060" y="4992268"/>
            <a:ext cx="2491740" cy="16809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8" name="Rectangle 47">
            <a:extLst>
              <a:ext uri="{FF2B5EF4-FFF2-40B4-BE49-F238E27FC236}">
                <a16:creationId xmlns:a16="http://schemas.microsoft.com/office/drawing/2014/main" id="{6ED8F129-0FDB-4EDF-E0AB-6D1CD0766249}"/>
              </a:ext>
            </a:extLst>
          </p:cNvPr>
          <p:cNvSpPr/>
          <p:nvPr/>
        </p:nvSpPr>
        <p:spPr>
          <a:xfrm>
            <a:off x="9279722" y="4124438"/>
            <a:ext cx="2568551" cy="72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500" dirty="0"/>
              <a:t>Place Buy Order on IIBX Trading System</a:t>
            </a:r>
            <a:endParaRPr lang="en-IN" sz="1500" dirty="0"/>
          </a:p>
        </p:txBody>
      </p:sp>
      <p:pic>
        <p:nvPicPr>
          <p:cNvPr id="49" name="Picture 48" descr="A screenshot of a computer&#10;&#10;Description automatically generated">
            <a:hlinkClick r:id="" action="ppaction://noaction"/>
            <a:extLst>
              <a:ext uri="{FF2B5EF4-FFF2-40B4-BE49-F238E27FC236}">
                <a16:creationId xmlns:a16="http://schemas.microsoft.com/office/drawing/2014/main" id="{0B641B3C-003F-2102-A2A8-1A310C25A5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2768" y="4992268"/>
            <a:ext cx="2491739" cy="14991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2" name="TextBox 61">
            <a:extLst>
              <a:ext uri="{FF2B5EF4-FFF2-40B4-BE49-F238E27FC236}">
                <a16:creationId xmlns:a16="http://schemas.microsoft.com/office/drawing/2014/main" id="{FE261DD8-DC52-FB31-BEC3-60B7C257BA4D}"/>
              </a:ext>
            </a:extLst>
          </p:cNvPr>
          <p:cNvSpPr txBox="1"/>
          <p:nvPr/>
        </p:nvSpPr>
        <p:spPr>
          <a:xfrm>
            <a:off x="728674" y="162364"/>
            <a:ext cx="11338560" cy="481863"/>
          </a:xfrm>
          <a:prstGeom prst="rect">
            <a:avLst/>
          </a:prstGeom>
          <a:noFill/>
        </p:spPr>
        <p:txBody>
          <a:bodyPr wrap="square" rtlCol="0">
            <a:spAutoFit/>
          </a:bodyPr>
          <a:lstStyle/>
          <a:p>
            <a:pPr algn="ctr" fontAlgn="base">
              <a:lnSpc>
                <a:spcPct val="90000"/>
              </a:lnSpc>
              <a:spcBef>
                <a:spcPct val="0"/>
              </a:spcBef>
              <a:defRPr/>
            </a:pPr>
            <a:r>
              <a:rPr lang="en-US" sz="2800" b="1" dirty="0">
                <a:solidFill>
                  <a:schemeClr val="accent1">
                    <a:lumMod val="50000"/>
                  </a:schemeClr>
                </a:solidFill>
                <a:latin typeface="Aptos" panose="020B0004020202020204" pitchFamily="34" charset="0"/>
              </a:rPr>
              <a:t>Process Flow for Gold and Silver Import though IIBX….1/2</a:t>
            </a:r>
            <a:endParaRPr lang="en-IN" sz="2800" b="1" dirty="0">
              <a:solidFill>
                <a:schemeClr val="accent1">
                  <a:lumMod val="50000"/>
                </a:schemeClr>
              </a:solidFill>
              <a:latin typeface="Book Antiqua" panose="02040602050305030304" pitchFamily="18" charset="0"/>
              <a:ea typeface="+mj-ea"/>
              <a:cs typeface="+mj-cs"/>
            </a:endParaRPr>
          </a:p>
        </p:txBody>
      </p:sp>
    </p:spTree>
    <p:extLst>
      <p:ext uri="{BB962C8B-B14F-4D97-AF65-F5344CB8AC3E}">
        <p14:creationId xmlns:p14="http://schemas.microsoft.com/office/powerpoint/2010/main" val="100955943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28E50F1-20E5-D614-1819-F9D4EB11DDE8}"/>
              </a:ext>
            </a:extLst>
          </p:cNvPr>
          <p:cNvSpPr/>
          <p:nvPr/>
        </p:nvSpPr>
        <p:spPr>
          <a:xfrm>
            <a:off x="457200" y="990600"/>
            <a:ext cx="2520000" cy="72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a:t>Buy and Sell Order Matches</a:t>
            </a:r>
            <a:endParaRPr lang="en-IN" sz="1600" dirty="0"/>
          </a:p>
        </p:txBody>
      </p:sp>
      <p:pic>
        <p:nvPicPr>
          <p:cNvPr id="36" name="Picture 35" descr="A screenshot of a computer&#10;&#10;Description automatically generated">
            <a:hlinkClick r:id="" action="ppaction://noaction"/>
            <a:extLst>
              <a:ext uri="{FF2B5EF4-FFF2-40B4-BE49-F238E27FC236}">
                <a16:creationId xmlns:a16="http://schemas.microsoft.com/office/drawing/2014/main" id="{F429EE59-7C0C-2FC7-9D12-EA7E52C6EB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800" y="1863000"/>
            <a:ext cx="2520000" cy="16688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a:extLst>
              <a:ext uri="{FF2B5EF4-FFF2-40B4-BE49-F238E27FC236}">
                <a16:creationId xmlns:a16="http://schemas.microsoft.com/office/drawing/2014/main" id="{F1594971-6952-BA71-3223-C157D9FE5757}"/>
              </a:ext>
            </a:extLst>
          </p:cNvPr>
          <p:cNvSpPr/>
          <p:nvPr/>
        </p:nvSpPr>
        <p:spPr>
          <a:xfrm>
            <a:off x="3415252" y="990600"/>
            <a:ext cx="2520000" cy="72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a:t>IIBX - Clearing</a:t>
            </a:r>
            <a:endParaRPr lang="en-IN" sz="1600" dirty="0"/>
          </a:p>
        </p:txBody>
      </p:sp>
      <p:pic>
        <p:nvPicPr>
          <p:cNvPr id="4" name="Picture 3" descr="A picture containing polygon&#10;&#10;Description automatically generated">
            <a:hlinkClick r:id="" action="ppaction://noaction"/>
            <a:extLst>
              <a:ext uri="{FF2B5EF4-FFF2-40B4-BE49-F238E27FC236}">
                <a16:creationId xmlns:a16="http://schemas.microsoft.com/office/drawing/2014/main" id="{325F2E0B-2591-BFE0-02B1-CC865BEA66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828801"/>
            <a:ext cx="2520000" cy="15161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a:extLst>
              <a:ext uri="{FF2B5EF4-FFF2-40B4-BE49-F238E27FC236}">
                <a16:creationId xmlns:a16="http://schemas.microsoft.com/office/drawing/2014/main" id="{379F62A7-2F81-E00B-4A1A-6A8673DBFDCF}"/>
              </a:ext>
            </a:extLst>
          </p:cNvPr>
          <p:cNvSpPr/>
          <p:nvPr/>
        </p:nvSpPr>
        <p:spPr>
          <a:xfrm>
            <a:off x="9078135" y="990600"/>
            <a:ext cx="2520000" cy="72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a:t>Extinguishment of Bullion Depository Receipts</a:t>
            </a:r>
            <a:endParaRPr lang="en-IN" sz="1600" dirty="0"/>
          </a:p>
        </p:txBody>
      </p:sp>
      <p:pic>
        <p:nvPicPr>
          <p:cNvPr id="9" name="Picture 8">
            <a:extLst>
              <a:ext uri="{FF2B5EF4-FFF2-40B4-BE49-F238E27FC236}">
                <a16:creationId xmlns:a16="http://schemas.microsoft.com/office/drawing/2014/main" id="{FEBE132C-0AC1-20BC-E51B-7213076B62DF}"/>
              </a:ext>
            </a:extLst>
          </p:cNvPr>
          <p:cNvPicPr>
            <a:picLocks noChangeAspect="1"/>
          </p:cNvPicPr>
          <p:nvPr/>
        </p:nvPicPr>
        <p:blipFill>
          <a:blip r:embed="rId4"/>
          <a:stretch>
            <a:fillRect/>
          </a:stretch>
        </p:blipFill>
        <p:spPr>
          <a:xfrm>
            <a:off x="9067800" y="1860637"/>
            <a:ext cx="2520000" cy="16445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angle 9">
            <a:extLst>
              <a:ext uri="{FF2B5EF4-FFF2-40B4-BE49-F238E27FC236}">
                <a16:creationId xmlns:a16="http://schemas.microsoft.com/office/drawing/2014/main" id="{93FC0443-6BF4-3F11-33E1-7667E774F351}"/>
              </a:ext>
            </a:extLst>
          </p:cNvPr>
          <p:cNvSpPr/>
          <p:nvPr/>
        </p:nvSpPr>
        <p:spPr>
          <a:xfrm>
            <a:off x="397657" y="3943249"/>
            <a:ext cx="2520000" cy="72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a:t>Filing of  Bill of Entry</a:t>
            </a:r>
            <a:endParaRPr lang="en-IN" sz="1600" dirty="0"/>
          </a:p>
        </p:txBody>
      </p:sp>
      <p:sp>
        <p:nvSpPr>
          <p:cNvPr id="19" name="Rectangle 18">
            <a:extLst>
              <a:ext uri="{FF2B5EF4-FFF2-40B4-BE49-F238E27FC236}">
                <a16:creationId xmlns:a16="http://schemas.microsoft.com/office/drawing/2014/main" id="{87C05ECD-5AD2-CD85-BA64-39494A2553DC}"/>
              </a:ext>
            </a:extLst>
          </p:cNvPr>
          <p:cNvSpPr/>
          <p:nvPr/>
        </p:nvSpPr>
        <p:spPr>
          <a:xfrm>
            <a:off x="9144000" y="3933089"/>
            <a:ext cx="2520000" cy="72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a:t>Door Delivery across India within 24 Hours</a:t>
            </a:r>
            <a:endParaRPr lang="en-IN" sz="1600" dirty="0"/>
          </a:p>
        </p:txBody>
      </p:sp>
      <p:pic>
        <p:nvPicPr>
          <p:cNvPr id="2054" name="Picture 6" descr="Fortune India: Business News, Strategy, Finance and Corporate Insight">
            <a:extLst>
              <a:ext uri="{FF2B5EF4-FFF2-40B4-BE49-F238E27FC236}">
                <a16:creationId xmlns:a16="http://schemas.microsoft.com/office/drawing/2014/main" id="{345939E1-8BEA-2FBD-EB7B-40B566DA83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882801"/>
            <a:ext cx="2520000" cy="15778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651339CA-8A94-EB9C-1739-3D21EC2A788F}"/>
              </a:ext>
            </a:extLst>
          </p:cNvPr>
          <p:cNvSpPr/>
          <p:nvPr/>
        </p:nvSpPr>
        <p:spPr>
          <a:xfrm>
            <a:off x="6319200" y="3943249"/>
            <a:ext cx="2520000" cy="72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a:t>Remat of BDR into Physical Gold  at  Vault </a:t>
            </a:r>
            <a:endParaRPr lang="en-IN" sz="1600" dirty="0"/>
          </a:p>
        </p:txBody>
      </p:sp>
      <p:pic>
        <p:nvPicPr>
          <p:cNvPr id="2" name="Picture 1" descr="A computer screen capture&#10;&#10;Description automatically generated with low confidence">
            <a:hlinkClick r:id="" action="ppaction://noaction"/>
            <a:extLst>
              <a:ext uri="{FF2B5EF4-FFF2-40B4-BE49-F238E27FC236}">
                <a16:creationId xmlns:a16="http://schemas.microsoft.com/office/drawing/2014/main" id="{0AD8443D-8BAF-E7B4-A30D-51A59446E7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9000" y="4882800"/>
            <a:ext cx="2776321" cy="167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Rectangle 10">
            <a:extLst>
              <a:ext uri="{FF2B5EF4-FFF2-40B4-BE49-F238E27FC236}">
                <a16:creationId xmlns:a16="http://schemas.microsoft.com/office/drawing/2014/main" id="{8EE03BB0-87E3-4C47-D195-FDDBEC52A31E}"/>
              </a:ext>
            </a:extLst>
          </p:cNvPr>
          <p:cNvSpPr/>
          <p:nvPr/>
        </p:nvSpPr>
        <p:spPr>
          <a:xfrm>
            <a:off x="3415252" y="3943249"/>
            <a:ext cx="2520000" cy="72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a:t>Customs Clearance</a:t>
            </a:r>
            <a:endParaRPr lang="en-IN" sz="1600" dirty="0"/>
          </a:p>
        </p:txBody>
      </p:sp>
      <p:pic>
        <p:nvPicPr>
          <p:cNvPr id="1026" name="Picture 2" descr="Image result for bill of entry">
            <a:extLst>
              <a:ext uri="{FF2B5EF4-FFF2-40B4-BE49-F238E27FC236}">
                <a16:creationId xmlns:a16="http://schemas.microsoft.com/office/drawing/2014/main" id="{E4CF8B55-140E-759E-B5AA-C285DFA1C5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600" y="4882801"/>
            <a:ext cx="2520000" cy="15557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8AAEACC8-EB8F-75E7-5184-BAD5588EC601}"/>
              </a:ext>
            </a:extLst>
          </p:cNvPr>
          <p:cNvSpPr/>
          <p:nvPr/>
        </p:nvSpPr>
        <p:spPr>
          <a:xfrm>
            <a:off x="6319200" y="990600"/>
            <a:ext cx="2520000" cy="72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a:t>Transfer of BDR to Buyer Demat Account by IIDI</a:t>
            </a:r>
            <a:endParaRPr lang="en-IN" sz="1600" dirty="0"/>
          </a:p>
        </p:txBody>
      </p:sp>
      <p:pic>
        <p:nvPicPr>
          <p:cNvPr id="14" name="Picture 13">
            <a:extLst>
              <a:ext uri="{FF2B5EF4-FFF2-40B4-BE49-F238E27FC236}">
                <a16:creationId xmlns:a16="http://schemas.microsoft.com/office/drawing/2014/main" id="{46D199B3-8572-0BCE-2A60-7D1588B40B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4600" y="1828800"/>
            <a:ext cx="2520000" cy="164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2" descr="178 Cash Security Van Stock Photos - Free &amp; Royalty-Free ...">
            <a:extLst>
              <a:ext uri="{FF2B5EF4-FFF2-40B4-BE49-F238E27FC236}">
                <a16:creationId xmlns:a16="http://schemas.microsoft.com/office/drawing/2014/main" id="{EB7CE10F-41E6-3567-254B-F2C2CA3034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0" y="4825185"/>
            <a:ext cx="2520000" cy="16583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8123208-2653-D11A-E47B-A0810853E031}"/>
              </a:ext>
            </a:extLst>
          </p:cNvPr>
          <p:cNvSpPr txBox="1"/>
          <p:nvPr/>
        </p:nvSpPr>
        <p:spPr>
          <a:xfrm>
            <a:off x="1020352" y="158030"/>
            <a:ext cx="9829800" cy="481863"/>
          </a:xfrm>
          <a:prstGeom prst="rect">
            <a:avLst/>
          </a:prstGeom>
          <a:noFill/>
        </p:spPr>
        <p:txBody>
          <a:bodyPr wrap="square">
            <a:spAutoFit/>
          </a:bodyPr>
          <a:lstStyle/>
          <a:p>
            <a:pPr algn="ctr" fontAlgn="base">
              <a:lnSpc>
                <a:spcPct val="90000"/>
              </a:lnSpc>
              <a:spcBef>
                <a:spcPct val="0"/>
              </a:spcBef>
              <a:defRPr/>
            </a:pPr>
            <a:r>
              <a:rPr lang="en-US" sz="2800" b="1" dirty="0">
                <a:solidFill>
                  <a:schemeClr val="accent1">
                    <a:lumMod val="50000"/>
                  </a:schemeClr>
                </a:solidFill>
                <a:latin typeface="Aptos" panose="020B0004020202020204" pitchFamily="34" charset="0"/>
              </a:rPr>
              <a:t>Process Flow for Gold and Silver Import though IIBX…..2/2</a:t>
            </a:r>
            <a:endParaRPr lang="en-IN" sz="2800" b="1" dirty="0">
              <a:solidFill>
                <a:schemeClr val="accent1">
                  <a:lumMod val="50000"/>
                </a:schemeClr>
              </a:solidFill>
              <a:latin typeface="Book Antiqua" panose="02040602050305030304" pitchFamily="18" charset="0"/>
              <a:ea typeface="+mj-ea"/>
              <a:cs typeface="+mj-cs"/>
            </a:endParaRPr>
          </a:p>
        </p:txBody>
      </p:sp>
    </p:spTree>
    <p:extLst>
      <p:ext uri="{BB962C8B-B14F-4D97-AF65-F5344CB8AC3E}">
        <p14:creationId xmlns:p14="http://schemas.microsoft.com/office/powerpoint/2010/main" val="43574491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6BCED-2E93-7A69-0BCD-C31F0CD2A3AA}"/>
            </a:ext>
          </a:extLst>
        </p:cNvPr>
        <p:cNvGrpSpPr/>
        <p:nvPr/>
      </p:nvGrpSpPr>
      <p:grpSpPr>
        <a:xfrm>
          <a:off x="0" y="0"/>
          <a:ext cx="0" cy="0"/>
          <a:chOff x="0" y="0"/>
          <a:chExt cx="0" cy="0"/>
        </a:xfrm>
      </p:grpSpPr>
      <p:grpSp>
        <p:nvGrpSpPr>
          <p:cNvPr id="175" name="Group 174">
            <a:extLst>
              <a:ext uri="{FF2B5EF4-FFF2-40B4-BE49-F238E27FC236}">
                <a16:creationId xmlns:a16="http://schemas.microsoft.com/office/drawing/2014/main" id="{6A08E391-E443-A8A0-29E6-F22CEFE28F45}"/>
              </a:ext>
            </a:extLst>
          </p:cNvPr>
          <p:cNvGrpSpPr/>
          <p:nvPr/>
        </p:nvGrpSpPr>
        <p:grpSpPr>
          <a:xfrm>
            <a:off x="457200" y="1066800"/>
            <a:ext cx="4531678" cy="5419713"/>
            <a:chOff x="152400" y="976361"/>
            <a:chExt cx="4531678" cy="5419713"/>
          </a:xfrm>
        </p:grpSpPr>
        <p:grpSp>
          <p:nvGrpSpPr>
            <p:cNvPr id="113" name="Group 112">
              <a:extLst>
                <a:ext uri="{FF2B5EF4-FFF2-40B4-BE49-F238E27FC236}">
                  <a16:creationId xmlns:a16="http://schemas.microsoft.com/office/drawing/2014/main" id="{B759C8B3-DCB1-733C-7E01-841AB146192C}"/>
                </a:ext>
              </a:extLst>
            </p:cNvPr>
            <p:cNvGrpSpPr/>
            <p:nvPr/>
          </p:nvGrpSpPr>
          <p:grpSpPr>
            <a:xfrm>
              <a:off x="152400" y="990600"/>
              <a:ext cx="2135617" cy="1671674"/>
              <a:chOff x="152400" y="990600"/>
              <a:chExt cx="2135617" cy="1671674"/>
            </a:xfrm>
          </p:grpSpPr>
          <p:sp>
            <p:nvSpPr>
              <p:cNvPr id="109" name="Rectangle: Rounded Corners 108">
                <a:extLst>
                  <a:ext uri="{FF2B5EF4-FFF2-40B4-BE49-F238E27FC236}">
                    <a16:creationId xmlns:a16="http://schemas.microsoft.com/office/drawing/2014/main" id="{3821E59C-98D4-51F9-A24B-9EBA1B8F636D}"/>
                  </a:ext>
                </a:extLst>
              </p:cNvPr>
              <p:cNvSpPr/>
              <p:nvPr/>
            </p:nvSpPr>
            <p:spPr>
              <a:xfrm>
                <a:off x="152400" y="990600"/>
                <a:ext cx="2135617" cy="1671674"/>
              </a:xfrm>
              <a:prstGeom prst="roundRect">
                <a:avLst/>
              </a:prstGeom>
              <a:solidFill>
                <a:schemeClr val="bg1"/>
              </a:solidFill>
              <a:ln>
                <a:noFill/>
              </a:ln>
              <a:effectLst>
                <a:outerShdw blurRad="63500" sx="102000" sy="102000" algn="c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pic>
            <p:nvPicPr>
              <p:cNvPr id="65" name="Picture 64">
                <a:extLst>
                  <a:ext uri="{FF2B5EF4-FFF2-40B4-BE49-F238E27FC236}">
                    <a16:creationId xmlns:a16="http://schemas.microsoft.com/office/drawing/2014/main" id="{8D5EDF39-103B-2970-EAFC-DCB4CBACF197}"/>
                  </a:ext>
                </a:extLst>
              </p:cNvPr>
              <p:cNvPicPr>
                <a:picLocks noChangeAspect="1"/>
              </p:cNvPicPr>
              <p:nvPr/>
            </p:nvPicPr>
            <p:blipFill>
              <a:blip r:embed="rId3" cstate="print">
                <a:extLst>
                  <a:ext uri="{28A0092B-C50C-407E-A947-70E740481C1C}">
                    <a14:useLocalDpi xmlns:a14="http://schemas.microsoft.com/office/drawing/2010/main" val="0"/>
                  </a:ext>
                </a:extLst>
              </a:blip>
              <a:srcRect l="25020" t="2222" r="23746"/>
              <a:stretch>
                <a:fillRect/>
              </a:stretch>
            </p:blipFill>
            <p:spPr>
              <a:xfrm>
                <a:off x="255996" y="1143000"/>
                <a:ext cx="658404" cy="1403497"/>
              </a:xfrm>
              <a:prstGeom prst="rect">
                <a:avLst/>
              </a:prstGeom>
            </p:spPr>
          </p:pic>
          <p:sp>
            <p:nvSpPr>
              <p:cNvPr id="105" name="TextBox 104">
                <a:extLst>
                  <a:ext uri="{FF2B5EF4-FFF2-40B4-BE49-F238E27FC236}">
                    <a16:creationId xmlns:a16="http://schemas.microsoft.com/office/drawing/2014/main" id="{F95B441C-1EFC-D171-6D78-D2646A8E1598}"/>
                  </a:ext>
                </a:extLst>
              </p:cNvPr>
              <p:cNvSpPr txBox="1"/>
              <p:nvPr/>
            </p:nvSpPr>
            <p:spPr>
              <a:xfrm>
                <a:off x="937092" y="1585355"/>
                <a:ext cx="1283242" cy="892552"/>
              </a:xfrm>
              <a:prstGeom prst="rect">
                <a:avLst/>
              </a:prstGeom>
              <a:noFill/>
            </p:spPr>
            <p:txBody>
              <a:bodyPr wrap="square">
                <a:spAutoFit/>
              </a:bodyPr>
              <a:lstStyle/>
              <a:p>
                <a:pPr marL="285750" indent="-285750">
                  <a:buFont typeface="Wingdings" panose="05000000000000000000" pitchFamily="2" charset="2"/>
                  <a:buChar char="ü"/>
                </a:pPr>
                <a:r>
                  <a:rPr lang="de-DE" sz="1300" dirty="0"/>
                  <a:t>LBMA</a:t>
                </a:r>
              </a:p>
              <a:p>
                <a:pPr marL="285750" indent="-285750">
                  <a:buFont typeface="Wingdings" panose="05000000000000000000" pitchFamily="2" charset="2"/>
                  <a:buChar char="ü"/>
                </a:pPr>
                <a:r>
                  <a:rPr lang="de-DE" sz="1300" dirty="0"/>
                  <a:t>UAEGD </a:t>
                </a:r>
              </a:p>
              <a:p>
                <a:pPr marL="285750" indent="-285750">
                  <a:buFont typeface="Wingdings" panose="05000000000000000000" pitchFamily="2" charset="2"/>
                  <a:buChar char="ü"/>
                </a:pPr>
                <a:r>
                  <a:rPr lang="de-DE" sz="1300" dirty="0"/>
                  <a:t>UAEGDTRQ </a:t>
                </a:r>
              </a:p>
              <a:p>
                <a:pPr marL="285750" indent="-285750">
                  <a:buFont typeface="Wingdings" panose="05000000000000000000" pitchFamily="2" charset="2"/>
                  <a:buChar char="ü"/>
                </a:pPr>
                <a:r>
                  <a:rPr lang="de-DE" sz="1300" dirty="0"/>
                  <a:t>RECYCLED</a:t>
                </a:r>
              </a:p>
            </p:txBody>
          </p:sp>
          <p:sp>
            <p:nvSpPr>
              <p:cNvPr id="110" name="Rectangle: Rounded Corners 109">
                <a:extLst>
                  <a:ext uri="{FF2B5EF4-FFF2-40B4-BE49-F238E27FC236}">
                    <a16:creationId xmlns:a16="http://schemas.microsoft.com/office/drawing/2014/main" id="{428B8EAE-965A-68B6-4226-0793D32F191A}"/>
                  </a:ext>
                </a:extLst>
              </p:cNvPr>
              <p:cNvSpPr/>
              <p:nvPr/>
            </p:nvSpPr>
            <p:spPr>
              <a:xfrm>
                <a:off x="975483" y="1066800"/>
                <a:ext cx="1158117" cy="34979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1200" dirty="0"/>
                  <a:t>995 1Kg Bar</a:t>
                </a:r>
              </a:p>
            </p:txBody>
          </p:sp>
        </p:grpSp>
        <p:grpSp>
          <p:nvGrpSpPr>
            <p:cNvPr id="120" name="Group 119">
              <a:extLst>
                <a:ext uri="{FF2B5EF4-FFF2-40B4-BE49-F238E27FC236}">
                  <a16:creationId xmlns:a16="http://schemas.microsoft.com/office/drawing/2014/main" id="{41144286-17DA-779D-BC9E-FC553714139A}"/>
                </a:ext>
              </a:extLst>
            </p:cNvPr>
            <p:cNvGrpSpPr/>
            <p:nvPr/>
          </p:nvGrpSpPr>
          <p:grpSpPr>
            <a:xfrm>
              <a:off x="2512583" y="976361"/>
              <a:ext cx="2135617" cy="1671674"/>
              <a:chOff x="5715000" y="1429559"/>
              <a:chExt cx="2135617" cy="1671674"/>
            </a:xfrm>
          </p:grpSpPr>
          <p:grpSp>
            <p:nvGrpSpPr>
              <p:cNvPr id="121" name="Group 120">
                <a:extLst>
                  <a:ext uri="{FF2B5EF4-FFF2-40B4-BE49-F238E27FC236}">
                    <a16:creationId xmlns:a16="http://schemas.microsoft.com/office/drawing/2014/main" id="{5984D542-CC80-3C81-487B-7D487B76EB8B}"/>
                  </a:ext>
                </a:extLst>
              </p:cNvPr>
              <p:cNvGrpSpPr/>
              <p:nvPr/>
            </p:nvGrpSpPr>
            <p:grpSpPr>
              <a:xfrm>
                <a:off x="5715000" y="1429559"/>
                <a:ext cx="2135617" cy="1671674"/>
                <a:chOff x="152400" y="990600"/>
                <a:chExt cx="2135617" cy="1671674"/>
              </a:xfrm>
            </p:grpSpPr>
            <p:sp>
              <p:nvSpPr>
                <p:cNvPr id="123" name="Rectangle: Rounded Corners 122">
                  <a:extLst>
                    <a:ext uri="{FF2B5EF4-FFF2-40B4-BE49-F238E27FC236}">
                      <a16:creationId xmlns:a16="http://schemas.microsoft.com/office/drawing/2014/main" id="{55947756-F452-99E0-C197-581E135B7E1C}"/>
                    </a:ext>
                  </a:extLst>
                </p:cNvPr>
                <p:cNvSpPr/>
                <p:nvPr/>
              </p:nvSpPr>
              <p:spPr>
                <a:xfrm>
                  <a:off x="152400" y="990600"/>
                  <a:ext cx="2135617" cy="1671674"/>
                </a:xfrm>
                <a:prstGeom prst="roundRect">
                  <a:avLst/>
                </a:prstGeom>
                <a:solidFill>
                  <a:schemeClr val="bg1"/>
                </a:solidFill>
                <a:ln>
                  <a:noFill/>
                </a:ln>
                <a:effectLst>
                  <a:outerShdw blurRad="63500" sx="102000" sy="102000" algn="c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24" name="TextBox 123">
                  <a:extLst>
                    <a:ext uri="{FF2B5EF4-FFF2-40B4-BE49-F238E27FC236}">
                      <a16:creationId xmlns:a16="http://schemas.microsoft.com/office/drawing/2014/main" id="{E767F9F9-30BE-1713-CE23-B233721D17CB}"/>
                    </a:ext>
                  </a:extLst>
                </p:cNvPr>
                <p:cNvSpPr txBox="1"/>
                <p:nvPr/>
              </p:nvSpPr>
              <p:spPr>
                <a:xfrm>
                  <a:off x="937092" y="1585355"/>
                  <a:ext cx="1283242" cy="892552"/>
                </a:xfrm>
                <a:prstGeom prst="rect">
                  <a:avLst/>
                </a:prstGeom>
                <a:noFill/>
              </p:spPr>
              <p:txBody>
                <a:bodyPr wrap="square">
                  <a:spAutoFit/>
                </a:bodyPr>
                <a:lstStyle/>
                <a:p>
                  <a:pPr marL="285750" indent="-285750">
                    <a:buFont typeface="Wingdings" panose="05000000000000000000" pitchFamily="2" charset="2"/>
                    <a:buChar char="ü"/>
                  </a:pPr>
                  <a:r>
                    <a:rPr lang="de-DE" sz="1300" dirty="0"/>
                    <a:t>LBMA</a:t>
                  </a:r>
                </a:p>
                <a:p>
                  <a:pPr marL="285750" indent="-285750">
                    <a:buFont typeface="Wingdings" panose="05000000000000000000" pitchFamily="2" charset="2"/>
                    <a:buChar char="ü"/>
                  </a:pPr>
                  <a:r>
                    <a:rPr lang="de-DE" sz="1300" dirty="0"/>
                    <a:t>UAEGD </a:t>
                  </a:r>
                </a:p>
                <a:p>
                  <a:pPr marL="285750" indent="-285750">
                    <a:buFont typeface="Wingdings" panose="05000000000000000000" pitchFamily="2" charset="2"/>
                    <a:buChar char="ü"/>
                  </a:pPr>
                  <a:r>
                    <a:rPr lang="de-DE" sz="1300" dirty="0"/>
                    <a:t>UAEGDTRQ </a:t>
                  </a:r>
                </a:p>
                <a:p>
                  <a:pPr marL="285750" indent="-285750">
                    <a:buFont typeface="Wingdings" panose="05000000000000000000" pitchFamily="2" charset="2"/>
                    <a:buChar char="ü"/>
                  </a:pPr>
                  <a:r>
                    <a:rPr lang="de-DE" sz="1300" dirty="0"/>
                    <a:t>RECYCLED</a:t>
                  </a:r>
                </a:p>
              </p:txBody>
            </p:sp>
            <p:sp>
              <p:nvSpPr>
                <p:cNvPr id="125" name="Rectangle: Rounded Corners 124">
                  <a:extLst>
                    <a:ext uri="{FF2B5EF4-FFF2-40B4-BE49-F238E27FC236}">
                      <a16:creationId xmlns:a16="http://schemas.microsoft.com/office/drawing/2014/main" id="{84A60059-7881-F452-B6D6-9DBB6B1F65F1}"/>
                    </a:ext>
                  </a:extLst>
                </p:cNvPr>
                <p:cNvSpPr/>
                <p:nvPr/>
              </p:nvSpPr>
              <p:spPr>
                <a:xfrm>
                  <a:off x="975483" y="1066800"/>
                  <a:ext cx="1158117" cy="34979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1200" dirty="0"/>
                    <a:t>999 100 </a:t>
                  </a:r>
                </a:p>
                <a:p>
                  <a:pPr algn="ctr"/>
                  <a:r>
                    <a:rPr lang="de-DE" sz="1200" dirty="0"/>
                    <a:t>Gram  Bar</a:t>
                  </a:r>
                </a:p>
              </p:txBody>
            </p:sp>
          </p:grpSp>
          <p:pic>
            <p:nvPicPr>
              <p:cNvPr id="122" name="Picture 121">
                <a:extLst>
                  <a:ext uri="{FF2B5EF4-FFF2-40B4-BE49-F238E27FC236}">
                    <a16:creationId xmlns:a16="http://schemas.microsoft.com/office/drawing/2014/main" id="{ECCC8CC0-1F09-A6C7-CF20-864E8F5AB35B}"/>
                  </a:ext>
                </a:extLst>
              </p:cNvPr>
              <p:cNvPicPr>
                <a:picLocks noChangeAspect="1"/>
              </p:cNvPicPr>
              <p:nvPr/>
            </p:nvPicPr>
            <p:blipFill>
              <a:blip r:embed="rId4" cstate="print">
                <a:extLst>
                  <a:ext uri="{28A0092B-C50C-407E-A947-70E740481C1C}">
                    <a14:useLocalDpi xmlns:a14="http://schemas.microsoft.com/office/drawing/2010/main" val="0"/>
                  </a:ext>
                </a:extLst>
              </a:blip>
              <a:srcRect l="23333" t="2222" r="22222" b="2222"/>
              <a:stretch>
                <a:fillRect/>
              </a:stretch>
            </p:blipFill>
            <p:spPr>
              <a:xfrm>
                <a:off x="5840075" y="1563648"/>
                <a:ext cx="658404" cy="1403497"/>
              </a:xfrm>
              <a:prstGeom prst="rect">
                <a:avLst/>
              </a:prstGeom>
            </p:spPr>
          </p:pic>
        </p:grpSp>
        <p:grpSp>
          <p:nvGrpSpPr>
            <p:cNvPr id="139" name="Group 138">
              <a:extLst>
                <a:ext uri="{FF2B5EF4-FFF2-40B4-BE49-F238E27FC236}">
                  <a16:creationId xmlns:a16="http://schemas.microsoft.com/office/drawing/2014/main" id="{1CFB4021-3719-1939-AFE6-63AFC4C80A4F}"/>
                </a:ext>
              </a:extLst>
            </p:cNvPr>
            <p:cNvGrpSpPr/>
            <p:nvPr/>
          </p:nvGrpSpPr>
          <p:grpSpPr>
            <a:xfrm>
              <a:off x="2512583" y="2831039"/>
              <a:ext cx="2135617" cy="1671674"/>
              <a:chOff x="2438400" y="2831039"/>
              <a:chExt cx="2135617" cy="1671674"/>
            </a:xfrm>
          </p:grpSpPr>
          <p:grpSp>
            <p:nvGrpSpPr>
              <p:cNvPr id="128" name="Group 127">
                <a:extLst>
                  <a:ext uri="{FF2B5EF4-FFF2-40B4-BE49-F238E27FC236}">
                    <a16:creationId xmlns:a16="http://schemas.microsoft.com/office/drawing/2014/main" id="{F52D919E-8BC2-10DC-083F-87B32EC56221}"/>
                  </a:ext>
                </a:extLst>
              </p:cNvPr>
              <p:cNvGrpSpPr/>
              <p:nvPr/>
            </p:nvGrpSpPr>
            <p:grpSpPr>
              <a:xfrm>
                <a:off x="2438400" y="2831039"/>
                <a:ext cx="2135617" cy="1671674"/>
                <a:chOff x="152400" y="990600"/>
                <a:chExt cx="2135617" cy="1671674"/>
              </a:xfrm>
            </p:grpSpPr>
            <p:sp>
              <p:nvSpPr>
                <p:cNvPr id="130" name="Rectangle: Rounded Corners 129">
                  <a:extLst>
                    <a:ext uri="{FF2B5EF4-FFF2-40B4-BE49-F238E27FC236}">
                      <a16:creationId xmlns:a16="http://schemas.microsoft.com/office/drawing/2014/main" id="{6B010575-A35F-8251-495F-D5FE77040D26}"/>
                    </a:ext>
                  </a:extLst>
                </p:cNvPr>
                <p:cNvSpPr/>
                <p:nvPr/>
              </p:nvSpPr>
              <p:spPr>
                <a:xfrm>
                  <a:off x="152400" y="990600"/>
                  <a:ext cx="2135617" cy="1671674"/>
                </a:xfrm>
                <a:prstGeom prst="roundRect">
                  <a:avLst/>
                </a:prstGeom>
                <a:solidFill>
                  <a:schemeClr val="bg1"/>
                </a:solidFill>
                <a:ln>
                  <a:noFill/>
                </a:ln>
                <a:effectLst>
                  <a:outerShdw blurRad="63500" sx="102000" sy="102000" algn="c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31" name="TextBox 130">
                  <a:extLst>
                    <a:ext uri="{FF2B5EF4-FFF2-40B4-BE49-F238E27FC236}">
                      <a16:creationId xmlns:a16="http://schemas.microsoft.com/office/drawing/2014/main" id="{559D739B-22B4-189D-6D52-29F9ED7155E8}"/>
                    </a:ext>
                  </a:extLst>
                </p:cNvPr>
                <p:cNvSpPr txBox="1"/>
                <p:nvPr/>
              </p:nvSpPr>
              <p:spPr>
                <a:xfrm>
                  <a:off x="937092" y="1585355"/>
                  <a:ext cx="1283242" cy="692497"/>
                </a:xfrm>
                <a:prstGeom prst="rect">
                  <a:avLst/>
                </a:prstGeom>
                <a:noFill/>
              </p:spPr>
              <p:txBody>
                <a:bodyPr wrap="square">
                  <a:spAutoFit/>
                </a:bodyPr>
                <a:lstStyle/>
                <a:p>
                  <a:pPr marL="285750" indent="-285750">
                    <a:buFont typeface="Wingdings" panose="05000000000000000000" pitchFamily="2" charset="2"/>
                    <a:buChar char="ü"/>
                  </a:pPr>
                  <a:r>
                    <a:rPr lang="de-DE" sz="1300" dirty="0"/>
                    <a:t>LBMA</a:t>
                  </a:r>
                </a:p>
                <a:p>
                  <a:pPr marL="285750" indent="-285750">
                    <a:buFont typeface="Wingdings" panose="05000000000000000000" pitchFamily="2" charset="2"/>
                    <a:buChar char="ü"/>
                  </a:pPr>
                  <a:r>
                    <a:rPr lang="de-DE" sz="1300" dirty="0"/>
                    <a:t>UAEGD  </a:t>
                  </a:r>
                </a:p>
                <a:p>
                  <a:pPr marL="285750" indent="-285750">
                    <a:buFont typeface="Wingdings" panose="05000000000000000000" pitchFamily="2" charset="2"/>
                    <a:buChar char="ü"/>
                  </a:pPr>
                  <a:r>
                    <a:rPr lang="de-DE" sz="1300" dirty="0"/>
                    <a:t>RECYCLED</a:t>
                  </a:r>
                </a:p>
              </p:txBody>
            </p:sp>
            <p:sp>
              <p:nvSpPr>
                <p:cNvPr id="132" name="Rectangle: Rounded Corners 131">
                  <a:extLst>
                    <a:ext uri="{FF2B5EF4-FFF2-40B4-BE49-F238E27FC236}">
                      <a16:creationId xmlns:a16="http://schemas.microsoft.com/office/drawing/2014/main" id="{C3405DE7-C302-1128-A19B-169263282DDD}"/>
                    </a:ext>
                  </a:extLst>
                </p:cNvPr>
                <p:cNvSpPr/>
                <p:nvPr/>
              </p:nvSpPr>
              <p:spPr>
                <a:xfrm>
                  <a:off x="975483" y="1066800"/>
                  <a:ext cx="1158117" cy="34979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1200" dirty="0"/>
                    <a:t>9999 </a:t>
                  </a:r>
                </a:p>
                <a:p>
                  <a:pPr algn="ctr"/>
                  <a:r>
                    <a:rPr lang="de-DE" sz="1200" dirty="0"/>
                    <a:t>12.5 Kg Bar  </a:t>
                  </a:r>
                </a:p>
              </p:txBody>
            </p:sp>
          </p:grpSp>
          <p:pic>
            <p:nvPicPr>
              <p:cNvPr id="100" name="Picture 99">
                <a:extLst>
                  <a:ext uri="{FF2B5EF4-FFF2-40B4-BE49-F238E27FC236}">
                    <a16:creationId xmlns:a16="http://schemas.microsoft.com/office/drawing/2014/main" id="{D5F82E00-B343-0B22-6D91-6E133E764DFE}"/>
                  </a:ext>
                </a:extLst>
              </p:cNvPr>
              <p:cNvPicPr>
                <a:picLocks noChangeAspect="1"/>
              </p:cNvPicPr>
              <p:nvPr/>
            </p:nvPicPr>
            <p:blipFill>
              <a:blip r:embed="rId5" cstate="print">
                <a:extLst>
                  <a:ext uri="{28A0092B-C50C-407E-A947-70E740481C1C}">
                    <a14:useLocalDpi xmlns:a14="http://schemas.microsoft.com/office/drawing/2010/main" val="0"/>
                  </a:ext>
                </a:extLst>
              </a:blip>
              <a:srcRect l="22078" t="2222" r="20779" b="2222"/>
              <a:stretch>
                <a:fillRect/>
              </a:stretch>
            </p:blipFill>
            <p:spPr>
              <a:xfrm>
                <a:off x="2535738" y="2935707"/>
                <a:ext cx="686334" cy="1477328"/>
              </a:xfrm>
              <a:prstGeom prst="rect">
                <a:avLst/>
              </a:prstGeom>
            </p:spPr>
          </p:pic>
        </p:grpSp>
        <p:grpSp>
          <p:nvGrpSpPr>
            <p:cNvPr id="133" name="Group 132">
              <a:extLst>
                <a:ext uri="{FF2B5EF4-FFF2-40B4-BE49-F238E27FC236}">
                  <a16:creationId xmlns:a16="http://schemas.microsoft.com/office/drawing/2014/main" id="{1E051580-F8AD-ABF5-914D-3DCD5D793A65}"/>
                </a:ext>
              </a:extLst>
            </p:cNvPr>
            <p:cNvGrpSpPr/>
            <p:nvPr/>
          </p:nvGrpSpPr>
          <p:grpSpPr>
            <a:xfrm>
              <a:off x="226583" y="2819400"/>
              <a:ext cx="2135617" cy="1671674"/>
              <a:chOff x="152399" y="2805149"/>
              <a:chExt cx="2135617" cy="1671674"/>
            </a:xfrm>
          </p:grpSpPr>
          <p:grpSp>
            <p:nvGrpSpPr>
              <p:cNvPr id="134" name="Group 133">
                <a:extLst>
                  <a:ext uri="{FF2B5EF4-FFF2-40B4-BE49-F238E27FC236}">
                    <a16:creationId xmlns:a16="http://schemas.microsoft.com/office/drawing/2014/main" id="{28E6E11A-7C5B-3BA1-82C6-BF95B96D11CD}"/>
                  </a:ext>
                </a:extLst>
              </p:cNvPr>
              <p:cNvGrpSpPr/>
              <p:nvPr/>
            </p:nvGrpSpPr>
            <p:grpSpPr>
              <a:xfrm>
                <a:off x="152399" y="2805149"/>
                <a:ext cx="2135617" cy="1671674"/>
                <a:chOff x="152400" y="990600"/>
                <a:chExt cx="2135617" cy="1671674"/>
              </a:xfrm>
            </p:grpSpPr>
            <p:sp>
              <p:nvSpPr>
                <p:cNvPr id="136" name="Rectangle: Rounded Corners 135">
                  <a:extLst>
                    <a:ext uri="{FF2B5EF4-FFF2-40B4-BE49-F238E27FC236}">
                      <a16:creationId xmlns:a16="http://schemas.microsoft.com/office/drawing/2014/main" id="{8DB48BCD-8E93-6F3D-9F1C-5F523D0D531F}"/>
                    </a:ext>
                  </a:extLst>
                </p:cNvPr>
                <p:cNvSpPr/>
                <p:nvPr/>
              </p:nvSpPr>
              <p:spPr>
                <a:xfrm>
                  <a:off x="152400" y="990600"/>
                  <a:ext cx="2135617" cy="1671674"/>
                </a:xfrm>
                <a:prstGeom prst="roundRect">
                  <a:avLst/>
                </a:prstGeom>
                <a:solidFill>
                  <a:schemeClr val="bg1"/>
                </a:solidFill>
                <a:ln>
                  <a:noFill/>
                </a:ln>
                <a:effectLst>
                  <a:outerShdw blurRad="63500" sx="102000" sy="102000" algn="c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37" name="TextBox 136">
                  <a:extLst>
                    <a:ext uri="{FF2B5EF4-FFF2-40B4-BE49-F238E27FC236}">
                      <a16:creationId xmlns:a16="http://schemas.microsoft.com/office/drawing/2014/main" id="{C85D6AD0-C7A7-5AC2-CA14-D80AA01499F6}"/>
                    </a:ext>
                  </a:extLst>
                </p:cNvPr>
                <p:cNvSpPr txBox="1"/>
                <p:nvPr/>
              </p:nvSpPr>
              <p:spPr>
                <a:xfrm>
                  <a:off x="937092" y="1585355"/>
                  <a:ext cx="1283242" cy="692497"/>
                </a:xfrm>
                <a:prstGeom prst="rect">
                  <a:avLst/>
                </a:prstGeom>
                <a:noFill/>
              </p:spPr>
              <p:txBody>
                <a:bodyPr wrap="square">
                  <a:spAutoFit/>
                </a:bodyPr>
                <a:lstStyle/>
                <a:p>
                  <a:pPr marL="285750" indent="-285750">
                    <a:buFont typeface="Wingdings" panose="05000000000000000000" pitchFamily="2" charset="2"/>
                    <a:buChar char="ü"/>
                  </a:pPr>
                  <a:r>
                    <a:rPr lang="de-DE" sz="1300" dirty="0"/>
                    <a:t>LBMA</a:t>
                  </a:r>
                </a:p>
                <a:p>
                  <a:pPr marL="285750" indent="-285750">
                    <a:buFont typeface="Wingdings" panose="05000000000000000000" pitchFamily="2" charset="2"/>
                    <a:buChar char="ü"/>
                  </a:pPr>
                  <a:r>
                    <a:rPr lang="de-DE" sz="1300" dirty="0"/>
                    <a:t>UAEGD  </a:t>
                  </a:r>
                </a:p>
                <a:p>
                  <a:pPr marL="285750" indent="-285750">
                    <a:buFont typeface="Wingdings" panose="05000000000000000000" pitchFamily="2" charset="2"/>
                    <a:buChar char="ü"/>
                  </a:pPr>
                  <a:r>
                    <a:rPr lang="de-DE" sz="1300" dirty="0"/>
                    <a:t>RECYCLED</a:t>
                  </a:r>
                </a:p>
              </p:txBody>
            </p:sp>
            <p:sp>
              <p:nvSpPr>
                <p:cNvPr id="138" name="Rectangle: Rounded Corners 137">
                  <a:extLst>
                    <a:ext uri="{FF2B5EF4-FFF2-40B4-BE49-F238E27FC236}">
                      <a16:creationId xmlns:a16="http://schemas.microsoft.com/office/drawing/2014/main" id="{5D4198A0-9C5F-1156-34C8-0FC96521D2DD}"/>
                    </a:ext>
                  </a:extLst>
                </p:cNvPr>
                <p:cNvSpPr/>
                <p:nvPr/>
              </p:nvSpPr>
              <p:spPr>
                <a:xfrm>
                  <a:off x="975483" y="1066800"/>
                  <a:ext cx="1158117" cy="34979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1200" dirty="0"/>
                    <a:t>9999 1 Kg Bar  </a:t>
                  </a:r>
                </a:p>
              </p:txBody>
            </p:sp>
          </p:grpSp>
          <p:pic>
            <p:nvPicPr>
              <p:cNvPr id="135" name="Picture 134">
                <a:extLst>
                  <a:ext uri="{FF2B5EF4-FFF2-40B4-BE49-F238E27FC236}">
                    <a16:creationId xmlns:a16="http://schemas.microsoft.com/office/drawing/2014/main" id="{0E9E0D19-3E25-211F-4DBD-D18DCC37749E}"/>
                  </a:ext>
                </a:extLst>
              </p:cNvPr>
              <p:cNvPicPr>
                <a:picLocks noChangeAspect="1"/>
              </p:cNvPicPr>
              <p:nvPr/>
            </p:nvPicPr>
            <p:blipFill>
              <a:blip r:embed="rId6" cstate="print">
                <a:extLst>
                  <a:ext uri="{28A0092B-C50C-407E-A947-70E740481C1C}">
                    <a14:useLocalDpi xmlns:a14="http://schemas.microsoft.com/office/drawing/2010/main" val="0"/>
                  </a:ext>
                </a:extLst>
              </a:blip>
              <a:srcRect l="23181" t="2222" r="22222" b="2222"/>
              <a:stretch>
                <a:fillRect/>
              </a:stretch>
            </p:blipFill>
            <p:spPr>
              <a:xfrm>
                <a:off x="266755" y="2993286"/>
                <a:ext cx="647645" cy="1295400"/>
              </a:xfrm>
              <a:prstGeom prst="rect">
                <a:avLst/>
              </a:prstGeom>
            </p:spPr>
          </p:pic>
        </p:grpSp>
        <p:grpSp>
          <p:nvGrpSpPr>
            <p:cNvPr id="140" name="Group 139">
              <a:extLst>
                <a:ext uri="{FF2B5EF4-FFF2-40B4-BE49-F238E27FC236}">
                  <a16:creationId xmlns:a16="http://schemas.microsoft.com/office/drawing/2014/main" id="{89D17D7C-E6A8-57ED-2FE0-031B044A2332}"/>
                </a:ext>
              </a:extLst>
            </p:cNvPr>
            <p:cNvGrpSpPr/>
            <p:nvPr/>
          </p:nvGrpSpPr>
          <p:grpSpPr>
            <a:xfrm>
              <a:off x="282623" y="4701407"/>
              <a:ext cx="2135617" cy="1671674"/>
              <a:chOff x="237116" y="4845774"/>
              <a:chExt cx="2135617" cy="1671674"/>
            </a:xfrm>
          </p:grpSpPr>
          <p:grpSp>
            <p:nvGrpSpPr>
              <p:cNvPr id="114" name="Group 113">
                <a:extLst>
                  <a:ext uri="{FF2B5EF4-FFF2-40B4-BE49-F238E27FC236}">
                    <a16:creationId xmlns:a16="http://schemas.microsoft.com/office/drawing/2014/main" id="{50DD7BD1-BFD0-0775-671D-D4A1FA689EE7}"/>
                  </a:ext>
                </a:extLst>
              </p:cNvPr>
              <p:cNvGrpSpPr/>
              <p:nvPr/>
            </p:nvGrpSpPr>
            <p:grpSpPr>
              <a:xfrm>
                <a:off x="237116" y="4845774"/>
                <a:ext cx="2135617" cy="1671674"/>
                <a:chOff x="152400" y="990600"/>
                <a:chExt cx="2135617" cy="1671674"/>
              </a:xfrm>
            </p:grpSpPr>
            <p:sp>
              <p:nvSpPr>
                <p:cNvPr id="115" name="Rectangle: Rounded Corners 114">
                  <a:extLst>
                    <a:ext uri="{FF2B5EF4-FFF2-40B4-BE49-F238E27FC236}">
                      <a16:creationId xmlns:a16="http://schemas.microsoft.com/office/drawing/2014/main" id="{3C680A7E-6ADD-FEB8-A580-7466E8AD577F}"/>
                    </a:ext>
                  </a:extLst>
                </p:cNvPr>
                <p:cNvSpPr/>
                <p:nvPr/>
              </p:nvSpPr>
              <p:spPr>
                <a:xfrm>
                  <a:off x="152400" y="990600"/>
                  <a:ext cx="2135617" cy="1671674"/>
                </a:xfrm>
                <a:prstGeom prst="roundRect">
                  <a:avLst/>
                </a:prstGeom>
                <a:solidFill>
                  <a:schemeClr val="bg1"/>
                </a:solidFill>
                <a:ln>
                  <a:noFill/>
                </a:ln>
                <a:effectLst>
                  <a:outerShdw blurRad="63500" sx="102000" sy="102000" algn="c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17" name="TextBox 116">
                  <a:extLst>
                    <a:ext uri="{FF2B5EF4-FFF2-40B4-BE49-F238E27FC236}">
                      <a16:creationId xmlns:a16="http://schemas.microsoft.com/office/drawing/2014/main" id="{B3F256CB-D48D-9CAF-4783-9649D102ABB5}"/>
                    </a:ext>
                  </a:extLst>
                </p:cNvPr>
                <p:cNvSpPr txBox="1"/>
                <p:nvPr/>
              </p:nvSpPr>
              <p:spPr>
                <a:xfrm>
                  <a:off x="937092" y="1585355"/>
                  <a:ext cx="1283242" cy="492443"/>
                </a:xfrm>
                <a:prstGeom prst="rect">
                  <a:avLst/>
                </a:prstGeom>
                <a:noFill/>
              </p:spPr>
              <p:txBody>
                <a:bodyPr wrap="square">
                  <a:spAutoFit/>
                </a:bodyPr>
                <a:lstStyle/>
                <a:p>
                  <a:pPr marL="285750" indent="-285750">
                    <a:buFont typeface="Wingdings" panose="05000000000000000000" pitchFamily="2" charset="2"/>
                    <a:buChar char="ü"/>
                  </a:pPr>
                  <a:r>
                    <a:rPr lang="de-DE" sz="1300" dirty="0"/>
                    <a:t>LBMA</a:t>
                  </a:r>
                </a:p>
                <a:p>
                  <a:pPr marL="285750" indent="-285750">
                    <a:buFont typeface="Wingdings" panose="05000000000000000000" pitchFamily="2" charset="2"/>
                    <a:buChar char="ü"/>
                  </a:pPr>
                  <a:r>
                    <a:rPr lang="de-DE" sz="1300" dirty="0"/>
                    <a:t>UAEGD  </a:t>
                  </a:r>
                </a:p>
              </p:txBody>
            </p:sp>
            <p:sp>
              <p:nvSpPr>
                <p:cNvPr id="118" name="Rectangle: Rounded Corners 117">
                  <a:extLst>
                    <a:ext uri="{FF2B5EF4-FFF2-40B4-BE49-F238E27FC236}">
                      <a16:creationId xmlns:a16="http://schemas.microsoft.com/office/drawing/2014/main" id="{58276A43-87AB-8E5D-31E6-97EB43BEEFEF}"/>
                    </a:ext>
                  </a:extLst>
                </p:cNvPr>
                <p:cNvSpPr/>
                <p:nvPr/>
              </p:nvSpPr>
              <p:spPr>
                <a:xfrm>
                  <a:off x="975483" y="1066800"/>
                  <a:ext cx="1158117" cy="349790"/>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de-DE" sz="1200" dirty="0"/>
                    <a:t>Silver </a:t>
                  </a:r>
                </a:p>
                <a:p>
                  <a:pPr algn="ctr"/>
                  <a:r>
                    <a:rPr lang="de-DE" sz="1200" dirty="0"/>
                    <a:t>30 Kg Bar  </a:t>
                  </a:r>
                </a:p>
              </p:txBody>
            </p:sp>
          </p:grpSp>
          <p:pic>
            <p:nvPicPr>
              <p:cNvPr id="63" name="Picture 62">
                <a:extLst>
                  <a:ext uri="{FF2B5EF4-FFF2-40B4-BE49-F238E27FC236}">
                    <a16:creationId xmlns:a16="http://schemas.microsoft.com/office/drawing/2014/main" id="{D6DDAD66-E8D5-4298-7C85-301EADD0FA46}"/>
                  </a:ext>
                </a:extLst>
              </p:cNvPr>
              <p:cNvPicPr>
                <a:picLocks noChangeAspect="1"/>
              </p:cNvPicPr>
              <p:nvPr/>
            </p:nvPicPr>
            <p:blipFill>
              <a:blip r:embed="rId7" cstate="print">
                <a:extLst>
                  <a:ext uri="{28A0092B-C50C-407E-A947-70E740481C1C}">
                    <a14:useLocalDpi xmlns:a14="http://schemas.microsoft.com/office/drawing/2010/main" val="0"/>
                  </a:ext>
                </a:extLst>
              </a:blip>
              <a:srcRect l="18889" r="18889"/>
              <a:stretch>
                <a:fillRect/>
              </a:stretch>
            </p:blipFill>
            <p:spPr>
              <a:xfrm>
                <a:off x="310703" y="4919503"/>
                <a:ext cx="626390" cy="1524216"/>
              </a:xfrm>
              <a:prstGeom prst="rect">
                <a:avLst/>
              </a:prstGeom>
            </p:spPr>
          </p:pic>
        </p:grpSp>
        <p:grpSp>
          <p:nvGrpSpPr>
            <p:cNvPr id="147" name="Group 146">
              <a:extLst>
                <a:ext uri="{FF2B5EF4-FFF2-40B4-BE49-F238E27FC236}">
                  <a16:creationId xmlns:a16="http://schemas.microsoft.com/office/drawing/2014/main" id="{43DD5A40-4BB4-9116-ACCF-638DE224F5B2}"/>
                </a:ext>
              </a:extLst>
            </p:cNvPr>
            <p:cNvGrpSpPr/>
            <p:nvPr/>
          </p:nvGrpSpPr>
          <p:grpSpPr>
            <a:xfrm>
              <a:off x="2514600" y="4724400"/>
              <a:ext cx="2169478" cy="1671674"/>
              <a:chOff x="2641569" y="4701407"/>
              <a:chExt cx="2169478" cy="1671674"/>
            </a:xfrm>
          </p:grpSpPr>
          <p:grpSp>
            <p:nvGrpSpPr>
              <p:cNvPr id="142" name="Group 141">
                <a:extLst>
                  <a:ext uri="{FF2B5EF4-FFF2-40B4-BE49-F238E27FC236}">
                    <a16:creationId xmlns:a16="http://schemas.microsoft.com/office/drawing/2014/main" id="{81445856-CAD3-9582-D9C8-EE8FB5C045A3}"/>
                  </a:ext>
                </a:extLst>
              </p:cNvPr>
              <p:cNvGrpSpPr/>
              <p:nvPr/>
            </p:nvGrpSpPr>
            <p:grpSpPr>
              <a:xfrm>
                <a:off x="2641569" y="4701407"/>
                <a:ext cx="2169478" cy="1671674"/>
                <a:chOff x="152400" y="990600"/>
                <a:chExt cx="2169478" cy="1671674"/>
              </a:xfrm>
            </p:grpSpPr>
            <p:sp>
              <p:nvSpPr>
                <p:cNvPr id="144" name="Rectangle: Rounded Corners 143">
                  <a:extLst>
                    <a:ext uri="{FF2B5EF4-FFF2-40B4-BE49-F238E27FC236}">
                      <a16:creationId xmlns:a16="http://schemas.microsoft.com/office/drawing/2014/main" id="{2E5B3705-8598-E68A-A5FF-6D09EF5D32D2}"/>
                    </a:ext>
                  </a:extLst>
                </p:cNvPr>
                <p:cNvSpPr/>
                <p:nvPr/>
              </p:nvSpPr>
              <p:spPr>
                <a:xfrm>
                  <a:off x="152400" y="990600"/>
                  <a:ext cx="2135617" cy="1671674"/>
                </a:xfrm>
                <a:prstGeom prst="roundRect">
                  <a:avLst/>
                </a:prstGeom>
                <a:solidFill>
                  <a:schemeClr val="bg1"/>
                </a:solidFill>
                <a:ln>
                  <a:noFill/>
                </a:ln>
                <a:effectLst>
                  <a:outerShdw blurRad="63500" sx="102000" sy="102000" algn="c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45" name="TextBox 144">
                  <a:extLst>
                    <a:ext uri="{FF2B5EF4-FFF2-40B4-BE49-F238E27FC236}">
                      <a16:creationId xmlns:a16="http://schemas.microsoft.com/office/drawing/2014/main" id="{09E87997-A899-2D65-353F-FAB33DC0B7D4}"/>
                    </a:ext>
                  </a:extLst>
                </p:cNvPr>
                <p:cNvSpPr txBox="1"/>
                <p:nvPr/>
              </p:nvSpPr>
              <p:spPr>
                <a:xfrm>
                  <a:off x="937091" y="1585355"/>
                  <a:ext cx="1384787" cy="692497"/>
                </a:xfrm>
                <a:prstGeom prst="rect">
                  <a:avLst/>
                </a:prstGeom>
                <a:noFill/>
              </p:spPr>
              <p:txBody>
                <a:bodyPr wrap="square">
                  <a:spAutoFit/>
                </a:bodyPr>
                <a:lstStyle/>
                <a:p>
                  <a:pPr marL="285750" indent="-285750">
                    <a:buFont typeface="Wingdings" panose="05000000000000000000" pitchFamily="2" charset="2"/>
                    <a:buChar char="ü"/>
                  </a:pPr>
                  <a:r>
                    <a:rPr lang="de-DE" sz="1300" dirty="0"/>
                    <a:t>LBMA</a:t>
                  </a:r>
                </a:p>
                <a:p>
                  <a:pPr marL="285750" indent="-285750">
                    <a:buFont typeface="Wingdings" panose="05000000000000000000" pitchFamily="2" charset="2"/>
                    <a:buChar char="ü"/>
                  </a:pPr>
                  <a:r>
                    <a:rPr lang="de-DE" sz="1300" dirty="0"/>
                    <a:t>UAEGD</a:t>
                  </a:r>
                </a:p>
                <a:p>
                  <a:pPr marL="285750" indent="-285750">
                    <a:buFont typeface="Wingdings" panose="05000000000000000000" pitchFamily="2" charset="2"/>
                    <a:buChar char="ü"/>
                  </a:pPr>
                  <a:r>
                    <a:rPr lang="de-DE" sz="1300" dirty="0"/>
                    <a:t>CEPA-UAGED  </a:t>
                  </a:r>
                </a:p>
              </p:txBody>
            </p:sp>
            <p:sp>
              <p:nvSpPr>
                <p:cNvPr id="146" name="Rectangle: Rounded Corners 145">
                  <a:extLst>
                    <a:ext uri="{FF2B5EF4-FFF2-40B4-BE49-F238E27FC236}">
                      <a16:creationId xmlns:a16="http://schemas.microsoft.com/office/drawing/2014/main" id="{0F588D92-E88E-B56C-3632-5C375A4303F7}"/>
                    </a:ext>
                  </a:extLst>
                </p:cNvPr>
                <p:cNvSpPr/>
                <p:nvPr/>
              </p:nvSpPr>
              <p:spPr>
                <a:xfrm>
                  <a:off x="975483" y="1066800"/>
                  <a:ext cx="1158117" cy="349790"/>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de-DE" sz="1200" dirty="0"/>
                    <a:t>Silver </a:t>
                  </a:r>
                </a:p>
                <a:p>
                  <a:pPr algn="ctr"/>
                  <a:r>
                    <a:rPr lang="de-DE" sz="1200" dirty="0"/>
                    <a:t>20 Kg Grains  </a:t>
                  </a:r>
                </a:p>
              </p:txBody>
            </p:sp>
          </p:grpSp>
          <p:pic>
            <p:nvPicPr>
              <p:cNvPr id="102" name="Picture 101">
                <a:extLst>
                  <a:ext uri="{FF2B5EF4-FFF2-40B4-BE49-F238E27FC236}">
                    <a16:creationId xmlns:a16="http://schemas.microsoft.com/office/drawing/2014/main" id="{68722BBE-1FCE-B5FC-C938-BA207071C3B6}"/>
                  </a:ext>
                </a:extLst>
              </p:cNvPr>
              <p:cNvPicPr>
                <a:picLocks noChangeAspect="1"/>
              </p:cNvPicPr>
              <p:nvPr/>
            </p:nvPicPr>
            <p:blipFill>
              <a:blip r:embed="rId8" cstate="print">
                <a:extLst>
                  <a:ext uri="{28A0092B-C50C-407E-A947-70E740481C1C}">
                    <a14:useLocalDpi xmlns:a14="http://schemas.microsoft.com/office/drawing/2010/main" val="0"/>
                  </a:ext>
                </a:extLst>
              </a:blip>
              <a:srcRect l="6666" r="6666"/>
              <a:stretch>
                <a:fillRect/>
              </a:stretch>
            </p:blipFill>
            <p:spPr>
              <a:xfrm>
                <a:off x="2675431" y="4952502"/>
                <a:ext cx="746167" cy="1244664"/>
              </a:xfrm>
              <a:prstGeom prst="rect">
                <a:avLst/>
              </a:prstGeom>
            </p:spPr>
          </p:pic>
        </p:grpSp>
      </p:grpSp>
      <p:sp>
        <p:nvSpPr>
          <p:cNvPr id="148" name="Title 1">
            <a:extLst>
              <a:ext uri="{FF2B5EF4-FFF2-40B4-BE49-F238E27FC236}">
                <a16:creationId xmlns:a16="http://schemas.microsoft.com/office/drawing/2014/main" id="{DA518510-F405-3AB7-AC6E-3EC44FBBA048}"/>
              </a:ext>
            </a:extLst>
          </p:cNvPr>
          <p:cNvSpPr txBox="1">
            <a:spLocks/>
          </p:cNvSpPr>
          <p:nvPr/>
        </p:nvSpPr>
        <p:spPr>
          <a:xfrm>
            <a:off x="388867" y="75753"/>
            <a:ext cx="11550009" cy="5698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342A66"/>
                </a:solidFill>
                <a:latin typeface="IBM Plex Sans" panose="020B0503050000000000" pitchFamily="34" charset="0"/>
                <a:ea typeface="+mj-ea"/>
                <a:cs typeface="+mj-cs"/>
              </a:defRPr>
            </a:lvl1pPr>
          </a:lstStyle>
          <a:p>
            <a:pPr marL="0" marR="0" lvl="0" indent="0" algn="ctr" defTabSz="914400" rtl="0" eaLnBrk="1" fontAlgn="base" latinLnBrk="0" hangingPunct="1">
              <a:lnSpc>
                <a:spcPct val="90000"/>
              </a:lnSpc>
              <a:spcBef>
                <a:spcPct val="0"/>
              </a:spcBef>
              <a:spcAft>
                <a:spcPts val="0"/>
              </a:spcAft>
              <a:buClrTx/>
              <a:buSzTx/>
              <a:buFontTx/>
              <a:buNone/>
              <a:tabLst/>
              <a:defRPr/>
            </a:pPr>
            <a:r>
              <a:rPr lang="en-IN" sz="3500" dirty="0">
                <a:solidFill>
                  <a:srgbClr val="1F3863"/>
                </a:solidFill>
                <a:latin typeface="Calibri"/>
                <a:cs typeface="Calibri"/>
              </a:rPr>
              <a:t>Existing T+0 Products, Market Hours and Settlement Type</a:t>
            </a:r>
          </a:p>
        </p:txBody>
      </p:sp>
      <p:grpSp>
        <p:nvGrpSpPr>
          <p:cNvPr id="174" name="Group 173">
            <a:extLst>
              <a:ext uri="{FF2B5EF4-FFF2-40B4-BE49-F238E27FC236}">
                <a16:creationId xmlns:a16="http://schemas.microsoft.com/office/drawing/2014/main" id="{7E19AE2F-41F8-E7F1-37E8-4F4A3AA668A3}"/>
              </a:ext>
            </a:extLst>
          </p:cNvPr>
          <p:cNvGrpSpPr/>
          <p:nvPr/>
        </p:nvGrpSpPr>
        <p:grpSpPr>
          <a:xfrm>
            <a:off x="5329966" y="1066800"/>
            <a:ext cx="2518634" cy="5347311"/>
            <a:chOff x="4872766" y="1048764"/>
            <a:chExt cx="2518634" cy="5347311"/>
          </a:xfrm>
        </p:grpSpPr>
        <p:grpSp>
          <p:nvGrpSpPr>
            <p:cNvPr id="149" name="Group 148">
              <a:extLst>
                <a:ext uri="{FF2B5EF4-FFF2-40B4-BE49-F238E27FC236}">
                  <a16:creationId xmlns:a16="http://schemas.microsoft.com/office/drawing/2014/main" id="{A5DD8CD7-8AFF-3A14-1017-987FD2115ABD}"/>
                </a:ext>
              </a:extLst>
            </p:cNvPr>
            <p:cNvGrpSpPr/>
            <p:nvPr/>
          </p:nvGrpSpPr>
          <p:grpSpPr>
            <a:xfrm>
              <a:off x="4872766" y="1048764"/>
              <a:ext cx="2448029" cy="1568363"/>
              <a:chOff x="152400" y="990601"/>
              <a:chExt cx="2135617" cy="1586078"/>
            </a:xfrm>
            <a:solidFill>
              <a:schemeClr val="accent6">
                <a:lumMod val="20000"/>
                <a:lumOff val="80000"/>
              </a:schemeClr>
            </a:solidFill>
          </p:grpSpPr>
          <p:sp>
            <p:nvSpPr>
              <p:cNvPr id="150" name="Rectangle: Rounded Corners 149">
                <a:extLst>
                  <a:ext uri="{FF2B5EF4-FFF2-40B4-BE49-F238E27FC236}">
                    <a16:creationId xmlns:a16="http://schemas.microsoft.com/office/drawing/2014/main" id="{25C13340-202E-122F-BEA5-84DE5E82092B}"/>
                  </a:ext>
                </a:extLst>
              </p:cNvPr>
              <p:cNvSpPr/>
              <p:nvPr/>
            </p:nvSpPr>
            <p:spPr>
              <a:xfrm>
                <a:off x="152400" y="990601"/>
                <a:ext cx="2135617" cy="1586078"/>
              </a:xfrm>
              <a:prstGeom prst="roundRect">
                <a:avLst/>
              </a:prstGeom>
              <a:grpFill/>
              <a:ln>
                <a:noFill/>
              </a:ln>
              <a:effectLst>
                <a:outerShdw blurRad="63500" sx="102000" sy="102000" algn="c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53" name="Rectangle: Rounded Corners 152">
                <a:extLst>
                  <a:ext uri="{FF2B5EF4-FFF2-40B4-BE49-F238E27FC236}">
                    <a16:creationId xmlns:a16="http://schemas.microsoft.com/office/drawing/2014/main" id="{396233C7-BF29-680C-3FA0-2C64FE106208}"/>
                  </a:ext>
                </a:extLst>
              </p:cNvPr>
              <p:cNvSpPr/>
              <p:nvPr/>
            </p:nvSpPr>
            <p:spPr>
              <a:xfrm>
                <a:off x="308835" y="1008841"/>
                <a:ext cx="1774875" cy="292388"/>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a:latin typeface="Aptos" panose="020B0004020202020204" pitchFamily="34" charset="0"/>
                  </a:rPr>
                  <a:t>LBMA Good Delivery</a:t>
                </a:r>
                <a:endParaRPr lang="en-IN" sz="1200" b="1" dirty="0">
                  <a:latin typeface="Aptos" panose="020B0004020202020204" pitchFamily="34" charset="0"/>
                </a:endParaRPr>
              </a:p>
            </p:txBody>
          </p:sp>
        </p:grpSp>
        <p:sp>
          <p:nvSpPr>
            <p:cNvPr id="155" name="TextBox 154">
              <a:extLst>
                <a:ext uri="{FF2B5EF4-FFF2-40B4-BE49-F238E27FC236}">
                  <a16:creationId xmlns:a16="http://schemas.microsoft.com/office/drawing/2014/main" id="{BEC8A293-DF40-2E0E-F098-93DE940AEBCA}"/>
                </a:ext>
              </a:extLst>
            </p:cNvPr>
            <p:cNvSpPr txBox="1"/>
            <p:nvPr/>
          </p:nvSpPr>
          <p:spPr>
            <a:xfrm>
              <a:off x="5102952" y="1338365"/>
              <a:ext cx="1792922" cy="1200329"/>
            </a:xfrm>
            <a:prstGeom prst="rect">
              <a:avLst/>
            </a:prstGeom>
            <a:noFill/>
          </p:spPr>
          <p:txBody>
            <a:bodyPr wrap="square">
              <a:spAutoFit/>
            </a:bodyPr>
            <a:lstStyle/>
            <a:p>
              <a:pPr marL="171450" indent="-171450">
                <a:buFont typeface="Wingdings" panose="05000000000000000000" pitchFamily="2" charset="2"/>
                <a:buChar char="§"/>
              </a:pPr>
              <a:r>
                <a:rPr lang="de-DE" sz="1200" dirty="0"/>
                <a:t>GOLD 995 T+0</a:t>
              </a:r>
            </a:p>
            <a:p>
              <a:pPr marL="171450" indent="-171450">
                <a:buFont typeface="Wingdings" panose="05000000000000000000" pitchFamily="2" charset="2"/>
                <a:buChar char="§"/>
              </a:pPr>
              <a:r>
                <a:rPr lang="de-DE" sz="1200" dirty="0"/>
                <a:t>GOLD MINI 999 T+0</a:t>
              </a:r>
            </a:p>
            <a:p>
              <a:pPr marL="171450" indent="-171450">
                <a:buFont typeface="Wingdings" panose="05000000000000000000" pitchFamily="2" charset="2"/>
                <a:buChar char="§"/>
              </a:pPr>
              <a:r>
                <a:rPr lang="de-DE" sz="1200" dirty="0"/>
                <a:t>GOLD 9999 T+0</a:t>
              </a:r>
            </a:p>
            <a:p>
              <a:pPr marL="171450" indent="-171450">
                <a:buFont typeface="Wingdings" panose="05000000000000000000" pitchFamily="2" charset="2"/>
                <a:buChar char="§"/>
              </a:pPr>
              <a:r>
                <a:rPr lang="de-DE" sz="1200" dirty="0"/>
                <a:t>GOLD 12.5 9999 T+0</a:t>
              </a:r>
            </a:p>
            <a:p>
              <a:pPr marL="171450" indent="-171450">
                <a:buFont typeface="Wingdings" panose="05000000000000000000" pitchFamily="2" charset="2"/>
                <a:buChar char="§"/>
              </a:pPr>
              <a:r>
                <a:rPr lang="de-DE" sz="1200" dirty="0"/>
                <a:t>SILVER Bar T+0</a:t>
              </a:r>
            </a:p>
            <a:p>
              <a:pPr marL="171450" indent="-171450">
                <a:buFont typeface="Wingdings" panose="05000000000000000000" pitchFamily="2" charset="2"/>
                <a:buChar char="§"/>
              </a:pPr>
              <a:r>
                <a:rPr lang="de-DE" sz="1200" dirty="0"/>
                <a:t>SILVER Grains T+0</a:t>
              </a:r>
            </a:p>
          </p:txBody>
        </p:sp>
        <p:grpSp>
          <p:nvGrpSpPr>
            <p:cNvPr id="156" name="Group 155">
              <a:extLst>
                <a:ext uri="{FF2B5EF4-FFF2-40B4-BE49-F238E27FC236}">
                  <a16:creationId xmlns:a16="http://schemas.microsoft.com/office/drawing/2014/main" id="{6BA8AC8A-949E-4F42-C981-6D2036F54328}"/>
                </a:ext>
              </a:extLst>
            </p:cNvPr>
            <p:cNvGrpSpPr/>
            <p:nvPr/>
          </p:nvGrpSpPr>
          <p:grpSpPr>
            <a:xfrm>
              <a:off x="4886118" y="2716460"/>
              <a:ext cx="2505282" cy="2259035"/>
              <a:chOff x="152400" y="941264"/>
              <a:chExt cx="2135617" cy="1586078"/>
            </a:xfrm>
          </p:grpSpPr>
          <p:sp>
            <p:nvSpPr>
              <p:cNvPr id="157" name="Rectangle: Rounded Corners 156">
                <a:extLst>
                  <a:ext uri="{FF2B5EF4-FFF2-40B4-BE49-F238E27FC236}">
                    <a16:creationId xmlns:a16="http://schemas.microsoft.com/office/drawing/2014/main" id="{7E0EAEEB-C76A-2DEF-E9CA-2CB30D16A891}"/>
                  </a:ext>
                </a:extLst>
              </p:cNvPr>
              <p:cNvSpPr/>
              <p:nvPr/>
            </p:nvSpPr>
            <p:spPr>
              <a:xfrm>
                <a:off x="152400" y="941264"/>
                <a:ext cx="2135617" cy="1586078"/>
              </a:xfrm>
              <a:prstGeom prst="roundRect">
                <a:avLst/>
              </a:prstGeom>
              <a:solidFill>
                <a:schemeClr val="accent3">
                  <a:lumMod val="20000"/>
                  <a:lumOff val="80000"/>
                </a:schemeClr>
              </a:solidFill>
              <a:ln>
                <a:solidFill>
                  <a:schemeClr val="accent3">
                    <a:lumMod val="20000"/>
                    <a:lumOff val="80000"/>
                  </a:schemeClr>
                </a:solidFill>
              </a:ln>
              <a:effectLst>
                <a:outerShdw blurRad="63500" sx="102000" sy="102000" algn="c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58" name="TextBox 157">
                <a:extLst>
                  <a:ext uri="{FF2B5EF4-FFF2-40B4-BE49-F238E27FC236}">
                    <a16:creationId xmlns:a16="http://schemas.microsoft.com/office/drawing/2014/main" id="{B09A4A3C-5BA5-5171-0B18-D3AD34786386}"/>
                  </a:ext>
                </a:extLst>
              </p:cNvPr>
              <p:cNvSpPr txBox="1"/>
              <p:nvPr/>
            </p:nvSpPr>
            <p:spPr>
              <a:xfrm>
                <a:off x="937092" y="1585355"/>
                <a:ext cx="1283242" cy="292388"/>
              </a:xfrm>
              <a:prstGeom prst="rect">
                <a:avLst/>
              </a:prstGeom>
              <a:noFill/>
              <a:ln>
                <a:solidFill>
                  <a:schemeClr val="accent3">
                    <a:lumMod val="20000"/>
                    <a:lumOff val="80000"/>
                  </a:schemeClr>
                </a:solidFill>
              </a:ln>
            </p:spPr>
            <p:txBody>
              <a:bodyPr wrap="square">
                <a:spAutoFit/>
              </a:bodyPr>
              <a:lstStyle/>
              <a:p>
                <a:endParaRPr lang="de-DE" sz="1300" dirty="0"/>
              </a:p>
            </p:txBody>
          </p:sp>
          <p:sp>
            <p:nvSpPr>
              <p:cNvPr id="159" name="Rectangle: Rounded Corners 158">
                <a:extLst>
                  <a:ext uri="{FF2B5EF4-FFF2-40B4-BE49-F238E27FC236}">
                    <a16:creationId xmlns:a16="http://schemas.microsoft.com/office/drawing/2014/main" id="{FA408A6C-9C2A-7336-6302-11D14026DFF3}"/>
                  </a:ext>
                </a:extLst>
              </p:cNvPr>
              <p:cNvSpPr/>
              <p:nvPr/>
            </p:nvSpPr>
            <p:spPr>
              <a:xfrm>
                <a:off x="307825" y="1011459"/>
                <a:ext cx="1824766" cy="185628"/>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a:latin typeface="Aptos" panose="020B0004020202020204" pitchFamily="34" charset="0"/>
                  </a:rPr>
                  <a:t>UAE Good Delivery</a:t>
                </a:r>
                <a:endParaRPr lang="en-IN" sz="1200" b="1" dirty="0">
                  <a:latin typeface="Aptos" panose="020B0004020202020204" pitchFamily="34" charset="0"/>
                </a:endParaRPr>
              </a:p>
            </p:txBody>
          </p:sp>
        </p:grpSp>
        <p:sp>
          <p:nvSpPr>
            <p:cNvPr id="161" name="TextBox 160">
              <a:extLst>
                <a:ext uri="{FF2B5EF4-FFF2-40B4-BE49-F238E27FC236}">
                  <a16:creationId xmlns:a16="http://schemas.microsoft.com/office/drawing/2014/main" id="{42ED233C-CFDD-25F4-F539-7767C1F1B36A}"/>
                </a:ext>
              </a:extLst>
            </p:cNvPr>
            <p:cNvSpPr txBox="1"/>
            <p:nvPr/>
          </p:nvSpPr>
          <p:spPr>
            <a:xfrm>
              <a:off x="5009306" y="3140857"/>
              <a:ext cx="2276682" cy="1754326"/>
            </a:xfrm>
            <a:prstGeom prst="rect">
              <a:avLst/>
            </a:prstGeom>
            <a:noFill/>
          </p:spPr>
          <p:txBody>
            <a:bodyPr wrap="square">
              <a:spAutoFit/>
            </a:bodyPr>
            <a:lstStyle/>
            <a:p>
              <a:pPr marL="171450" indent="-171450">
                <a:buFont typeface="Wingdings" panose="05000000000000000000" pitchFamily="2" charset="2"/>
                <a:buChar char="§"/>
              </a:pPr>
              <a:r>
                <a:rPr lang="en-IN" sz="1200" dirty="0"/>
                <a:t>UAEGD GOLD 995 T+0</a:t>
              </a:r>
            </a:p>
            <a:p>
              <a:pPr marL="171450" indent="-171450">
                <a:buFont typeface="Wingdings" panose="05000000000000000000" pitchFamily="2" charset="2"/>
                <a:buChar char="§"/>
              </a:pPr>
              <a:r>
                <a:rPr lang="en-IN" sz="1200" dirty="0"/>
                <a:t>UAEGD GOLD 999 T+0</a:t>
              </a:r>
            </a:p>
            <a:p>
              <a:pPr marL="171450" indent="-171450">
                <a:buFont typeface="Wingdings" panose="05000000000000000000" pitchFamily="2" charset="2"/>
                <a:buChar char="§"/>
              </a:pPr>
              <a:r>
                <a:rPr lang="en-IN" sz="1200" dirty="0"/>
                <a:t>UAEGD GOLD 9999 T+0</a:t>
              </a:r>
            </a:p>
            <a:p>
              <a:pPr marL="171450" indent="-171450">
                <a:buFont typeface="Wingdings" panose="05000000000000000000" pitchFamily="2" charset="2"/>
                <a:buChar char="§"/>
              </a:pPr>
              <a:r>
                <a:rPr lang="en-IN" sz="1200" dirty="0"/>
                <a:t>UAEGD GOLD 12.5 9999 T+0</a:t>
              </a:r>
            </a:p>
            <a:p>
              <a:pPr marL="171450" indent="-171450">
                <a:buFont typeface="Wingdings" panose="05000000000000000000" pitchFamily="2" charset="2"/>
                <a:buChar char="§"/>
              </a:pPr>
              <a:r>
                <a:rPr lang="en-IN" sz="1200" dirty="0"/>
                <a:t>UAEGDTRQ GOLD 995 T+0</a:t>
              </a:r>
            </a:p>
            <a:p>
              <a:pPr marL="171450" indent="-171450">
                <a:buFont typeface="Wingdings" panose="05000000000000000000" pitchFamily="2" charset="2"/>
                <a:buChar char="§"/>
              </a:pPr>
              <a:r>
                <a:rPr lang="en-IN" sz="1200" dirty="0"/>
                <a:t>UAEGDTRQ GOLD 999 T+0</a:t>
              </a:r>
            </a:p>
            <a:p>
              <a:pPr marL="171450" indent="-171450">
                <a:buFont typeface="Wingdings" panose="05000000000000000000" pitchFamily="2" charset="2"/>
                <a:buChar char="§"/>
              </a:pPr>
              <a:r>
                <a:rPr lang="en-IN" sz="1200" dirty="0"/>
                <a:t>UAEGD SILVER Bar T+0</a:t>
              </a:r>
            </a:p>
            <a:p>
              <a:pPr marL="171450" indent="-171450">
                <a:buFont typeface="Wingdings" panose="05000000000000000000" pitchFamily="2" charset="2"/>
                <a:buChar char="§"/>
              </a:pPr>
              <a:r>
                <a:rPr lang="en-IN" sz="1200" dirty="0"/>
                <a:t>UAEGD SILVER Grains T+0</a:t>
              </a:r>
            </a:p>
            <a:p>
              <a:pPr marL="171450" indent="-171450">
                <a:buFont typeface="Wingdings" panose="05000000000000000000" pitchFamily="2" charset="2"/>
                <a:buChar char="§"/>
              </a:pPr>
              <a:r>
                <a:rPr lang="en-IN" sz="1200" dirty="0"/>
                <a:t>UAEGDCEPA SILVER Grains T+0</a:t>
              </a:r>
            </a:p>
          </p:txBody>
        </p:sp>
        <p:grpSp>
          <p:nvGrpSpPr>
            <p:cNvPr id="162" name="Group 161">
              <a:extLst>
                <a:ext uri="{FF2B5EF4-FFF2-40B4-BE49-F238E27FC236}">
                  <a16:creationId xmlns:a16="http://schemas.microsoft.com/office/drawing/2014/main" id="{A38796E2-075D-B8EA-5B82-76BAF0A61DEA}"/>
                </a:ext>
              </a:extLst>
            </p:cNvPr>
            <p:cNvGrpSpPr/>
            <p:nvPr/>
          </p:nvGrpSpPr>
          <p:grpSpPr>
            <a:xfrm>
              <a:off x="4923633" y="5124159"/>
              <a:ext cx="2448029" cy="1271916"/>
              <a:chOff x="152400" y="990601"/>
              <a:chExt cx="2135617" cy="1586078"/>
            </a:xfrm>
            <a:solidFill>
              <a:schemeClr val="tx2">
                <a:lumMod val="20000"/>
                <a:lumOff val="80000"/>
              </a:schemeClr>
            </a:solidFill>
          </p:grpSpPr>
          <p:sp>
            <p:nvSpPr>
              <p:cNvPr id="163" name="Rectangle: Rounded Corners 162">
                <a:extLst>
                  <a:ext uri="{FF2B5EF4-FFF2-40B4-BE49-F238E27FC236}">
                    <a16:creationId xmlns:a16="http://schemas.microsoft.com/office/drawing/2014/main" id="{755B6BE9-69E1-325D-BCAF-5BA22A3114B5}"/>
                  </a:ext>
                </a:extLst>
              </p:cNvPr>
              <p:cNvSpPr/>
              <p:nvPr/>
            </p:nvSpPr>
            <p:spPr>
              <a:xfrm>
                <a:off x="152400" y="990601"/>
                <a:ext cx="2135617" cy="1586078"/>
              </a:xfrm>
              <a:prstGeom prst="roundRect">
                <a:avLst/>
              </a:prstGeom>
              <a:grpFill/>
              <a:ln>
                <a:noFill/>
              </a:ln>
              <a:effectLst>
                <a:outerShdw blurRad="63500" sx="102000" sy="102000" algn="c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64" name="TextBox 163">
                <a:extLst>
                  <a:ext uri="{FF2B5EF4-FFF2-40B4-BE49-F238E27FC236}">
                    <a16:creationId xmlns:a16="http://schemas.microsoft.com/office/drawing/2014/main" id="{4CA5B89E-1878-76D9-2677-CC32CEEAE11F}"/>
                  </a:ext>
                </a:extLst>
              </p:cNvPr>
              <p:cNvSpPr txBox="1"/>
              <p:nvPr/>
            </p:nvSpPr>
            <p:spPr>
              <a:xfrm>
                <a:off x="937092" y="1585355"/>
                <a:ext cx="1283242" cy="292388"/>
              </a:xfrm>
              <a:prstGeom prst="rect">
                <a:avLst/>
              </a:prstGeom>
              <a:grpFill/>
            </p:spPr>
            <p:txBody>
              <a:bodyPr wrap="square">
                <a:spAutoFit/>
              </a:bodyPr>
              <a:lstStyle/>
              <a:p>
                <a:endParaRPr lang="de-DE" sz="1300" dirty="0"/>
              </a:p>
            </p:txBody>
          </p:sp>
          <p:sp>
            <p:nvSpPr>
              <p:cNvPr id="165" name="Rectangle: Rounded Corners 164">
                <a:extLst>
                  <a:ext uri="{FF2B5EF4-FFF2-40B4-BE49-F238E27FC236}">
                    <a16:creationId xmlns:a16="http://schemas.microsoft.com/office/drawing/2014/main" id="{B2549269-35CD-B148-DED1-95EF5430377B}"/>
                  </a:ext>
                </a:extLst>
              </p:cNvPr>
              <p:cNvSpPr/>
              <p:nvPr/>
            </p:nvSpPr>
            <p:spPr>
              <a:xfrm>
                <a:off x="308835" y="1066800"/>
                <a:ext cx="1911499" cy="31681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a:latin typeface="Aptos" panose="020B0004020202020204" pitchFamily="34" charset="0"/>
                  </a:rPr>
                  <a:t>Recycled Gold </a:t>
                </a:r>
                <a:endParaRPr lang="en-IN" sz="1200" b="1" dirty="0">
                  <a:latin typeface="Aptos" panose="020B0004020202020204" pitchFamily="34" charset="0"/>
                </a:endParaRPr>
              </a:p>
            </p:txBody>
          </p:sp>
        </p:grpSp>
        <p:sp>
          <p:nvSpPr>
            <p:cNvPr id="167" name="TextBox 166">
              <a:extLst>
                <a:ext uri="{FF2B5EF4-FFF2-40B4-BE49-F238E27FC236}">
                  <a16:creationId xmlns:a16="http://schemas.microsoft.com/office/drawing/2014/main" id="{9ACD3965-4A84-F639-701D-B8C773D66812}"/>
                </a:ext>
              </a:extLst>
            </p:cNvPr>
            <p:cNvSpPr txBox="1"/>
            <p:nvPr/>
          </p:nvSpPr>
          <p:spPr>
            <a:xfrm>
              <a:off x="4994251" y="5519635"/>
              <a:ext cx="2291737" cy="830997"/>
            </a:xfrm>
            <a:prstGeom prst="rect">
              <a:avLst/>
            </a:prstGeom>
            <a:noFill/>
          </p:spPr>
          <p:txBody>
            <a:bodyPr wrap="square">
              <a:spAutoFit/>
            </a:bodyPr>
            <a:lstStyle/>
            <a:p>
              <a:pPr marL="171450" indent="-171450">
                <a:buFont typeface="Wingdings" panose="05000000000000000000" pitchFamily="2" charset="2"/>
                <a:buChar char="§"/>
              </a:pPr>
              <a:r>
                <a:rPr lang="en-IN" sz="1200" dirty="0"/>
                <a:t>RECYCLED GOLD 995 T+0</a:t>
              </a:r>
            </a:p>
            <a:p>
              <a:pPr marL="171450" indent="-171450">
                <a:buFont typeface="Wingdings" panose="05000000000000000000" pitchFamily="2" charset="2"/>
                <a:buChar char="§"/>
              </a:pPr>
              <a:r>
                <a:rPr lang="en-IN" sz="1200" dirty="0"/>
                <a:t>RECYCLED GOLD 999 T+0</a:t>
              </a:r>
            </a:p>
            <a:p>
              <a:pPr marL="171450" indent="-171450">
                <a:buFont typeface="Wingdings" panose="05000000000000000000" pitchFamily="2" charset="2"/>
                <a:buChar char="§"/>
              </a:pPr>
              <a:r>
                <a:rPr lang="en-IN" sz="1200" dirty="0"/>
                <a:t>RECYCLED GOLD 9999 T+0</a:t>
              </a:r>
            </a:p>
            <a:p>
              <a:pPr marL="171450" indent="-171450">
                <a:buFont typeface="Wingdings" panose="05000000000000000000" pitchFamily="2" charset="2"/>
                <a:buChar char="§"/>
              </a:pPr>
              <a:r>
                <a:rPr lang="en-IN" sz="1200" dirty="0"/>
                <a:t>RECYCLED GOLD 12.5 9999 T+0</a:t>
              </a:r>
            </a:p>
          </p:txBody>
        </p:sp>
      </p:grpSp>
      <p:grpSp>
        <p:nvGrpSpPr>
          <p:cNvPr id="209" name="Group 208">
            <a:extLst>
              <a:ext uri="{FF2B5EF4-FFF2-40B4-BE49-F238E27FC236}">
                <a16:creationId xmlns:a16="http://schemas.microsoft.com/office/drawing/2014/main" id="{5BD805E6-B68E-5393-8654-012D6F5D9A9B}"/>
              </a:ext>
            </a:extLst>
          </p:cNvPr>
          <p:cNvGrpSpPr/>
          <p:nvPr/>
        </p:nvGrpSpPr>
        <p:grpSpPr>
          <a:xfrm>
            <a:off x="8078786" y="1031887"/>
            <a:ext cx="3860090" cy="2397113"/>
            <a:chOff x="8078786" y="1031887"/>
            <a:chExt cx="3860090" cy="2397113"/>
          </a:xfrm>
        </p:grpSpPr>
        <p:grpSp>
          <p:nvGrpSpPr>
            <p:cNvPr id="189" name="Group 188">
              <a:extLst>
                <a:ext uri="{FF2B5EF4-FFF2-40B4-BE49-F238E27FC236}">
                  <a16:creationId xmlns:a16="http://schemas.microsoft.com/office/drawing/2014/main" id="{8D7078D8-1EC4-BF2F-0A99-F3C8ED9FFB6B}"/>
                </a:ext>
              </a:extLst>
            </p:cNvPr>
            <p:cNvGrpSpPr/>
            <p:nvPr/>
          </p:nvGrpSpPr>
          <p:grpSpPr>
            <a:xfrm>
              <a:off x="8078786" y="1031887"/>
              <a:ext cx="3860090" cy="2397113"/>
              <a:chOff x="8078786" y="1031887"/>
              <a:chExt cx="3860090" cy="2397113"/>
            </a:xfrm>
          </p:grpSpPr>
          <p:sp>
            <p:nvSpPr>
              <p:cNvPr id="176" name="Rectangle: Rounded Corners 175">
                <a:extLst>
                  <a:ext uri="{FF2B5EF4-FFF2-40B4-BE49-F238E27FC236}">
                    <a16:creationId xmlns:a16="http://schemas.microsoft.com/office/drawing/2014/main" id="{4A518CF5-086B-C151-3016-FDA4A9CF5585}"/>
                  </a:ext>
                </a:extLst>
              </p:cNvPr>
              <p:cNvSpPr/>
              <p:nvPr/>
            </p:nvSpPr>
            <p:spPr>
              <a:xfrm>
                <a:off x="8078786" y="1031887"/>
                <a:ext cx="3860090" cy="2397113"/>
              </a:xfrm>
              <a:prstGeom prst="roundRect">
                <a:avLst/>
              </a:prstGeom>
              <a:solidFill>
                <a:schemeClr val="bg1"/>
              </a:solidFill>
              <a:ln>
                <a:solidFill>
                  <a:schemeClr val="accent3">
                    <a:lumMod val="20000"/>
                    <a:lumOff val="80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7" name="Rectangle: Top Corners Rounded 176">
                <a:extLst>
                  <a:ext uri="{FF2B5EF4-FFF2-40B4-BE49-F238E27FC236}">
                    <a16:creationId xmlns:a16="http://schemas.microsoft.com/office/drawing/2014/main" id="{4E3B6BDE-7A9B-390B-5157-74E38AFF9BF0}"/>
                  </a:ext>
                </a:extLst>
              </p:cNvPr>
              <p:cNvSpPr/>
              <p:nvPr/>
            </p:nvSpPr>
            <p:spPr>
              <a:xfrm>
                <a:off x="8419361" y="1147726"/>
                <a:ext cx="3048000" cy="273590"/>
              </a:xfrm>
              <a:prstGeom prst="round2Same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a:t>Market Hours &amp; Settlement </a:t>
                </a:r>
                <a:endParaRPr lang="en-IN" sz="1400" dirty="0"/>
              </a:p>
            </p:txBody>
          </p:sp>
          <p:pic>
            <p:nvPicPr>
              <p:cNvPr id="181" name="Graphic 180" descr="Clock with solid fill">
                <a:extLst>
                  <a:ext uri="{FF2B5EF4-FFF2-40B4-BE49-F238E27FC236}">
                    <a16:creationId xmlns:a16="http://schemas.microsoft.com/office/drawing/2014/main" id="{2BF243EA-900B-7D8A-421F-959267DE4257}"/>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8200833" y="1571433"/>
                <a:ext cx="485967" cy="485967"/>
              </a:xfrm>
              <a:prstGeom prst="rect">
                <a:avLst/>
              </a:prstGeom>
            </p:spPr>
          </p:pic>
          <p:sp>
            <p:nvSpPr>
              <p:cNvPr id="182" name="Rectangle: Rounded Corners 181">
                <a:extLst>
                  <a:ext uri="{FF2B5EF4-FFF2-40B4-BE49-F238E27FC236}">
                    <a16:creationId xmlns:a16="http://schemas.microsoft.com/office/drawing/2014/main" id="{381E2E64-7003-DD32-C9A3-C31886F57321}"/>
                  </a:ext>
                </a:extLst>
              </p:cNvPr>
              <p:cNvSpPr/>
              <p:nvPr/>
            </p:nvSpPr>
            <p:spPr>
              <a:xfrm>
                <a:off x="8686800" y="1581780"/>
                <a:ext cx="3048000" cy="399420"/>
              </a:xfrm>
              <a:prstGeom prst="round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t>MARKET HOURS : 09:00 HRS.TO 21:30 HRS.(IST)</a:t>
                </a:r>
                <a:endParaRPr lang="en-IN" sz="1100" dirty="0"/>
              </a:p>
            </p:txBody>
          </p:sp>
          <p:sp>
            <p:nvSpPr>
              <p:cNvPr id="183" name="Rectangle: Rounded Corners 182">
                <a:extLst>
                  <a:ext uri="{FF2B5EF4-FFF2-40B4-BE49-F238E27FC236}">
                    <a16:creationId xmlns:a16="http://schemas.microsoft.com/office/drawing/2014/main" id="{DEF44BE9-C4D7-3A95-2427-1668C9D6F3BC}"/>
                  </a:ext>
                </a:extLst>
              </p:cNvPr>
              <p:cNvSpPr/>
              <p:nvPr/>
            </p:nvSpPr>
            <p:spPr>
              <a:xfrm>
                <a:off x="8686800" y="2191380"/>
                <a:ext cx="3048000" cy="399420"/>
              </a:xfrm>
              <a:prstGeom prst="round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t>BDR SETTLEMENT  : AT EVERY 30 MINUTES</a:t>
                </a:r>
                <a:endParaRPr lang="en-IN" sz="1200" dirty="0"/>
              </a:p>
            </p:txBody>
          </p:sp>
          <p:sp>
            <p:nvSpPr>
              <p:cNvPr id="184" name="Rectangle: Rounded Corners 183">
                <a:extLst>
                  <a:ext uri="{FF2B5EF4-FFF2-40B4-BE49-F238E27FC236}">
                    <a16:creationId xmlns:a16="http://schemas.microsoft.com/office/drawing/2014/main" id="{F40A70EC-251F-5DBA-9BDE-E58F2EDE353C}"/>
                  </a:ext>
                </a:extLst>
              </p:cNvPr>
              <p:cNvSpPr/>
              <p:nvPr/>
            </p:nvSpPr>
            <p:spPr>
              <a:xfrm>
                <a:off x="8686800" y="2800980"/>
                <a:ext cx="3048000" cy="399420"/>
              </a:xfrm>
              <a:prstGeom prst="round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t>Fund Settlement  :</a:t>
                </a:r>
                <a:r>
                  <a:rPr lang="en-US" sz="1200" b="1" dirty="0">
                    <a:solidFill>
                      <a:srgbClr val="000000"/>
                    </a:solidFill>
                    <a:latin typeface="Aptos" panose="020B0004020202020204" pitchFamily="34" charset="0"/>
                  </a:rPr>
                  <a:t> </a:t>
                </a:r>
                <a:r>
                  <a:rPr lang="en-US" sz="1200" dirty="0">
                    <a:solidFill>
                      <a:schemeClr val="bg1"/>
                    </a:solidFill>
                    <a:latin typeface="Aptos" panose="020B0004020202020204" pitchFamily="34" charset="0"/>
                  </a:rPr>
                  <a:t>AT 12:15, 15:15, </a:t>
                </a:r>
              </a:p>
              <a:p>
                <a:r>
                  <a:rPr lang="en-US" sz="1200" dirty="0">
                    <a:solidFill>
                      <a:schemeClr val="bg1"/>
                    </a:solidFill>
                    <a:latin typeface="Aptos" panose="020B0004020202020204" pitchFamily="34" charset="0"/>
                  </a:rPr>
                  <a:t>                                     18:45 &amp; 21:30 (IST) </a:t>
                </a:r>
                <a:endParaRPr lang="en-IN" sz="1200" dirty="0">
                  <a:solidFill>
                    <a:schemeClr val="bg1"/>
                  </a:solidFill>
                </a:endParaRPr>
              </a:p>
            </p:txBody>
          </p:sp>
        </p:grpSp>
        <p:pic>
          <p:nvPicPr>
            <p:cNvPr id="186" name="Graphic 185" descr="Stopwatch 50% with solid fill">
              <a:extLst>
                <a:ext uri="{FF2B5EF4-FFF2-40B4-BE49-F238E27FC236}">
                  <a16:creationId xmlns:a16="http://schemas.microsoft.com/office/drawing/2014/main" id="{BEC26F33-CE32-44CF-1025-F2BB9945357D}"/>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8153400" y="2167670"/>
              <a:ext cx="499330" cy="499330"/>
            </a:xfrm>
            <a:prstGeom prst="rect">
              <a:avLst/>
            </a:prstGeom>
          </p:spPr>
        </p:pic>
        <p:pic>
          <p:nvPicPr>
            <p:cNvPr id="188" name="Graphic 187" descr="Bank with solid fill">
              <a:extLst>
                <a:ext uri="{FF2B5EF4-FFF2-40B4-BE49-F238E27FC236}">
                  <a16:creationId xmlns:a16="http://schemas.microsoft.com/office/drawing/2014/main" id="{1C5C7FCE-7E12-0A17-CD52-321CA12963CC}"/>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8187470" y="2743200"/>
              <a:ext cx="499330" cy="499330"/>
            </a:xfrm>
            <a:prstGeom prst="rect">
              <a:avLst/>
            </a:prstGeom>
          </p:spPr>
        </p:pic>
      </p:grpSp>
      <p:grpSp>
        <p:nvGrpSpPr>
          <p:cNvPr id="208" name="Group 207">
            <a:extLst>
              <a:ext uri="{FF2B5EF4-FFF2-40B4-BE49-F238E27FC236}">
                <a16:creationId xmlns:a16="http://schemas.microsoft.com/office/drawing/2014/main" id="{9D1194B4-2E58-77E8-A557-009B1B0F72DE}"/>
              </a:ext>
            </a:extLst>
          </p:cNvPr>
          <p:cNvGrpSpPr/>
          <p:nvPr/>
        </p:nvGrpSpPr>
        <p:grpSpPr>
          <a:xfrm>
            <a:off x="8103310" y="3657600"/>
            <a:ext cx="3860090" cy="2778113"/>
            <a:chOff x="8126278" y="3620461"/>
            <a:chExt cx="3860090" cy="2778113"/>
          </a:xfrm>
        </p:grpSpPr>
        <p:grpSp>
          <p:nvGrpSpPr>
            <p:cNvPr id="190" name="Group 189">
              <a:extLst>
                <a:ext uri="{FF2B5EF4-FFF2-40B4-BE49-F238E27FC236}">
                  <a16:creationId xmlns:a16="http://schemas.microsoft.com/office/drawing/2014/main" id="{5B317289-4DF5-023E-D252-EA3CBFCB3029}"/>
                </a:ext>
              </a:extLst>
            </p:cNvPr>
            <p:cNvGrpSpPr/>
            <p:nvPr/>
          </p:nvGrpSpPr>
          <p:grpSpPr>
            <a:xfrm>
              <a:off x="8126278" y="3620461"/>
              <a:ext cx="3860090" cy="2778113"/>
              <a:chOff x="8078786" y="1031887"/>
              <a:chExt cx="3860090" cy="2397113"/>
            </a:xfrm>
          </p:grpSpPr>
          <p:sp>
            <p:nvSpPr>
              <p:cNvPr id="191" name="Rectangle: Rounded Corners 190">
                <a:extLst>
                  <a:ext uri="{FF2B5EF4-FFF2-40B4-BE49-F238E27FC236}">
                    <a16:creationId xmlns:a16="http://schemas.microsoft.com/office/drawing/2014/main" id="{8F2D00CF-664C-B804-2150-71A898656CBE}"/>
                  </a:ext>
                </a:extLst>
              </p:cNvPr>
              <p:cNvSpPr/>
              <p:nvPr/>
            </p:nvSpPr>
            <p:spPr>
              <a:xfrm>
                <a:off x="8078786" y="1031887"/>
                <a:ext cx="3860090" cy="2397113"/>
              </a:xfrm>
              <a:prstGeom prst="roundRect">
                <a:avLst/>
              </a:prstGeom>
              <a:solidFill>
                <a:schemeClr val="bg1"/>
              </a:solidFill>
              <a:ln>
                <a:solidFill>
                  <a:schemeClr val="accent3">
                    <a:lumMod val="20000"/>
                    <a:lumOff val="80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2" name="Rectangle: Top Corners Rounded 191">
                <a:extLst>
                  <a:ext uri="{FF2B5EF4-FFF2-40B4-BE49-F238E27FC236}">
                    <a16:creationId xmlns:a16="http://schemas.microsoft.com/office/drawing/2014/main" id="{9DA998D1-06AE-0C8A-68B2-F3478628C5CA}"/>
                  </a:ext>
                </a:extLst>
              </p:cNvPr>
              <p:cNvSpPr/>
              <p:nvPr/>
            </p:nvSpPr>
            <p:spPr>
              <a:xfrm>
                <a:off x="8419361" y="1147726"/>
                <a:ext cx="3048000" cy="273590"/>
              </a:xfrm>
              <a:prstGeom prst="round2Same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a:t>T+0 SETTLEMENT FEATURES</a:t>
                </a:r>
                <a:endParaRPr lang="en-IN" sz="1400" dirty="0"/>
              </a:p>
            </p:txBody>
          </p:sp>
          <p:sp>
            <p:nvSpPr>
              <p:cNvPr id="194" name="Rectangle: Rounded Corners 193">
                <a:extLst>
                  <a:ext uri="{FF2B5EF4-FFF2-40B4-BE49-F238E27FC236}">
                    <a16:creationId xmlns:a16="http://schemas.microsoft.com/office/drawing/2014/main" id="{5FA64E5B-C407-3AB5-C118-3CD0A10EB19E}"/>
                  </a:ext>
                </a:extLst>
              </p:cNvPr>
              <p:cNvSpPr/>
              <p:nvPr/>
            </p:nvSpPr>
            <p:spPr>
              <a:xfrm>
                <a:off x="8686800" y="1581780"/>
                <a:ext cx="3048000" cy="399420"/>
              </a:xfrm>
              <a:prstGeom prst="round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t>T+0 SETTLEMENT CONTRACTS</a:t>
                </a:r>
                <a:endParaRPr lang="en-IN" sz="1100" dirty="0"/>
              </a:p>
            </p:txBody>
          </p:sp>
          <p:sp>
            <p:nvSpPr>
              <p:cNvPr id="195" name="Rectangle: Rounded Corners 194">
                <a:extLst>
                  <a:ext uri="{FF2B5EF4-FFF2-40B4-BE49-F238E27FC236}">
                    <a16:creationId xmlns:a16="http://schemas.microsoft.com/office/drawing/2014/main" id="{0D65BD8A-6BA2-1ECD-D16A-9A200E60FE41}"/>
                  </a:ext>
                </a:extLst>
              </p:cNvPr>
              <p:cNvSpPr/>
              <p:nvPr/>
            </p:nvSpPr>
            <p:spPr>
              <a:xfrm>
                <a:off x="8686800" y="2050178"/>
                <a:ext cx="3048000" cy="347473"/>
              </a:xfrm>
              <a:prstGeom prst="round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t>100% EARLY PAY-IN OF FUNDS &amp; SECURITIES</a:t>
                </a:r>
                <a:endParaRPr lang="en-IN" sz="1200" dirty="0"/>
              </a:p>
            </p:txBody>
          </p:sp>
          <p:sp>
            <p:nvSpPr>
              <p:cNvPr id="196" name="Rectangle: Rounded Corners 195">
                <a:extLst>
                  <a:ext uri="{FF2B5EF4-FFF2-40B4-BE49-F238E27FC236}">
                    <a16:creationId xmlns:a16="http://schemas.microsoft.com/office/drawing/2014/main" id="{37BCFD5F-C9D0-6405-ED21-595AD7738C60}"/>
                  </a:ext>
                </a:extLst>
              </p:cNvPr>
              <p:cNvSpPr/>
              <p:nvPr/>
            </p:nvSpPr>
            <p:spPr>
              <a:xfrm>
                <a:off x="8686800" y="2444676"/>
                <a:ext cx="3048000" cy="394664"/>
              </a:xfrm>
              <a:prstGeom prst="round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t>DELIVERY - COMPULSORY IN BULLION DEPOSITORY RECEIPTS</a:t>
                </a:r>
                <a:endParaRPr lang="en-IN" sz="1200" dirty="0">
                  <a:solidFill>
                    <a:schemeClr val="bg1"/>
                  </a:solidFill>
                </a:endParaRPr>
              </a:p>
            </p:txBody>
          </p:sp>
        </p:grpSp>
        <p:sp>
          <p:nvSpPr>
            <p:cNvPr id="197" name="Rectangle: Rounded Corners 196">
              <a:extLst>
                <a:ext uri="{FF2B5EF4-FFF2-40B4-BE49-F238E27FC236}">
                  <a16:creationId xmlns:a16="http://schemas.microsoft.com/office/drawing/2014/main" id="{590D64D0-F13E-40EF-F25F-6384ED0FCB82}"/>
                </a:ext>
              </a:extLst>
            </p:cNvPr>
            <p:cNvSpPr/>
            <p:nvPr/>
          </p:nvSpPr>
          <p:spPr>
            <a:xfrm>
              <a:off x="8734292" y="5778153"/>
              <a:ext cx="3048000" cy="457391"/>
            </a:xfrm>
            <a:prstGeom prst="round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p>
            <a:p>
              <a:r>
                <a:rPr lang="en-US" sz="1200" dirty="0"/>
                <a:t>GIFT City, Chennai Vaults and other IFSCA Approved Vaults via IIDI</a:t>
              </a:r>
            </a:p>
            <a:p>
              <a:endParaRPr lang="en-US" sz="1200" dirty="0"/>
            </a:p>
          </p:txBody>
        </p:sp>
        <p:pic>
          <p:nvPicPr>
            <p:cNvPr id="201" name="Graphic 200" descr="Bank outline">
              <a:extLst>
                <a:ext uri="{FF2B5EF4-FFF2-40B4-BE49-F238E27FC236}">
                  <a16:creationId xmlns:a16="http://schemas.microsoft.com/office/drawing/2014/main" id="{FD7A890E-51EC-A266-46BD-A903E1091C1D}"/>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8229408" y="4800600"/>
              <a:ext cx="457392" cy="457392"/>
            </a:xfrm>
            <a:prstGeom prst="rect">
              <a:avLst/>
            </a:prstGeom>
          </p:spPr>
        </p:pic>
        <p:pic>
          <p:nvPicPr>
            <p:cNvPr id="203" name="Graphic 202" descr="Gold bars with solid fill">
              <a:extLst>
                <a:ext uri="{FF2B5EF4-FFF2-40B4-BE49-F238E27FC236}">
                  <a16:creationId xmlns:a16="http://schemas.microsoft.com/office/drawing/2014/main" id="{899E7CBE-FB3B-411E-EA05-E5F3DAFD3BC5}"/>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8223895" y="4267200"/>
              <a:ext cx="462905" cy="462905"/>
            </a:xfrm>
            <a:prstGeom prst="rect">
              <a:avLst/>
            </a:prstGeom>
          </p:spPr>
        </p:pic>
        <p:pic>
          <p:nvPicPr>
            <p:cNvPr id="205" name="Graphic 204" descr="Document with solid fill">
              <a:extLst>
                <a:ext uri="{FF2B5EF4-FFF2-40B4-BE49-F238E27FC236}">
                  <a16:creationId xmlns:a16="http://schemas.microsoft.com/office/drawing/2014/main" id="{E87DCB5D-AB9D-BA6B-26CD-37D3E0FDA200}"/>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8229600" y="5300644"/>
              <a:ext cx="490556" cy="490556"/>
            </a:xfrm>
            <a:prstGeom prst="rect">
              <a:avLst/>
            </a:prstGeom>
          </p:spPr>
        </p:pic>
        <p:pic>
          <p:nvPicPr>
            <p:cNvPr id="207" name="Graphic 206" descr="Safe with solid fill">
              <a:extLst>
                <a:ext uri="{FF2B5EF4-FFF2-40B4-BE49-F238E27FC236}">
                  <a16:creationId xmlns:a16="http://schemas.microsoft.com/office/drawing/2014/main" id="{F39DA1B9-A7D8-FF6D-DD24-F15761BCBAAD}"/>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8229600" y="5780019"/>
              <a:ext cx="544581" cy="544581"/>
            </a:xfrm>
            <a:prstGeom prst="rect">
              <a:avLst/>
            </a:prstGeom>
          </p:spPr>
        </p:pic>
      </p:grpSp>
    </p:spTree>
    <p:extLst>
      <p:ext uri="{BB962C8B-B14F-4D97-AF65-F5344CB8AC3E}">
        <p14:creationId xmlns:p14="http://schemas.microsoft.com/office/powerpoint/2010/main" val="3319826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DD88E333A5F468F0FDB0A116573C1" ma:contentTypeVersion="2" ma:contentTypeDescription="Create a new document." ma:contentTypeScope="" ma:versionID="0bdca49fbe681618b3834388cc5bdfc7">
  <xsd:schema xmlns:xsd="http://www.w3.org/2001/XMLSchema" xmlns:xs="http://www.w3.org/2001/XMLSchema" xmlns:p="http://schemas.microsoft.com/office/2006/metadata/properties" xmlns:ns3="ef7c6fce-c63b-4176-8a73-f6d8bf41178a" targetNamespace="http://schemas.microsoft.com/office/2006/metadata/properties" ma:root="true" ma:fieldsID="26f90cec67167b83964df4f00db01c66" ns3:_="">
    <xsd:import namespace="ef7c6fce-c63b-4176-8a73-f6d8bf41178a"/>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7c6fce-c63b-4176-8a73-f6d8bf4117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D57F02-D9F4-4C0F-879F-EDDBEDA6688C}">
  <ds:schemaRefs>
    <ds:schemaRef ds:uri="http://schemas.microsoft.com/sharepoint/v3/contenttype/forms"/>
  </ds:schemaRefs>
</ds:datastoreItem>
</file>

<file path=customXml/itemProps2.xml><?xml version="1.0" encoding="utf-8"?>
<ds:datastoreItem xmlns:ds="http://schemas.openxmlformats.org/officeDocument/2006/customXml" ds:itemID="{43F0E842-BD76-4DFF-9734-CE0A41627C47}">
  <ds:schemaRefs>
    <ds:schemaRef ds:uri="ef7c6fce-c63b-4176-8a73-f6d8bf41178a"/>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purl.org/dc/terms/"/>
    <ds:schemaRef ds:uri="http://www.w3.org/XML/1998/namespace"/>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CC3207BF-2EDF-4FA3-A79E-5BA49D893C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7c6fce-c63b-4176-8a73-f6d8bf411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26643</TotalTime>
  <Words>3303</Words>
  <Application>Microsoft Office PowerPoint</Application>
  <PresentationFormat>Widescreen</PresentationFormat>
  <Paragraphs>374</Paragraphs>
  <Slides>32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Aptos</vt:lpstr>
      <vt:lpstr>Book Antiqua</vt:lpstr>
      <vt:lpstr>Calibri</vt:lpstr>
      <vt:lpstr>Georgia</vt:lpstr>
      <vt:lpstr>IBM Plex Sans</vt:lpstr>
      <vt:lpstr>Wingdings</vt:lpstr>
      <vt:lpstr>Office Theme</vt:lpstr>
      <vt:lpstr>PowerPoint Presentation</vt:lpstr>
      <vt:lpstr>PowerPoint Presentation</vt:lpstr>
      <vt:lpstr>International Financial Services Centres Authority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Bullion for SEZ Exporters of Jewellery ( SEZ to SEZ Transfer )</vt:lpstr>
      <vt:lpstr>Zone to Zone Transfer SOP</vt:lpstr>
      <vt:lpstr>Qualified Jeweller (QJ)</vt:lpstr>
      <vt:lpstr>SEZ Units as a Qualified Jeweller (QJ)</vt:lpstr>
      <vt:lpstr>Advance Authorization  Holders as a Qualified Jeweller (QJ)</vt:lpstr>
      <vt:lpstr>RCMC Holders as a Qualified Jeweller (QJ)</vt:lpstr>
      <vt:lpstr>Silver Imports under HS 71069221</vt:lpstr>
      <vt:lpstr>Valid India UAE TRQ holder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Knowledge center at IIBX website</vt:lpstr>
      <vt:lpstr>IIBX Contact Points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Dharmesh Tejani(IFSC-BD)</dc:creator>
  <cp:lastModifiedBy>Bipin Panchal</cp:lastModifiedBy>
  <cp:revision>1444</cp:revision>
  <dcterms:created xsi:type="dcterms:W3CDTF">2022-02-24T13:25:02Z</dcterms:created>
  <dcterms:modified xsi:type="dcterms:W3CDTF">2026-06-19T09:51:43Z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2021-11-11T00:00:00Z</vt:filetime>
  </property>
  <property fmtid="{D5CDD505-2E9C-101B-9397-08002B2CF9AE}" pid="3" name="Creator">
    <vt:lpwstr>Microsoft® PowerPoint® for Microsoft 365</vt:lpwstr>
  </property>
  <property fmtid="{D5CDD505-2E9C-101B-9397-08002B2CF9AE}" pid="4" name="LastSaved">
    <vt:filetime>2022-02-24T00:00:00Z</vt:filetime>
  </property>
  <property fmtid="{D5CDD505-2E9C-101B-9397-08002B2CF9AE}" pid="5" name="ContentTypeId">
    <vt:lpwstr>0x0101000DEDD88E333A5F468F0FDB0A116573C1</vt:lpwstr>
  </property>
</Properties>
</file>