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media/image6.jpg" ContentType="image/jpe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9.jpg" ContentType="image/jpeg"/>
  <Override PartName="/ppt/notesSlides/notesSlide1.xml" ContentType="application/vnd.openxmlformats-officedocument.presentationml.notesSlide+xml"/>
  <Override PartName="/ppt/media/image47.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54"/>
  </p:notesMasterIdLst>
  <p:sldIdLst>
    <p:sldId id="291" r:id="rId5"/>
    <p:sldId id="508" r:id="rId6"/>
    <p:sldId id="256" r:id="rId7"/>
    <p:sldId id="573" r:id="rId8"/>
    <p:sldId id="831" r:id="rId9"/>
    <p:sldId id="800" r:id="rId10"/>
    <p:sldId id="832" r:id="rId11"/>
    <p:sldId id="298" r:id="rId12"/>
    <p:sldId id="540" r:id="rId13"/>
    <p:sldId id="909" r:id="rId14"/>
    <p:sldId id="371" r:id="rId15"/>
    <p:sldId id="292" r:id="rId16"/>
    <p:sldId id="360" r:id="rId17"/>
    <p:sldId id="918" r:id="rId18"/>
    <p:sldId id="916" r:id="rId19"/>
    <p:sldId id="513" r:id="rId20"/>
    <p:sldId id="915" r:id="rId21"/>
    <p:sldId id="917" r:id="rId22"/>
    <p:sldId id="363" r:id="rId23"/>
    <p:sldId id="366" r:id="rId24"/>
    <p:sldId id="884" r:id="rId25"/>
    <p:sldId id="885" r:id="rId26"/>
    <p:sldId id="889" r:id="rId27"/>
    <p:sldId id="886" r:id="rId28"/>
    <p:sldId id="887" r:id="rId29"/>
    <p:sldId id="892" r:id="rId30"/>
    <p:sldId id="364" r:id="rId31"/>
    <p:sldId id="365" r:id="rId32"/>
    <p:sldId id="891" r:id="rId33"/>
    <p:sldId id="893" r:id="rId34"/>
    <p:sldId id="882" r:id="rId35"/>
    <p:sldId id="890" r:id="rId36"/>
    <p:sldId id="919" r:id="rId37"/>
    <p:sldId id="742" r:id="rId38"/>
    <p:sldId id="737" r:id="rId39"/>
    <p:sldId id="723" r:id="rId40"/>
    <p:sldId id="894" r:id="rId41"/>
    <p:sldId id="707" r:id="rId42"/>
    <p:sldId id="718" r:id="rId43"/>
    <p:sldId id="836" r:id="rId44"/>
    <p:sldId id="838" r:id="rId45"/>
    <p:sldId id="751" r:id="rId46"/>
    <p:sldId id="895" r:id="rId47"/>
    <p:sldId id="896" r:id="rId48"/>
    <p:sldId id="913" r:id="rId49"/>
    <p:sldId id="912" r:id="rId50"/>
    <p:sldId id="875" r:id="rId51"/>
    <p:sldId id="771" r:id="rId52"/>
    <p:sldId id="874" r:id="rId53"/>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C5FD8F-534F-1068-CE4A-68CB32ACF5AB}" name="Mukesh Sharma" initials="MS" userId="S::mukesh.sharma@iibx.co.in::4664fac7-fad0-49a1-b06f-46f4933def2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09" autoAdjust="0"/>
    <p:restoredTop sz="93447" autoAdjust="0"/>
  </p:normalViewPr>
  <p:slideViewPr>
    <p:cSldViewPr>
      <p:cViewPr varScale="1">
        <p:scale>
          <a:sx n="69" d="100"/>
          <a:sy n="69" d="100"/>
        </p:scale>
        <p:origin x="480" y="60"/>
      </p:cViewPr>
      <p:guideLst>
        <p:guide orient="horz" pos="2880"/>
        <p:guide pos="2160"/>
      </p:guideLst>
    </p:cSldViewPr>
  </p:slideViewPr>
  <p:notesTextViewPr>
    <p:cViewPr>
      <p:scale>
        <a:sx n="3" d="2"/>
        <a:sy n="3" d="2"/>
      </p:scale>
      <p:origin x="0" y="0"/>
    </p:cViewPr>
  </p:notesTextViewPr>
  <p:sorterViewPr>
    <p:cViewPr>
      <p:scale>
        <a:sx n="120" d="100"/>
        <a:sy n="120" d="100"/>
      </p:scale>
      <p:origin x="0" y="-164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D0CE26-6E87-4D79-876D-4C9D0E512FBF}" type="doc">
      <dgm:prSet loTypeId="urn:microsoft.com/office/officeart/2005/8/layout/hList6" loCatId="list" qsTypeId="urn:microsoft.com/office/officeart/2005/8/quickstyle/simple3" qsCatId="simple" csTypeId="urn:microsoft.com/office/officeart/2005/8/colors/accent1_3" csCatId="accent1" phldr="1"/>
      <dgm:spPr/>
      <dgm:t>
        <a:bodyPr/>
        <a:lstStyle/>
        <a:p>
          <a:endParaRPr lang="en-IN"/>
        </a:p>
      </dgm:t>
    </dgm:pt>
    <dgm:pt modelId="{EDBCF077-9274-4471-A3D9-338C388B5F88}">
      <dgm:prSet phldrT="[Text]" custT="1"/>
      <dgm:spPr/>
      <dgm:t>
        <a:bodyPr/>
        <a:lstStyle/>
        <a:p>
          <a:pPr algn="l"/>
          <a:r>
            <a:rPr lang="en-US" sz="1800" b="1" spc="-30" dirty="0">
              <a:latin typeface="Aptos" panose="020B0004020202020204" pitchFamily="34" charset="0"/>
              <a:cs typeface="Times New Roman" panose="02020603050405020304" pitchFamily="18" charset="0"/>
            </a:rPr>
            <a:t>India’s</a:t>
          </a:r>
          <a:r>
            <a:rPr lang="en-US" sz="1800" b="1" spc="-5" dirty="0">
              <a:latin typeface="Aptos" panose="020B0004020202020204" pitchFamily="34" charset="0"/>
              <a:cs typeface="Times New Roman" panose="02020603050405020304" pitchFamily="18" charset="0"/>
            </a:rPr>
            <a:t> </a:t>
          </a:r>
          <a:r>
            <a:rPr lang="en-US" sz="1800" b="1" spc="25" dirty="0">
              <a:latin typeface="Aptos" panose="020B0004020202020204" pitchFamily="34" charset="0"/>
              <a:cs typeface="Times New Roman" panose="02020603050405020304" pitchFamily="18" charset="0"/>
            </a:rPr>
            <a:t>first</a:t>
          </a:r>
          <a:r>
            <a:rPr lang="en-US" sz="1800" b="1" spc="5" dirty="0">
              <a:latin typeface="Aptos" panose="020B0004020202020204" pitchFamily="34" charset="0"/>
              <a:cs typeface="Times New Roman" panose="02020603050405020304" pitchFamily="18" charset="0"/>
            </a:rPr>
            <a:t> </a:t>
          </a:r>
          <a:r>
            <a:rPr lang="en-US" sz="1800" b="1" spc="-5" dirty="0">
              <a:latin typeface="Aptos" panose="020B0004020202020204" pitchFamily="34" charset="0"/>
              <a:cs typeface="Times New Roman" panose="02020603050405020304" pitchFamily="18" charset="0"/>
            </a:rPr>
            <a:t>International</a:t>
          </a:r>
          <a:r>
            <a:rPr lang="en-US" sz="1800" b="1" dirty="0">
              <a:latin typeface="Aptos" panose="020B0004020202020204" pitchFamily="34" charset="0"/>
              <a:cs typeface="Times New Roman" panose="02020603050405020304" pitchFamily="18" charset="0"/>
            </a:rPr>
            <a:t> </a:t>
          </a:r>
          <a:r>
            <a:rPr lang="en-US" sz="1800" b="1" spc="-15" dirty="0">
              <a:latin typeface="Aptos" panose="020B0004020202020204" pitchFamily="34" charset="0"/>
              <a:cs typeface="Times New Roman" panose="02020603050405020304" pitchFamily="18" charset="0"/>
            </a:rPr>
            <a:t>Financial</a:t>
          </a:r>
          <a:r>
            <a:rPr lang="en-US" sz="1800" b="1" spc="-5" dirty="0">
              <a:latin typeface="Aptos" panose="020B0004020202020204" pitchFamily="34" charset="0"/>
              <a:cs typeface="Times New Roman" panose="02020603050405020304" pitchFamily="18" charset="0"/>
            </a:rPr>
            <a:t> </a:t>
          </a:r>
          <a:r>
            <a:rPr lang="en-US" sz="1800" b="1" spc="10" dirty="0">
              <a:latin typeface="Aptos" panose="020B0004020202020204" pitchFamily="34" charset="0"/>
              <a:cs typeface="Times New Roman" panose="02020603050405020304" pitchFamily="18" charset="0"/>
            </a:rPr>
            <a:t>Services</a:t>
          </a:r>
          <a:r>
            <a:rPr lang="en-US" sz="1800" b="1" dirty="0">
              <a:latin typeface="Aptos" panose="020B0004020202020204" pitchFamily="34" charset="0"/>
              <a:cs typeface="Times New Roman" panose="02020603050405020304" pitchFamily="18" charset="0"/>
            </a:rPr>
            <a:t> </a:t>
          </a:r>
          <a:r>
            <a:rPr lang="en-US" sz="1800" b="1" spc="25" dirty="0">
              <a:latin typeface="Aptos" panose="020B0004020202020204" pitchFamily="34" charset="0"/>
              <a:cs typeface="Times New Roman" panose="02020603050405020304" pitchFamily="18" charset="0"/>
            </a:rPr>
            <a:t>Center</a:t>
          </a:r>
          <a:r>
            <a:rPr lang="en-US" sz="1800" b="1" spc="5" dirty="0">
              <a:latin typeface="Aptos" panose="020B0004020202020204" pitchFamily="34" charset="0"/>
              <a:cs typeface="Times New Roman" panose="02020603050405020304" pitchFamily="18" charset="0"/>
            </a:rPr>
            <a:t> </a:t>
          </a:r>
          <a:r>
            <a:rPr lang="en-US" sz="1800" b="1" spc="-5" dirty="0">
              <a:latin typeface="Aptos" panose="020B0004020202020204" pitchFamily="34" charset="0"/>
              <a:cs typeface="Times New Roman" panose="02020603050405020304" pitchFamily="18" charset="0"/>
            </a:rPr>
            <a:t>(IFSC)</a:t>
          </a:r>
          <a:r>
            <a:rPr lang="en-US" sz="1800" b="1" dirty="0">
              <a:latin typeface="Aptos" panose="020B0004020202020204" pitchFamily="34" charset="0"/>
              <a:cs typeface="Times New Roman" panose="02020603050405020304" pitchFamily="18" charset="0"/>
            </a:rPr>
            <a:t> </a:t>
          </a:r>
          <a:r>
            <a:rPr lang="en-US" sz="1800" b="1" spc="-15" dirty="0">
              <a:latin typeface="Aptos" panose="020B0004020202020204" pitchFamily="34" charset="0"/>
              <a:cs typeface="Times New Roman" panose="02020603050405020304" pitchFamily="18" charset="0"/>
            </a:rPr>
            <a:t>is</a:t>
          </a:r>
          <a:r>
            <a:rPr lang="en-US" sz="1800" b="1" spc="-5" dirty="0">
              <a:latin typeface="Aptos" panose="020B0004020202020204" pitchFamily="34" charset="0"/>
              <a:cs typeface="Times New Roman" panose="02020603050405020304" pitchFamily="18" charset="0"/>
            </a:rPr>
            <a:t> </a:t>
          </a:r>
          <a:r>
            <a:rPr lang="en-US" sz="1800" b="1" spc="-10" dirty="0">
              <a:latin typeface="Aptos" panose="020B0004020202020204" pitchFamily="34" charset="0"/>
              <a:cs typeface="Times New Roman" panose="02020603050405020304" pitchFamily="18" charset="0"/>
            </a:rPr>
            <a:t>set</a:t>
          </a:r>
          <a:r>
            <a:rPr lang="en-US" sz="1800" b="1" spc="10" dirty="0">
              <a:latin typeface="Aptos" panose="020B0004020202020204" pitchFamily="34" charset="0"/>
              <a:cs typeface="Times New Roman" panose="02020603050405020304" pitchFamily="18" charset="0"/>
            </a:rPr>
            <a:t> </a:t>
          </a:r>
          <a:r>
            <a:rPr lang="en-US" sz="1800" b="1" spc="-20" dirty="0">
              <a:latin typeface="Aptos" panose="020B0004020202020204" pitchFamily="34" charset="0"/>
              <a:cs typeface="Times New Roman" panose="02020603050405020304" pitchFamily="18" charset="0"/>
            </a:rPr>
            <a:t>up</a:t>
          </a:r>
          <a:r>
            <a:rPr lang="en-US" sz="1800" b="1" spc="-5" dirty="0">
              <a:latin typeface="Aptos" panose="020B0004020202020204" pitchFamily="34" charset="0"/>
              <a:cs typeface="Times New Roman" panose="02020603050405020304" pitchFamily="18" charset="0"/>
            </a:rPr>
            <a:t> </a:t>
          </a:r>
          <a:r>
            <a:rPr lang="en-US" sz="1800" b="1" spc="20" dirty="0">
              <a:latin typeface="Aptos" panose="020B0004020202020204" pitchFamily="34" charset="0"/>
              <a:cs typeface="Times New Roman" panose="02020603050405020304" pitchFamily="18" charset="0"/>
            </a:rPr>
            <a:t>under</a:t>
          </a:r>
          <a:r>
            <a:rPr lang="en-US" sz="1800" b="1" spc="5" dirty="0">
              <a:latin typeface="Aptos" panose="020B0004020202020204" pitchFamily="34" charset="0"/>
              <a:cs typeface="Times New Roman" panose="02020603050405020304" pitchFamily="18" charset="0"/>
            </a:rPr>
            <a:t> </a:t>
          </a:r>
          <a:r>
            <a:rPr lang="en-US" sz="1800" b="1" spc="-15" dirty="0">
              <a:latin typeface="Aptos" panose="020B0004020202020204" pitchFamily="34" charset="0"/>
              <a:cs typeface="Times New Roman" panose="02020603050405020304" pitchFamily="18" charset="0"/>
            </a:rPr>
            <a:t>Special</a:t>
          </a:r>
          <a:r>
            <a:rPr lang="en-US" sz="1800" b="1" dirty="0">
              <a:latin typeface="Aptos" panose="020B0004020202020204" pitchFamily="34" charset="0"/>
              <a:cs typeface="Times New Roman" panose="02020603050405020304" pitchFamily="18" charset="0"/>
            </a:rPr>
            <a:t> </a:t>
          </a:r>
          <a:r>
            <a:rPr lang="en-US" sz="1800" b="1" spc="-5" dirty="0">
              <a:latin typeface="Aptos" panose="020B0004020202020204" pitchFamily="34" charset="0"/>
              <a:cs typeface="Times New Roman" panose="02020603050405020304" pitchFamily="18" charset="0"/>
            </a:rPr>
            <a:t>Economic</a:t>
          </a:r>
          <a:r>
            <a:rPr lang="en-US" sz="1800" b="1" spc="5" dirty="0">
              <a:latin typeface="Aptos" panose="020B0004020202020204" pitchFamily="34" charset="0"/>
              <a:cs typeface="Times New Roman" panose="02020603050405020304" pitchFamily="18" charset="0"/>
            </a:rPr>
            <a:t> </a:t>
          </a:r>
          <a:r>
            <a:rPr lang="en-US" sz="1800" b="1" spc="-10" dirty="0">
              <a:latin typeface="Aptos" panose="020B0004020202020204" pitchFamily="34" charset="0"/>
              <a:cs typeface="Times New Roman" panose="02020603050405020304" pitchFamily="18" charset="0"/>
            </a:rPr>
            <a:t>Zone </a:t>
          </a:r>
          <a:r>
            <a:rPr lang="en-US" sz="1800" b="1" spc="-430" dirty="0">
              <a:latin typeface="Aptos" panose="020B0004020202020204" pitchFamily="34" charset="0"/>
              <a:cs typeface="Times New Roman" panose="02020603050405020304" pitchFamily="18" charset="0"/>
            </a:rPr>
            <a:t> </a:t>
          </a:r>
          <a:r>
            <a:rPr lang="en-US" sz="1800" b="1" dirty="0">
              <a:latin typeface="Aptos" panose="020B0004020202020204" pitchFamily="34" charset="0"/>
              <a:cs typeface="Times New Roman" panose="02020603050405020304" pitchFamily="18" charset="0"/>
            </a:rPr>
            <a:t>Act,</a:t>
          </a:r>
          <a:r>
            <a:rPr lang="en-US" sz="1800" b="1" spc="-15" dirty="0">
              <a:latin typeface="Aptos" panose="020B0004020202020204" pitchFamily="34" charset="0"/>
              <a:cs typeface="Times New Roman" panose="02020603050405020304" pitchFamily="18" charset="0"/>
            </a:rPr>
            <a:t> </a:t>
          </a:r>
          <a:r>
            <a:rPr lang="en-US" sz="1800" b="1" spc="-10" dirty="0">
              <a:latin typeface="Aptos" panose="020B0004020202020204" pitchFamily="34" charset="0"/>
              <a:cs typeface="Times New Roman" panose="02020603050405020304" pitchFamily="18" charset="0"/>
            </a:rPr>
            <a:t>2005</a:t>
          </a:r>
          <a:r>
            <a:rPr lang="en-US" sz="1800" b="1" spc="5" dirty="0">
              <a:latin typeface="Aptos" panose="020B0004020202020204" pitchFamily="34" charset="0"/>
              <a:cs typeface="Times New Roman" panose="02020603050405020304" pitchFamily="18" charset="0"/>
            </a:rPr>
            <a:t> </a:t>
          </a:r>
          <a:r>
            <a:rPr lang="en-US" sz="1800" b="1" spc="-15" dirty="0">
              <a:latin typeface="Aptos" panose="020B0004020202020204" pitchFamily="34" charset="0"/>
              <a:cs typeface="Times New Roman" panose="02020603050405020304" pitchFamily="18" charset="0"/>
            </a:rPr>
            <a:t>(“SEZ</a:t>
          </a:r>
          <a:r>
            <a:rPr lang="en-US" sz="1800" b="1" spc="5" dirty="0">
              <a:latin typeface="Aptos" panose="020B0004020202020204" pitchFamily="34" charset="0"/>
              <a:cs typeface="Times New Roman" panose="02020603050405020304" pitchFamily="18" charset="0"/>
            </a:rPr>
            <a:t> Act</a:t>
          </a:r>
          <a:r>
            <a:rPr lang="en-US" sz="1800" b="1" spc="-10" dirty="0">
              <a:latin typeface="Aptos" panose="020B0004020202020204" pitchFamily="34" charset="0"/>
              <a:cs typeface="Times New Roman" panose="02020603050405020304" pitchFamily="18" charset="0"/>
            </a:rPr>
            <a:t> 2005”)</a:t>
          </a:r>
          <a:endParaRPr lang="en-IN" sz="1800" b="1" dirty="0">
            <a:latin typeface="Aptos" panose="020B0004020202020204" pitchFamily="34" charset="0"/>
            <a:cs typeface="Times New Roman" panose="02020603050405020304" pitchFamily="18" charset="0"/>
          </a:endParaRPr>
        </a:p>
      </dgm:t>
    </dgm:pt>
    <dgm:pt modelId="{4F9DF9A3-7D97-46F0-A93D-324356812B4F}" type="parTrans" cxnId="{D44CA0E0-7F80-40DB-A494-7B38966D7D35}">
      <dgm:prSet/>
      <dgm:spPr/>
      <dgm:t>
        <a:bodyPr/>
        <a:lstStyle/>
        <a:p>
          <a:endParaRPr lang="en-IN"/>
        </a:p>
      </dgm:t>
    </dgm:pt>
    <dgm:pt modelId="{F0A7304C-FBA0-4244-9451-C730C4DCE629}" type="sibTrans" cxnId="{D44CA0E0-7F80-40DB-A494-7B38966D7D35}">
      <dgm:prSet/>
      <dgm:spPr/>
      <dgm:t>
        <a:bodyPr/>
        <a:lstStyle/>
        <a:p>
          <a:endParaRPr lang="en-IN"/>
        </a:p>
      </dgm:t>
    </dgm:pt>
    <dgm:pt modelId="{28D11DC8-D73E-4FEE-AA30-610F04581DFA}">
      <dgm:prSet phldrT="[Text]" custT="1"/>
      <dgm:spPr/>
      <dgm:t>
        <a:bodyPr/>
        <a:lstStyle/>
        <a:p>
          <a:pPr marL="0" lvl="0" indent="0" algn="l" defTabSz="977900">
            <a:lnSpc>
              <a:spcPct val="90000"/>
            </a:lnSpc>
            <a:spcBef>
              <a:spcPct val="0"/>
            </a:spcBef>
            <a:spcAft>
              <a:spcPct val="35000"/>
            </a:spcAft>
            <a:buNone/>
          </a:pPr>
          <a:r>
            <a:rPr lang="en-US" sz="1800" b="1" kern="1200" spc="145" dirty="0">
              <a:latin typeface="Aptos" panose="020B0004020202020204" pitchFamily="34" charset="0"/>
              <a:ea typeface="+mn-ea"/>
              <a:cs typeface="Times New Roman" panose="02020603050405020304" pitchFamily="18" charset="0"/>
            </a:rPr>
            <a:t>Government of India operationalized International Financial Services Center (IFSC) at GIFT  Multi Services SEZ in April 2015</a:t>
          </a:r>
          <a:endParaRPr lang="en-IN" sz="1800" b="1" kern="1200" spc="145" dirty="0">
            <a:latin typeface="Aptos" panose="020B0004020202020204" pitchFamily="34" charset="0"/>
            <a:ea typeface="+mn-ea"/>
            <a:cs typeface="Times New Roman" panose="02020603050405020304" pitchFamily="18" charset="0"/>
          </a:endParaRPr>
        </a:p>
      </dgm:t>
    </dgm:pt>
    <dgm:pt modelId="{A1FE3C89-2870-453F-8E77-8C1C0C24AE6D}" type="parTrans" cxnId="{41A5063E-B319-45C8-9D3E-1B63FF65AA2E}">
      <dgm:prSet/>
      <dgm:spPr/>
      <dgm:t>
        <a:bodyPr/>
        <a:lstStyle/>
        <a:p>
          <a:endParaRPr lang="en-IN"/>
        </a:p>
      </dgm:t>
    </dgm:pt>
    <dgm:pt modelId="{E8CED56F-A148-4D9C-92CD-723C4215935B}" type="sibTrans" cxnId="{41A5063E-B319-45C8-9D3E-1B63FF65AA2E}">
      <dgm:prSet/>
      <dgm:spPr/>
      <dgm:t>
        <a:bodyPr/>
        <a:lstStyle/>
        <a:p>
          <a:endParaRPr lang="en-IN"/>
        </a:p>
      </dgm:t>
    </dgm:pt>
    <dgm:pt modelId="{3E56F20E-5D6E-418A-8BE8-816939B0C24F}">
      <dgm:prSet phldrT="[Text]" custT="1"/>
      <dgm:spPr/>
      <dgm:t>
        <a:bodyPr/>
        <a:lstStyle/>
        <a:p>
          <a:pPr algn="l"/>
          <a:r>
            <a:rPr lang="en-US" sz="1800" b="1" spc="145" dirty="0">
              <a:latin typeface="Aptos" panose="020B0004020202020204" pitchFamily="34" charset="0"/>
              <a:cs typeface="Times New Roman" panose="02020603050405020304" pitchFamily="18" charset="0"/>
            </a:rPr>
            <a:t>GIFT</a:t>
          </a:r>
          <a:r>
            <a:rPr lang="en-US" sz="1800" b="1" spc="315" dirty="0">
              <a:latin typeface="Aptos" panose="020B0004020202020204" pitchFamily="34" charset="0"/>
              <a:cs typeface="Times New Roman" panose="02020603050405020304" pitchFamily="18" charset="0"/>
            </a:rPr>
            <a:t> </a:t>
          </a:r>
          <a:r>
            <a:rPr lang="en-US" sz="1800" b="1" spc="-20" dirty="0">
              <a:latin typeface="Aptos" panose="020B0004020202020204" pitchFamily="34" charset="0"/>
              <a:cs typeface="Times New Roman" panose="02020603050405020304" pitchFamily="18" charset="0"/>
            </a:rPr>
            <a:t>is</a:t>
          </a:r>
          <a:r>
            <a:rPr lang="en-US" sz="1800" b="1" spc="305" dirty="0">
              <a:latin typeface="Aptos" panose="020B0004020202020204" pitchFamily="34" charset="0"/>
              <a:cs typeface="Times New Roman" panose="02020603050405020304" pitchFamily="18" charset="0"/>
            </a:rPr>
            <a:t> </a:t>
          </a:r>
          <a:r>
            <a:rPr lang="en-US" sz="1800" b="1" spc="-15" dirty="0">
              <a:latin typeface="Aptos" panose="020B0004020202020204" pitchFamily="34" charset="0"/>
              <a:cs typeface="Times New Roman" panose="02020603050405020304" pitchFamily="18" charset="0"/>
            </a:rPr>
            <a:t>conceptualized</a:t>
          </a:r>
          <a:r>
            <a:rPr lang="en-US" sz="1800" b="1" spc="315" dirty="0">
              <a:latin typeface="Aptos" panose="020B0004020202020204" pitchFamily="34" charset="0"/>
              <a:cs typeface="Times New Roman" panose="02020603050405020304" pitchFamily="18" charset="0"/>
            </a:rPr>
            <a:t> </a:t>
          </a:r>
          <a:r>
            <a:rPr lang="en-US" sz="1800" b="1" spc="-15" dirty="0">
              <a:latin typeface="Aptos" panose="020B0004020202020204" pitchFamily="34" charset="0"/>
              <a:cs typeface="Times New Roman" panose="02020603050405020304" pitchFamily="18" charset="0"/>
            </a:rPr>
            <a:t>as</a:t>
          </a:r>
          <a:r>
            <a:rPr lang="en-US" sz="1800" b="1" spc="310" dirty="0">
              <a:latin typeface="Aptos" panose="020B0004020202020204" pitchFamily="34" charset="0"/>
              <a:cs typeface="Times New Roman" panose="02020603050405020304" pitchFamily="18" charset="0"/>
            </a:rPr>
            <a:t> </a:t>
          </a:r>
          <a:r>
            <a:rPr lang="en-US" sz="1800" b="1" spc="-15" dirty="0">
              <a:latin typeface="Aptos" panose="020B0004020202020204" pitchFamily="34" charset="0"/>
              <a:cs typeface="Times New Roman" panose="02020603050405020304" pitchFamily="18" charset="0"/>
            </a:rPr>
            <a:t>a</a:t>
          </a:r>
          <a:r>
            <a:rPr lang="en-US" sz="1800" b="1" spc="325" dirty="0">
              <a:latin typeface="Aptos" panose="020B0004020202020204" pitchFamily="34" charset="0"/>
              <a:cs typeface="Times New Roman" panose="02020603050405020304" pitchFamily="18" charset="0"/>
            </a:rPr>
            <a:t> </a:t>
          </a:r>
          <a:r>
            <a:rPr lang="en-US" sz="1800" b="1" spc="-15" dirty="0">
              <a:latin typeface="Aptos" panose="020B0004020202020204" pitchFamily="34" charset="0"/>
              <a:cs typeface="Times New Roman" panose="02020603050405020304" pitchFamily="18" charset="0"/>
            </a:rPr>
            <a:t>global</a:t>
          </a:r>
          <a:r>
            <a:rPr lang="en-US" sz="1800" b="1" spc="320" dirty="0">
              <a:latin typeface="Aptos" panose="020B0004020202020204" pitchFamily="34" charset="0"/>
              <a:cs typeface="Times New Roman" panose="02020603050405020304" pitchFamily="18" charset="0"/>
            </a:rPr>
            <a:t> </a:t>
          </a:r>
          <a:r>
            <a:rPr lang="en-US" sz="1800" b="1" spc="-15" dirty="0">
              <a:latin typeface="Aptos" panose="020B0004020202020204" pitchFamily="34" charset="0"/>
              <a:cs typeface="Times New Roman" panose="02020603050405020304" pitchFamily="18" charset="0"/>
            </a:rPr>
            <a:t>Financial</a:t>
          </a:r>
          <a:r>
            <a:rPr lang="en-US" sz="1800" b="1" spc="310" dirty="0">
              <a:latin typeface="Aptos" panose="020B0004020202020204" pitchFamily="34" charset="0"/>
              <a:cs typeface="Times New Roman" panose="02020603050405020304" pitchFamily="18" charset="0"/>
            </a:rPr>
            <a:t> </a:t>
          </a:r>
          <a:r>
            <a:rPr lang="en-US" sz="1800" b="1" spc="-15" dirty="0">
              <a:latin typeface="Aptos" panose="020B0004020202020204" pitchFamily="34" charset="0"/>
              <a:cs typeface="Times New Roman" panose="02020603050405020304" pitchFamily="18" charset="0"/>
            </a:rPr>
            <a:t>and</a:t>
          </a:r>
          <a:r>
            <a:rPr lang="en-US" sz="1800" b="1" spc="315" dirty="0">
              <a:latin typeface="Aptos" panose="020B0004020202020204" pitchFamily="34" charset="0"/>
              <a:cs typeface="Times New Roman" panose="02020603050405020304" pitchFamily="18" charset="0"/>
            </a:rPr>
            <a:t> IT </a:t>
          </a:r>
          <a:r>
            <a:rPr lang="en-US" sz="1800" b="1" spc="10" dirty="0">
              <a:latin typeface="Aptos" panose="020B0004020202020204" pitchFamily="34" charset="0"/>
              <a:cs typeface="Times New Roman" panose="02020603050405020304" pitchFamily="18" charset="0"/>
            </a:rPr>
            <a:t>Services</a:t>
          </a:r>
          <a:r>
            <a:rPr lang="en-US" sz="1800" b="1" spc="315" dirty="0">
              <a:latin typeface="Aptos" panose="020B0004020202020204" pitchFamily="34" charset="0"/>
              <a:cs typeface="Times New Roman" panose="02020603050405020304" pitchFamily="18" charset="0"/>
            </a:rPr>
            <a:t> </a:t>
          </a:r>
          <a:r>
            <a:rPr lang="en-US" sz="1800" b="1" spc="-20" dirty="0">
              <a:latin typeface="Aptos" panose="020B0004020202020204" pitchFamily="34" charset="0"/>
              <a:cs typeface="Times New Roman" panose="02020603050405020304" pitchFamily="18" charset="0"/>
            </a:rPr>
            <a:t>hub,</a:t>
          </a:r>
          <a:r>
            <a:rPr lang="en-US" sz="1800" b="1" spc="310" dirty="0">
              <a:latin typeface="Aptos" panose="020B0004020202020204" pitchFamily="34" charset="0"/>
              <a:cs typeface="Times New Roman" panose="02020603050405020304" pitchFamily="18" charset="0"/>
            </a:rPr>
            <a:t> </a:t>
          </a:r>
          <a:r>
            <a:rPr lang="en-US" sz="1800" b="1" spc="-15" dirty="0">
              <a:latin typeface="Aptos" panose="020B0004020202020204" pitchFamily="34" charset="0"/>
              <a:cs typeface="Times New Roman" panose="02020603050405020304" pitchFamily="18" charset="0"/>
            </a:rPr>
            <a:t>a</a:t>
          </a:r>
          <a:r>
            <a:rPr lang="en-US" sz="1800" b="1" spc="315" dirty="0">
              <a:latin typeface="Aptos" panose="020B0004020202020204" pitchFamily="34" charset="0"/>
              <a:cs typeface="Times New Roman" panose="02020603050405020304" pitchFamily="18" charset="0"/>
            </a:rPr>
            <a:t> </a:t>
          </a:r>
          <a:r>
            <a:rPr lang="en-US" sz="1800" b="1" spc="25" dirty="0">
              <a:latin typeface="Aptos" panose="020B0004020202020204" pitchFamily="34" charset="0"/>
              <a:cs typeface="Times New Roman" panose="02020603050405020304" pitchFamily="18" charset="0"/>
            </a:rPr>
            <a:t>first</a:t>
          </a:r>
          <a:r>
            <a:rPr lang="en-US" sz="1800" b="1" spc="310" dirty="0">
              <a:latin typeface="Aptos" panose="020B0004020202020204" pitchFamily="34" charset="0"/>
              <a:cs typeface="Times New Roman" panose="02020603050405020304" pitchFamily="18" charset="0"/>
            </a:rPr>
            <a:t> </a:t>
          </a:r>
          <a:r>
            <a:rPr lang="en-US" sz="1800" b="1" spc="20" dirty="0">
              <a:latin typeface="Aptos" panose="020B0004020202020204" pitchFamily="34" charset="0"/>
              <a:cs typeface="Times New Roman" panose="02020603050405020304" pitchFamily="18" charset="0"/>
            </a:rPr>
            <a:t>of</a:t>
          </a:r>
          <a:r>
            <a:rPr lang="en-US" sz="1800" b="1" spc="310" dirty="0">
              <a:latin typeface="Aptos" panose="020B0004020202020204" pitchFamily="34" charset="0"/>
              <a:cs typeface="Times New Roman" panose="02020603050405020304" pitchFamily="18" charset="0"/>
            </a:rPr>
            <a:t> </a:t>
          </a:r>
          <a:r>
            <a:rPr lang="en-US" sz="1800" b="1" spc="-20" dirty="0">
              <a:latin typeface="Aptos" panose="020B0004020202020204" pitchFamily="34" charset="0"/>
              <a:cs typeface="Times New Roman" panose="02020603050405020304" pitchFamily="18" charset="0"/>
            </a:rPr>
            <a:t>its</a:t>
          </a:r>
          <a:r>
            <a:rPr lang="en-US" sz="1800" b="1" spc="320" dirty="0">
              <a:latin typeface="Aptos" panose="020B0004020202020204" pitchFamily="34" charset="0"/>
              <a:cs typeface="Times New Roman" panose="02020603050405020304" pitchFamily="18" charset="0"/>
            </a:rPr>
            <a:t> </a:t>
          </a:r>
          <a:r>
            <a:rPr lang="en-US" sz="1800" b="1" spc="-20" dirty="0">
              <a:latin typeface="Aptos" panose="020B0004020202020204" pitchFamily="34" charset="0"/>
              <a:cs typeface="Times New Roman" panose="02020603050405020304" pitchFamily="18" charset="0"/>
            </a:rPr>
            <a:t>kind</a:t>
          </a:r>
          <a:r>
            <a:rPr lang="en-US" sz="1800" b="1" spc="325" dirty="0">
              <a:latin typeface="Aptos" panose="020B0004020202020204" pitchFamily="34" charset="0"/>
              <a:cs typeface="Times New Roman" panose="02020603050405020304" pitchFamily="18" charset="0"/>
            </a:rPr>
            <a:t> </a:t>
          </a:r>
          <a:r>
            <a:rPr lang="en-US" sz="1800" b="1" spc="-30" dirty="0">
              <a:latin typeface="Aptos" panose="020B0004020202020204" pitchFamily="34" charset="0"/>
              <a:cs typeface="Times New Roman" panose="02020603050405020304" pitchFamily="18" charset="0"/>
            </a:rPr>
            <a:t>in</a:t>
          </a:r>
          <a:r>
            <a:rPr lang="en-US" sz="1800" b="1" spc="315" dirty="0">
              <a:latin typeface="Aptos" panose="020B0004020202020204" pitchFamily="34" charset="0"/>
              <a:cs typeface="Times New Roman" panose="02020603050405020304" pitchFamily="18" charset="0"/>
            </a:rPr>
            <a:t> </a:t>
          </a:r>
          <a:r>
            <a:rPr lang="en-US" sz="1800" b="1" spc="-15" dirty="0">
              <a:latin typeface="Aptos" panose="020B0004020202020204" pitchFamily="34" charset="0"/>
              <a:cs typeface="Times New Roman" panose="02020603050405020304" pitchFamily="18" charset="0"/>
            </a:rPr>
            <a:t>India,</a:t>
          </a:r>
          <a:r>
            <a:rPr lang="en-US" sz="1800" b="1" dirty="0">
              <a:latin typeface="Aptos" panose="020B0004020202020204" pitchFamily="34" charset="0"/>
              <a:cs typeface="Times New Roman" panose="02020603050405020304" pitchFamily="18" charset="0"/>
            </a:rPr>
            <a:t> </a:t>
          </a:r>
          <a:r>
            <a:rPr lang="en-US" sz="1800" b="1" spc="-10" dirty="0">
              <a:latin typeface="Aptos" panose="020B0004020202020204" pitchFamily="34" charset="0"/>
              <a:cs typeface="Times New Roman" panose="02020603050405020304" pitchFamily="18" charset="0"/>
            </a:rPr>
            <a:t>designed to</a:t>
          </a:r>
          <a:r>
            <a:rPr lang="en-US" sz="1800" b="1" spc="10" dirty="0">
              <a:latin typeface="Aptos" panose="020B0004020202020204" pitchFamily="34" charset="0"/>
              <a:cs typeface="Times New Roman" panose="02020603050405020304" pitchFamily="18" charset="0"/>
            </a:rPr>
            <a:t> </a:t>
          </a:r>
          <a:r>
            <a:rPr lang="en-US" sz="1800" b="1" spc="-5" dirty="0">
              <a:latin typeface="Aptos" panose="020B0004020202020204" pitchFamily="34" charset="0"/>
              <a:cs typeface="Times New Roman" panose="02020603050405020304" pitchFamily="18" charset="0"/>
            </a:rPr>
            <a:t>be</a:t>
          </a:r>
          <a:r>
            <a:rPr lang="en-US" sz="1800" b="1" spc="10" dirty="0">
              <a:latin typeface="Aptos" panose="020B0004020202020204" pitchFamily="34" charset="0"/>
              <a:cs typeface="Times New Roman" panose="02020603050405020304" pitchFamily="18" charset="0"/>
            </a:rPr>
            <a:t> </a:t>
          </a:r>
          <a:r>
            <a:rPr lang="en-US" sz="1800" b="1" spc="-15" dirty="0">
              <a:latin typeface="Aptos" panose="020B0004020202020204" pitchFamily="34" charset="0"/>
              <a:cs typeface="Times New Roman" panose="02020603050405020304" pitchFamily="18" charset="0"/>
            </a:rPr>
            <a:t>at</a:t>
          </a:r>
          <a:r>
            <a:rPr lang="en-US" sz="1800" b="1" spc="5" dirty="0">
              <a:latin typeface="Aptos" panose="020B0004020202020204" pitchFamily="34" charset="0"/>
              <a:cs typeface="Times New Roman" panose="02020603050405020304" pitchFamily="18" charset="0"/>
            </a:rPr>
            <a:t> </a:t>
          </a:r>
          <a:r>
            <a:rPr lang="en-US" sz="1800" b="1" spc="80" dirty="0">
              <a:latin typeface="Aptos" panose="020B0004020202020204" pitchFamily="34" charset="0"/>
              <a:cs typeface="Times New Roman" panose="02020603050405020304" pitchFamily="18" charset="0"/>
            </a:rPr>
            <a:t>or</a:t>
          </a:r>
          <a:r>
            <a:rPr lang="en-US" sz="1800" b="1" spc="5" dirty="0">
              <a:latin typeface="Aptos" panose="020B0004020202020204" pitchFamily="34" charset="0"/>
              <a:cs typeface="Times New Roman" panose="02020603050405020304" pitchFamily="18" charset="0"/>
            </a:rPr>
            <a:t> </a:t>
          </a:r>
          <a:r>
            <a:rPr lang="en-US" sz="1800" b="1" spc="-10" dirty="0">
              <a:latin typeface="Aptos" panose="020B0004020202020204" pitchFamily="34" charset="0"/>
              <a:cs typeface="Times New Roman" panose="02020603050405020304" pitchFamily="18" charset="0"/>
            </a:rPr>
            <a:t>above</a:t>
          </a:r>
          <a:r>
            <a:rPr lang="en-US" sz="1800" b="1" spc="-20" dirty="0">
              <a:latin typeface="Aptos" panose="020B0004020202020204" pitchFamily="34" charset="0"/>
              <a:cs typeface="Times New Roman" panose="02020603050405020304" pitchFamily="18" charset="0"/>
            </a:rPr>
            <a:t> </a:t>
          </a:r>
          <a:r>
            <a:rPr lang="en-US" sz="1800" b="1" spc="45" dirty="0">
              <a:latin typeface="Aptos" panose="020B0004020202020204" pitchFamily="34" charset="0"/>
              <a:cs typeface="Times New Roman" panose="02020603050405020304" pitchFamily="18" charset="0"/>
            </a:rPr>
            <a:t>par</a:t>
          </a:r>
          <a:r>
            <a:rPr lang="en-US" sz="1800" b="1" spc="5" dirty="0">
              <a:latin typeface="Aptos" panose="020B0004020202020204" pitchFamily="34" charset="0"/>
              <a:cs typeface="Times New Roman" panose="02020603050405020304" pitchFamily="18" charset="0"/>
            </a:rPr>
            <a:t> </a:t>
          </a:r>
          <a:r>
            <a:rPr lang="en-US" sz="1800" b="1" spc="-25" dirty="0">
              <a:latin typeface="Aptos" panose="020B0004020202020204" pitchFamily="34" charset="0"/>
              <a:cs typeface="Times New Roman" panose="02020603050405020304" pitchFamily="18" charset="0"/>
            </a:rPr>
            <a:t>with</a:t>
          </a:r>
          <a:r>
            <a:rPr lang="en-US" sz="1800" b="1" spc="5" dirty="0">
              <a:latin typeface="Aptos" panose="020B0004020202020204" pitchFamily="34" charset="0"/>
              <a:cs typeface="Times New Roman" panose="02020603050405020304" pitchFamily="18" charset="0"/>
            </a:rPr>
            <a:t> </a:t>
          </a:r>
          <a:r>
            <a:rPr lang="en-US" sz="1800" b="1" spc="-25" dirty="0">
              <a:latin typeface="Aptos" panose="020B0004020202020204" pitchFamily="34" charset="0"/>
              <a:cs typeface="Times New Roman" panose="02020603050405020304" pitchFamily="18" charset="0"/>
            </a:rPr>
            <a:t>globally</a:t>
          </a:r>
          <a:r>
            <a:rPr lang="en-US" sz="1800" b="1" spc="15" dirty="0">
              <a:latin typeface="Aptos" panose="020B0004020202020204" pitchFamily="34" charset="0"/>
              <a:cs typeface="Times New Roman" panose="02020603050405020304" pitchFamily="18" charset="0"/>
            </a:rPr>
            <a:t> </a:t>
          </a:r>
          <a:r>
            <a:rPr lang="en-US" sz="1800" b="1" spc="5" dirty="0">
              <a:latin typeface="Aptos" panose="020B0004020202020204" pitchFamily="34" charset="0"/>
              <a:cs typeface="Times New Roman" panose="02020603050405020304" pitchFamily="18" charset="0"/>
            </a:rPr>
            <a:t>benchmarked</a:t>
          </a:r>
          <a:r>
            <a:rPr lang="en-US" sz="1800" b="1" spc="-25" dirty="0">
              <a:latin typeface="Aptos" panose="020B0004020202020204" pitchFamily="34" charset="0"/>
              <a:cs typeface="Times New Roman" panose="02020603050405020304" pitchFamily="18" charset="0"/>
            </a:rPr>
            <a:t> </a:t>
          </a:r>
          <a:r>
            <a:rPr lang="en-US" sz="1800" b="1" spc="-15" dirty="0">
              <a:latin typeface="Aptos" panose="020B0004020202020204" pitchFamily="34" charset="0"/>
              <a:cs typeface="Times New Roman" panose="02020603050405020304" pitchFamily="18" charset="0"/>
            </a:rPr>
            <a:t>financial</a:t>
          </a:r>
          <a:r>
            <a:rPr lang="en-US" sz="1800" b="1" dirty="0">
              <a:latin typeface="Aptos" panose="020B0004020202020204" pitchFamily="34" charset="0"/>
              <a:cs typeface="Times New Roman" panose="02020603050405020304" pitchFamily="18" charset="0"/>
            </a:rPr>
            <a:t> </a:t>
          </a:r>
          <a:r>
            <a:rPr lang="en-US" sz="1800" b="1" spc="10" dirty="0">
              <a:latin typeface="Aptos" panose="020B0004020202020204" pitchFamily="34" charset="0"/>
              <a:cs typeface="Times New Roman" panose="02020603050405020304" pitchFamily="18" charset="0"/>
            </a:rPr>
            <a:t>centers</a:t>
          </a:r>
          <a:endParaRPr lang="en-IN" sz="1800" b="1" dirty="0">
            <a:latin typeface="Aptos" panose="020B0004020202020204" pitchFamily="34" charset="0"/>
            <a:cs typeface="Times New Roman" panose="02020603050405020304" pitchFamily="18" charset="0"/>
          </a:endParaRPr>
        </a:p>
      </dgm:t>
    </dgm:pt>
    <dgm:pt modelId="{D7C60F28-B805-4A71-B2AC-5BC017F1211F}" type="parTrans" cxnId="{D950A828-926E-479E-A5EB-145A2A37D5DE}">
      <dgm:prSet/>
      <dgm:spPr/>
      <dgm:t>
        <a:bodyPr/>
        <a:lstStyle/>
        <a:p>
          <a:endParaRPr lang="en-IN"/>
        </a:p>
      </dgm:t>
    </dgm:pt>
    <dgm:pt modelId="{C47117D5-9870-42F8-89DA-5A442F3D0A33}" type="sibTrans" cxnId="{D950A828-926E-479E-A5EB-145A2A37D5DE}">
      <dgm:prSet/>
      <dgm:spPr/>
      <dgm:t>
        <a:bodyPr/>
        <a:lstStyle/>
        <a:p>
          <a:endParaRPr lang="en-IN"/>
        </a:p>
      </dgm:t>
    </dgm:pt>
    <dgm:pt modelId="{0CC8EC6D-8660-4D99-B0AB-E30C1DB14434}" type="pres">
      <dgm:prSet presAssocID="{D6D0CE26-6E87-4D79-876D-4C9D0E512FBF}" presName="Name0" presStyleCnt="0">
        <dgm:presLayoutVars>
          <dgm:dir/>
          <dgm:resizeHandles val="exact"/>
        </dgm:presLayoutVars>
      </dgm:prSet>
      <dgm:spPr/>
    </dgm:pt>
    <dgm:pt modelId="{439344BC-E4D9-43A7-A207-A96037921A46}" type="pres">
      <dgm:prSet presAssocID="{EDBCF077-9274-4471-A3D9-338C388B5F88}" presName="node" presStyleLbl="node1" presStyleIdx="0" presStyleCnt="3">
        <dgm:presLayoutVars>
          <dgm:bulletEnabled val="1"/>
        </dgm:presLayoutVars>
      </dgm:prSet>
      <dgm:spPr/>
    </dgm:pt>
    <dgm:pt modelId="{C94976D9-D37C-400F-BF79-88F6017784CD}" type="pres">
      <dgm:prSet presAssocID="{F0A7304C-FBA0-4244-9451-C730C4DCE629}" presName="sibTrans" presStyleCnt="0"/>
      <dgm:spPr/>
    </dgm:pt>
    <dgm:pt modelId="{357385E4-D847-488A-9938-A7E48CB57B67}" type="pres">
      <dgm:prSet presAssocID="{28D11DC8-D73E-4FEE-AA30-610F04581DFA}" presName="node" presStyleLbl="node1" presStyleIdx="1" presStyleCnt="3" custScaleX="123957" custLinFactNeighborX="33982" custLinFactNeighborY="0">
        <dgm:presLayoutVars>
          <dgm:bulletEnabled val="1"/>
        </dgm:presLayoutVars>
      </dgm:prSet>
      <dgm:spPr/>
    </dgm:pt>
    <dgm:pt modelId="{9D1FC0A2-FA5C-4D1E-9D90-E51BAAB043B9}" type="pres">
      <dgm:prSet presAssocID="{E8CED56F-A148-4D9C-92CD-723C4215935B}" presName="sibTrans" presStyleCnt="0"/>
      <dgm:spPr/>
    </dgm:pt>
    <dgm:pt modelId="{2B0F4A7A-42FE-47F9-A636-96AC32322301}" type="pres">
      <dgm:prSet presAssocID="{3E56F20E-5D6E-418A-8BE8-816939B0C24F}" presName="node" presStyleLbl="node1" presStyleIdx="2" presStyleCnt="3" custLinFactNeighborX="-8085" custLinFactNeighborY="641">
        <dgm:presLayoutVars>
          <dgm:bulletEnabled val="1"/>
        </dgm:presLayoutVars>
      </dgm:prSet>
      <dgm:spPr/>
    </dgm:pt>
  </dgm:ptLst>
  <dgm:cxnLst>
    <dgm:cxn modelId="{994F7409-4CF9-4F7A-A524-45F0897300AB}" type="presOf" srcId="{D6D0CE26-6E87-4D79-876D-4C9D0E512FBF}" destId="{0CC8EC6D-8660-4D99-B0AB-E30C1DB14434}" srcOrd="0" destOrd="0" presId="urn:microsoft.com/office/officeart/2005/8/layout/hList6"/>
    <dgm:cxn modelId="{D950A828-926E-479E-A5EB-145A2A37D5DE}" srcId="{D6D0CE26-6E87-4D79-876D-4C9D0E512FBF}" destId="{3E56F20E-5D6E-418A-8BE8-816939B0C24F}" srcOrd="2" destOrd="0" parTransId="{D7C60F28-B805-4A71-B2AC-5BC017F1211F}" sibTransId="{C47117D5-9870-42F8-89DA-5A442F3D0A33}"/>
    <dgm:cxn modelId="{41A5063E-B319-45C8-9D3E-1B63FF65AA2E}" srcId="{D6D0CE26-6E87-4D79-876D-4C9D0E512FBF}" destId="{28D11DC8-D73E-4FEE-AA30-610F04581DFA}" srcOrd="1" destOrd="0" parTransId="{A1FE3C89-2870-453F-8E77-8C1C0C24AE6D}" sibTransId="{E8CED56F-A148-4D9C-92CD-723C4215935B}"/>
    <dgm:cxn modelId="{FA4B2364-0927-4BE5-818A-607E89D0C1B1}" type="presOf" srcId="{28D11DC8-D73E-4FEE-AA30-610F04581DFA}" destId="{357385E4-D847-488A-9938-A7E48CB57B67}" srcOrd="0" destOrd="0" presId="urn:microsoft.com/office/officeart/2005/8/layout/hList6"/>
    <dgm:cxn modelId="{4D3FF66F-192F-4DF5-886C-28DD9B0E6BD4}" type="presOf" srcId="{EDBCF077-9274-4471-A3D9-338C388B5F88}" destId="{439344BC-E4D9-43A7-A207-A96037921A46}" srcOrd="0" destOrd="0" presId="urn:microsoft.com/office/officeart/2005/8/layout/hList6"/>
    <dgm:cxn modelId="{3860AD98-500D-4691-A90D-2F8B52AA014E}" type="presOf" srcId="{3E56F20E-5D6E-418A-8BE8-816939B0C24F}" destId="{2B0F4A7A-42FE-47F9-A636-96AC32322301}" srcOrd="0" destOrd="0" presId="urn:microsoft.com/office/officeart/2005/8/layout/hList6"/>
    <dgm:cxn modelId="{D44CA0E0-7F80-40DB-A494-7B38966D7D35}" srcId="{D6D0CE26-6E87-4D79-876D-4C9D0E512FBF}" destId="{EDBCF077-9274-4471-A3D9-338C388B5F88}" srcOrd="0" destOrd="0" parTransId="{4F9DF9A3-7D97-46F0-A93D-324356812B4F}" sibTransId="{F0A7304C-FBA0-4244-9451-C730C4DCE629}"/>
    <dgm:cxn modelId="{7BEAAD97-24AE-4FE8-9828-768CB3C24A5D}" type="presParOf" srcId="{0CC8EC6D-8660-4D99-B0AB-E30C1DB14434}" destId="{439344BC-E4D9-43A7-A207-A96037921A46}" srcOrd="0" destOrd="0" presId="urn:microsoft.com/office/officeart/2005/8/layout/hList6"/>
    <dgm:cxn modelId="{3122A0B4-BC3A-41C0-9647-2367D2DD3DD3}" type="presParOf" srcId="{0CC8EC6D-8660-4D99-B0AB-E30C1DB14434}" destId="{C94976D9-D37C-400F-BF79-88F6017784CD}" srcOrd="1" destOrd="0" presId="urn:microsoft.com/office/officeart/2005/8/layout/hList6"/>
    <dgm:cxn modelId="{B98BAF8E-CA7E-49A8-8335-9E059EA920F6}" type="presParOf" srcId="{0CC8EC6D-8660-4D99-B0AB-E30C1DB14434}" destId="{357385E4-D847-488A-9938-A7E48CB57B67}" srcOrd="2" destOrd="0" presId="urn:microsoft.com/office/officeart/2005/8/layout/hList6"/>
    <dgm:cxn modelId="{4FC2ADA3-993A-4E1D-A249-861D72B45D3E}" type="presParOf" srcId="{0CC8EC6D-8660-4D99-B0AB-E30C1DB14434}" destId="{9D1FC0A2-FA5C-4D1E-9D90-E51BAAB043B9}" srcOrd="3" destOrd="0" presId="urn:microsoft.com/office/officeart/2005/8/layout/hList6"/>
    <dgm:cxn modelId="{5F270749-8141-4480-9287-B6051B23DECB}" type="presParOf" srcId="{0CC8EC6D-8660-4D99-B0AB-E30C1DB14434}" destId="{2B0F4A7A-42FE-47F9-A636-96AC32322301}"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BA5190-FDA9-4B38-A4CE-553A4E55EBBE}" type="doc">
      <dgm:prSet loTypeId="urn:microsoft.com/office/officeart/2011/layout/HexagonRadial" loCatId="cycle" qsTypeId="urn:microsoft.com/office/officeart/2005/8/quickstyle/simple2" qsCatId="simple" csTypeId="urn:microsoft.com/office/officeart/2005/8/colors/accent1_1" csCatId="accent1" phldr="1"/>
      <dgm:spPr/>
      <dgm:t>
        <a:bodyPr/>
        <a:lstStyle/>
        <a:p>
          <a:endParaRPr lang="en-IN"/>
        </a:p>
      </dgm:t>
    </dgm:pt>
    <dgm:pt modelId="{5AD482DB-9A4D-474E-9405-8B10153471BD}">
      <dgm:prSet phldrT="[Text]"/>
      <dgm:spPr/>
      <dgm:t>
        <a:bodyPr/>
        <a:lstStyle/>
        <a:p>
          <a:endParaRPr lang="en-IN" dirty="0"/>
        </a:p>
      </dgm:t>
    </dgm:pt>
    <dgm:pt modelId="{0885587B-5767-42E0-812E-6A2FE3458918}" type="parTrans" cxnId="{A579AB70-C4EC-49AE-B2E3-A33EF69EA62E}">
      <dgm:prSet/>
      <dgm:spPr/>
      <dgm:t>
        <a:bodyPr/>
        <a:lstStyle/>
        <a:p>
          <a:endParaRPr lang="en-IN"/>
        </a:p>
      </dgm:t>
    </dgm:pt>
    <dgm:pt modelId="{97022C6C-52DB-4CBC-AC2D-291568248973}" type="sibTrans" cxnId="{A579AB70-C4EC-49AE-B2E3-A33EF69EA62E}">
      <dgm:prSet/>
      <dgm:spPr/>
      <dgm:t>
        <a:bodyPr/>
        <a:lstStyle/>
        <a:p>
          <a:endParaRPr lang="en-IN"/>
        </a:p>
      </dgm:t>
    </dgm:pt>
    <dgm:pt modelId="{7CF37290-1112-471E-9BF9-B4FB29B78726}">
      <dgm:prSet phldrT="[Text]" custT="1"/>
      <dgm:spPr/>
      <dgm:t>
        <a:bodyPr/>
        <a:lstStyle/>
        <a:p>
          <a:r>
            <a:rPr lang="en-US" sz="1500" kern="1200" dirty="0">
              <a:solidFill>
                <a:prstClr val="black">
                  <a:hueOff val="0"/>
                  <a:satOff val="0"/>
                  <a:lumOff val="0"/>
                  <a:alphaOff val="0"/>
                </a:prstClr>
              </a:solidFill>
              <a:latin typeface="Aptos" panose="020B0004020202020204" pitchFamily="34" charset="0"/>
              <a:ea typeface="+mn-ea"/>
              <a:cs typeface="+mn-cs"/>
            </a:rPr>
            <a:t>Refiners</a:t>
          </a:r>
          <a:endParaRPr lang="en-IN" sz="1500" kern="1200" dirty="0">
            <a:solidFill>
              <a:prstClr val="black">
                <a:hueOff val="0"/>
                <a:satOff val="0"/>
                <a:lumOff val="0"/>
                <a:alphaOff val="0"/>
              </a:prstClr>
            </a:solidFill>
            <a:latin typeface="Aptos" panose="020B0004020202020204" pitchFamily="34" charset="0"/>
            <a:ea typeface="+mn-ea"/>
            <a:cs typeface="+mn-cs"/>
          </a:endParaRPr>
        </a:p>
      </dgm:t>
    </dgm:pt>
    <dgm:pt modelId="{69CCDF3C-385A-4F0B-8358-661B2AC1AB12}" type="parTrans" cxnId="{475D17EB-0EC6-486A-92CD-938D5DEBD532}">
      <dgm:prSet/>
      <dgm:spPr/>
      <dgm:t>
        <a:bodyPr/>
        <a:lstStyle/>
        <a:p>
          <a:endParaRPr lang="en-IN"/>
        </a:p>
      </dgm:t>
    </dgm:pt>
    <dgm:pt modelId="{7E2A9D17-2C1A-4318-B85B-5AD683584A82}" type="sibTrans" cxnId="{475D17EB-0EC6-486A-92CD-938D5DEBD532}">
      <dgm:prSet/>
      <dgm:spPr/>
      <dgm:t>
        <a:bodyPr/>
        <a:lstStyle/>
        <a:p>
          <a:endParaRPr lang="en-IN"/>
        </a:p>
      </dgm:t>
    </dgm:pt>
    <dgm:pt modelId="{CCEE9122-C08B-46B1-ACF6-22AC4FA56ABA}">
      <dgm:prSet phldrT="[Text]" custT="1"/>
      <dgm:spPr/>
      <dgm:t>
        <a:bodyPr/>
        <a:lstStyle/>
        <a:p>
          <a:pPr marL="0" lvl="0" indent="0" algn="ctr" defTabSz="889000">
            <a:lnSpc>
              <a:spcPct val="90000"/>
            </a:lnSpc>
            <a:spcBef>
              <a:spcPct val="0"/>
            </a:spcBef>
            <a:spcAft>
              <a:spcPct val="35000"/>
            </a:spcAft>
            <a:buNone/>
          </a:pPr>
          <a:r>
            <a:rPr lang="en-US" sz="1500" kern="1200" dirty="0">
              <a:solidFill>
                <a:prstClr val="black">
                  <a:hueOff val="0"/>
                  <a:satOff val="0"/>
                  <a:lumOff val="0"/>
                  <a:alphaOff val="0"/>
                </a:prstClr>
              </a:solidFill>
              <a:latin typeface="Aptos" panose="020B0004020202020204" pitchFamily="34" charset="0"/>
              <a:ea typeface="+mn-ea"/>
              <a:cs typeface="+mn-cs"/>
            </a:rPr>
            <a:t>Bullion Dealers</a:t>
          </a:r>
          <a:endParaRPr lang="en-IN" sz="1500" kern="1200" dirty="0">
            <a:solidFill>
              <a:prstClr val="black">
                <a:hueOff val="0"/>
                <a:satOff val="0"/>
                <a:lumOff val="0"/>
                <a:alphaOff val="0"/>
              </a:prstClr>
            </a:solidFill>
            <a:latin typeface="Aptos" panose="020B0004020202020204" pitchFamily="34" charset="0"/>
            <a:ea typeface="+mn-ea"/>
            <a:cs typeface="+mn-cs"/>
          </a:endParaRPr>
        </a:p>
      </dgm:t>
    </dgm:pt>
    <dgm:pt modelId="{D75EC1C7-9332-48A8-B491-E24B3103EB13}" type="parTrans" cxnId="{C740026E-F24E-4FBD-AD32-EDAC16E50C07}">
      <dgm:prSet/>
      <dgm:spPr/>
      <dgm:t>
        <a:bodyPr/>
        <a:lstStyle/>
        <a:p>
          <a:endParaRPr lang="en-IN"/>
        </a:p>
      </dgm:t>
    </dgm:pt>
    <dgm:pt modelId="{62CAB9EF-F874-430B-BB27-C4150E5CFB2F}" type="sibTrans" cxnId="{C740026E-F24E-4FBD-AD32-EDAC16E50C07}">
      <dgm:prSet/>
      <dgm:spPr/>
      <dgm:t>
        <a:bodyPr/>
        <a:lstStyle/>
        <a:p>
          <a:endParaRPr lang="en-IN"/>
        </a:p>
      </dgm:t>
    </dgm:pt>
    <dgm:pt modelId="{3586EB6A-CCAE-4F1D-BFCF-41CF7ACCB1ED}">
      <dgm:prSet phldrT="[Text]" custT="1"/>
      <dgm:spPr/>
      <dgm:t>
        <a:bodyPr/>
        <a:lstStyle/>
        <a:p>
          <a:r>
            <a:rPr lang="en-US" sz="1500" dirty="0">
              <a:latin typeface="Aptos" panose="020B0004020202020204" pitchFamily="34" charset="0"/>
            </a:rPr>
            <a:t>Jewellery Exporters</a:t>
          </a:r>
          <a:endParaRPr lang="en-IN" sz="1500" dirty="0">
            <a:latin typeface="Aptos" panose="020B0004020202020204" pitchFamily="34" charset="0"/>
          </a:endParaRPr>
        </a:p>
      </dgm:t>
    </dgm:pt>
    <dgm:pt modelId="{C35BDF88-6BD2-4783-B123-7E340F80A4E6}" type="parTrans" cxnId="{BF3CE301-7ED8-44C0-B045-DEEB209D26CC}">
      <dgm:prSet/>
      <dgm:spPr/>
      <dgm:t>
        <a:bodyPr/>
        <a:lstStyle/>
        <a:p>
          <a:endParaRPr lang="en-IN"/>
        </a:p>
      </dgm:t>
    </dgm:pt>
    <dgm:pt modelId="{39226721-16A9-453B-A7F3-945D48588D57}" type="sibTrans" cxnId="{BF3CE301-7ED8-44C0-B045-DEEB209D26CC}">
      <dgm:prSet/>
      <dgm:spPr/>
      <dgm:t>
        <a:bodyPr/>
        <a:lstStyle/>
        <a:p>
          <a:endParaRPr lang="en-IN"/>
        </a:p>
      </dgm:t>
    </dgm:pt>
    <dgm:pt modelId="{3027A1F9-B7DE-459F-BD06-9E1D68B7A857}">
      <dgm:prSet phldrT="[Text]" custT="1"/>
      <dgm:spPr/>
      <dgm:t>
        <a:bodyPr/>
        <a:lstStyle/>
        <a:p>
          <a:r>
            <a:rPr lang="en-US" sz="1500" dirty="0">
              <a:latin typeface="Aptos" panose="020B0004020202020204" pitchFamily="34" charset="0"/>
            </a:rPr>
            <a:t>Domestic Jewellers</a:t>
          </a:r>
          <a:endParaRPr lang="en-IN" sz="1500" dirty="0">
            <a:latin typeface="Aptos" panose="020B0004020202020204" pitchFamily="34" charset="0"/>
          </a:endParaRPr>
        </a:p>
      </dgm:t>
    </dgm:pt>
    <dgm:pt modelId="{8D3DD927-9C1F-4A8E-9E46-0315DC37DEC7}" type="parTrans" cxnId="{5FD96099-19CC-421A-928A-4AE69FADACED}">
      <dgm:prSet/>
      <dgm:spPr/>
      <dgm:t>
        <a:bodyPr/>
        <a:lstStyle/>
        <a:p>
          <a:endParaRPr lang="en-IN"/>
        </a:p>
      </dgm:t>
    </dgm:pt>
    <dgm:pt modelId="{CBA95256-9FE5-4F44-A834-4ACC0F085270}" type="sibTrans" cxnId="{5FD96099-19CC-421A-928A-4AE69FADACED}">
      <dgm:prSet/>
      <dgm:spPr/>
      <dgm:t>
        <a:bodyPr/>
        <a:lstStyle/>
        <a:p>
          <a:endParaRPr lang="en-IN"/>
        </a:p>
      </dgm:t>
    </dgm:pt>
    <dgm:pt modelId="{BA88C95B-6988-46C2-9534-C65AAEC7FB05}">
      <dgm:prSet phldrT="[Text]" custT="1"/>
      <dgm:spPr/>
      <dgm:t>
        <a:bodyPr/>
        <a:lstStyle/>
        <a:p>
          <a:r>
            <a:rPr lang="en-IN" sz="1500" dirty="0">
              <a:latin typeface="Aptos" panose="020B0004020202020204" pitchFamily="34" charset="0"/>
            </a:rPr>
            <a:t>Silver Industrial Users </a:t>
          </a:r>
        </a:p>
      </dgm:t>
    </dgm:pt>
    <dgm:pt modelId="{288E46A2-A61E-43A3-9DCC-F5A41AE4DC1E}" type="parTrans" cxnId="{3C41481A-E3B9-4EB3-82E9-C9B72E2FFD1E}">
      <dgm:prSet/>
      <dgm:spPr/>
      <dgm:t>
        <a:bodyPr/>
        <a:lstStyle/>
        <a:p>
          <a:endParaRPr lang="en-IN"/>
        </a:p>
      </dgm:t>
    </dgm:pt>
    <dgm:pt modelId="{12790F5E-6674-42A9-B5A4-8E0F09A8045A}" type="sibTrans" cxnId="{3C41481A-E3B9-4EB3-82E9-C9B72E2FFD1E}">
      <dgm:prSet/>
      <dgm:spPr/>
      <dgm:t>
        <a:bodyPr/>
        <a:lstStyle/>
        <a:p>
          <a:endParaRPr lang="en-IN"/>
        </a:p>
      </dgm:t>
    </dgm:pt>
    <dgm:pt modelId="{AC8B35AF-60A3-425A-B7C1-46583D9EB861}">
      <dgm:prSet phldrT="[Text]" custT="1"/>
      <dgm:spPr/>
      <dgm:t>
        <a:bodyPr/>
        <a:lstStyle/>
        <a:p>
          <a:r>
            <a:rPr lang="en-US" sz="1500" dirty="0">
              <a:latin typeface="Aptos" panose="020B0004020202020204" pitchFamily="34" charset="0"/>
            </a:rPr>
            <a:t>Residents other than individuals having exposure to Price Risk of Gold/Silver</a:t>
          </a:r>
          <a:endParaRPr lang="en-IN" sz="1500" dirty="0">
            <a:latin typeface="Aptos" panose="020B0004020202020204" pitchFamily="34" charset="0"/>
          </a:endParaRPr>
        </a:p>
      </dgm:t>
    </dgm:pt>
    <dgm:pt modelId="{4C3789C4-A95C-46AA-A4FB-FB21A4D82BE9}" type="sibTrans" cxnId="{FA22E3ED-17B9-4642-8815-24446B8FF2C6}">
      <dgm:prSet/>
      <dgm:spPr/>
      <dgm:t>
        <a:bodyPr/>
        <a:lstStyle/>
        <a:p>
          <a:endParaRPr lang="en-IN"/>
        </a:p>
      </dgm:t>
    </dgm:pt>
    <dgm:pt modelId="{ABE29962-FF1B-4AB6-B845-9DE07DCB09BF}" type="parTrans" cxnId="{FA22E3ED-17B9-4642-8815-24446B8FF2C6}">
      <dgm:prSet/>
      <dgm:spPr/>
      <dgm:t>
        <a:bodyPr/>
        <a:lstStyle/>
        <a:p>
          <a:endParaRPr lang="en-IN"/>
        </a:p>
      </dgm:t>
    </dgm:pt>
    <dgm:pt modelId="{D3430F88-6D19-4AC9-BA83-0D3074F091C1}" type="pres">
      <dgm:prSet presAssocID="{F0BA5190-FDA9-4B38-A4CE-553A4E55EBBE}" presName="Name0" presStyleCnt="0">
        <dgm:presLayoutVars>
          <dgm:chMax val="1"/>
          <dgm:chPref val="1"/>
          <dgm:dir/>
          <dgm:animOne val="branch"/>
          <dgm:animLvl val="lvl"/>
        </dgm:presLayoutVars>
      </dgm:prSet>
      <dgm:spPr/>
    </dgm:pt>
    <dgm:pt modelId="{38F800B6-297A-498C-8644-0CE97AD5A09D}" type="pres">
      <dgm:prSet presAssocID="{5AD482DB-9A4D-474E-9405-8B10153471BD}" presName="Parent" presStyleLbl="node0" presStyleIdx="0" presStyleCnt="1">
        <dgm:presLayoutVars>
          <dgm:chMax val="6"/>
          <dgm:chPref val="6"/>
        </dgm:presLayoutVars>
      </dgm:prSet>
      <dgm:spPr/>
    </dgm:pt>
    <dgm:pt modelId="{0D35ECE0-366F-49AE-882D-7FE174862E8F}" type="pres">
      <dgm:prSet presAssocID="{7CF37290-1112-471E-9BF9-B4FB29B78726}" presName="Accent1" presStyleCnt="0"/>
      <dgm:spPr/>
    </dgm:pt>
    <dgm:pt modelId="{3F92B7B5-4A61-4D04-83B3-B139A8FE60F2}" type="pres">
      <dgm:prSet presAssocID="{7CF37290-1112-471E-9BF9-B4FB29B78726}" presName="Accent" presStyleLbl="bgShp" presStyleIdx="0" presStyleCnt="6"/>
      <dgm:spPr/>
    </dgm:pt>
    <dgm:pt modelId="{3B35044D-11E5-47AF-B5E8-BAF93149BD1B}" type="pres">
      <dgm:prSet presAssocID="{7CF37290-1112-471E-9BF9-B4FB29B78726}" presName="Child1" presStyleLbl="node1" presStyleIdx="0" presStyleCnt="6" custLinFactNeighborX="644" custLinFactNeighborY="1515">
        <dgm:presLayoutVars>
          <dgm:chMax val="0"/>
          <dgm:chPref val="0"/>
          <dgm:bulletEnabled val="1"/>
        </dgm:presLayoutVars>
      </dgm:prSet>
      <dgm:spPr/>
    </dgm:pt>
    <dgm:pt modelId="{4B86F351-96F0-4BD4-91AF-88836B4EB86B}" type="pres">
      <dgm:prSet presAssocID="{CCEE9122-C08B-46B1-ACF6-22AC4FA56ABA}" presName="Accent2" presStyleCnt="0"/>
      <dgm:spPr/>
    </dgm:pt>
    <dgm:pt modelId="{F7CEC50C-EF68-40BD-9866-FDF54B270566}" type="pres">
      <dgm:prSet presAssocID="{CCEE9122-C08B-46B1-ACF6-22AC4FA56ABA}" presName="Accent" presStyleLbl="bgShp" presStyleIdx="1" presStyleCnt="6"/>
      <dgm:spPr/>
    </dgm:pt>
    <dgm:pt modelId="{AF34F9A7-1AB1-4C1F-8105-B25FF0B59222}" type="pres">
      <dgm:prSet presAssocID="{CCEE9122-C08B-46B1-ACF6-22AC4FA56ABA}" presName="Child2" presStyleLbl="node1" presStyleIdx="1" presStyleCnt="6" custLinFactNeighborX="644" custLinFactNeighborY="1515">
        <dgm:presLayoutVars>
          <dgm:chMax val="0"/>
          <dgm:chPref val="0"/>
          <dgm:bulletEnabled val="1"/>
        </dgm:presLayoutVars>
      </dgm:prSet>
      <dgm:spPr/>
    </dgm:pt>
    <dgm:pt modelId="{0E56F911-1841-4C7B-A0B9-EBDE0556809A}" type="pres">
      <dgm:prSet presAssocID="{3586EB6A-CCAE-4F1D-BFCF-41CF7ACCB1ED}" presName="Accent3" presStyleCnt="0"/>
      <dgm:spPr/>
    </dgm:pt>
    <dgm:pt modelId="{7F49DF99-879E-49E8-9655-DA8A6F6F4332}" type="pres">
      <dgm:prSet presAssocID="{3586EB6A-CCAE-4F1D-BFCF-41CF7ACCB1ED}" presName="Accent" presStyleLbl="bgShp" presStyleIdx="2" presStyleCnt="6"/>
      <dgm:spPr/>
    </dgm:pt>
    <dgm:pt modelId="{A7DDAD7E-EDEC-440B-A053-5C34330988D0}" type="pres">
      <dgm:prSet presAssocID="{3586EB6A-CCAE-4F1D-BFCF-41CF7ACCB1ED}" presName="Child3" presStyleLbl="node1" presStyleIdx="2" presStyleCnt="6" custLinFactNeighborX="644" custLinFactNeighborY="1515">
        <dgm:presLayoutVars>
          <dgm:chMax val="0"/>
          <dgm:chPref val="0"/>
          <dgm:bulletEnabled val="1"/>
        </dgm:presLayoutVars>
      </dgm:prSet>
      <dgm:spPr/>
    </dgm:pt>
    <dgm:pt modelId="{E68DDC82-D740-45E8-9489-F98A94C42503}" type="pres">
      <dgm:prSet presAssocID="{3027A1F9-B7DE-459F-BD06-9E1D68B7A857}" presName="Accent4" presStyleCnt="0"/>
      <dgm:spPr/>
    </dgm:pt>
    <dgm:pt modelId="{3A5C6F69-83A8-414F-BCA6-ABD3966AA6FA}" type="pres">
      <dgm:prSet presAssocID="{3027A1F9-B7DE-459F-BD06-9E1D68B7A857}" presName="Accent" presStyleLbl="bgShp" presStyleIdx="3" presStyleCnt="6"/>
      <dgm:spPr/>
    </dgm:pt>
    <dgm:pt modelId="{74BA3893-1A9E-468F-8E7C-861E86D37716}" type="pres">
      <dgm:prSet presAssocID="{3027A1F9-B7DE-459F-BD06-9E1D68B7A857}" presName="Child4" presStyleLbl="node1" presStyleIdx="3" presStyleCnt="6" custLinFactNeighborX="644" custLinFactNeighborY="1515">
        <dgm:presLayoutVars>
          <dgm:chMax val="0"/>
          <dgm:chPref val="0"/>
          <dgm:bulletEnabled val="1"/>
        </dgm:presLayoutVars>
      </dgm:prSet>
      <dgm:spPr/>
    </dgm:pt>
    <dgm:pt modelId="{1154ABC4-6850-4E5A-BD3F-50C3D570E8FB}" type="pres">
      <dgm:prSet presAssocID="{BA88C95B-6988-46C2-9534-C65AAEC7FB05}" presName="Accent5" presStyleCnt="0"/>
      <dgm:spPr/>
    </dgm:pt>
    <dgm:pt modelId="{A2C2412E-AC2A-408B-8FCF-89D1F7AA49A9}" type="pres">
      <dgm:prSet presAssocID="{BA88C95B-6988-46C2-9534-C65AAEC7FB05}" presName="Accent" presStyleLbl="bgShp" presStyleIdx="4" presStyleCnt="6"/>
      <dgm:spPr/>
    </dgm:pt>
    <dgm:pt modelId="{EF2A3DD1-87C8-427D-8930-96F52C878CE5}" type="pres">
      <dgm:prSet presAssocID="{BA88C95B-6988-46C2-9534-C65AAEC7FB05}" presName="Child5" presStyleLbl="node1" presStyleIdx="4" presStyleCnt="6">
        <dgm:presLayoutVars>
          <dgm:chMax val="0"/>
          <dgm:chPref val="0"/>
          <dgm:bulletEnabled val="1"/>
        </dgm:presLayoutVars>
      </dgm:prSet>
      <dgm:spPr/>
    </dgm:pt>
    <dgm:pt modelId="{8CE7C153-05B3-4DBE-8BF4-8A1F50C6FA32}" type="pres">
      <dgm:prSet presAssocID="{AC8B35AF-60A3-425A-B7C1-46583D9EB861}" presName="Accent6" presStyleCnt="0"/>
      <dgm:spPr/>
    </dgm:pt>
    <dgm:pt modelId="{ABABE6DD-2CD9-48F0-B70B-FDAC593D9FE5}" type="pres">
      <dgm:prSet presAssocID="{AC8B35AF-60A3-425A-B7C1-46583D9EB861}" presName="Accent" presStyleLbl="bgShp" presStyleIdx="5" presStyleCnt="6"/>
      <dgm:spPr/>
    </dgm:pt>
    <dgm:pt modelId="{0B05D2CE-0D7D-4DBD-B8B7-BFAE49F86F15}" type="pres">
      <dgm:prSet presAssocID="{AC8B35AF-60A3-425A-B7C1-46583D9EB861}" presName="Child6" presStyleLbl="node1" presStyleIdx="5" presStyleCnt="6" custLinFactNeighborX="644" custLinFactNeighborY="1515">
        <dgm:presLayoutVars>
          <dgm:chMax val="0"/>
          <dgm:chPref val="0"/>
          <dgm:bulletEnabled val="1"/>
        </dgm:presLayoutVars>
      </dgm:prSet>
      <dgm:spPr/>
    </dgm:pt>
  </dgm:ptLst>
  <dgm:cxnLst>
    <dgm:cxn modelId="{CF05E600-998D-4FB4-99F4-FA7DD3FE69AE}" type="presOf" srcId="{7CF37290-1112-471E-9BF9-B4FB29B78726}" destId="{3B35044D-11E5-47AF-B5E8-BAF93149BD1B}" srcOrd="0" destOrd="0" presId="urn:microsoft.com/office/officeart/2011/layout/HexagonRadial"/>
    <dgm:cxn modelId="{BF3CE301-7ED8-44C0-B045-DEEB209D26CC}" srcId="{5AD482DB-9A4D-474E-9405-8B10153471BD}" destId="{3586EB6A-CCAE-4F1D-BFCF-41CF7ACCB1ED}" srcOrd="2" destOrd="0" parTransId="{C35BDF88-6BD2-4783-B123-7E340F80A4E6}" sibTransId="{39226721-16A9-453B-A7F3-945D48588D57}"/>
    <dgm:cxn modelId="{3C41481A-E3B9-4EB3-82E9-C9B72E2FFD1E}" srcId="{5AD482DB-9A4D-474E-9405-8B10153471BD}" destId="{BA88C95B-6988-46C2-9534-C65AAEC7FB05}" srcOrd="4" destOrd="0" parTransId="{288E46A2-A61E-43A3-9DCC-F5A41AE4DC1E}" sibTransId="{12790F5E-6674-42A9-B5A4-8E0F09A8045A}"/>
    <dgm:cxn modelId="{7D481144-174F-43C9-9BE8-58A78BD04DEB}" type="presOf" srcId="{F0BA5190-FDA9-4B38-A4CE-553A4E55EBBE}" destId="{D3430F88-6D19-4AC9-BA83-0D3074F091C1}" srcOrd="0" destOrd="0" presId="urn:microsoft.com/office/officeart/2011/layout/HexagonRadial"/>
    <dgm:cxn modelId="{C740026E-F24E-4FBD-AD32-EDAC16E50C07}" srcId="{5AD482DB-9A4D-474E-9405-8B10153471BD}" destId="{CCEE9122-C08B-46B1-ACF6-22AC4FA56ABA}" srcOrd="1" destOrd="0" parTransId="{D75EC1C7-9332-48A8-B491-E24B3103EB13}" sibTransId="{62CAB9EF-F874-430B-BB27-C4150E5CFB2F}"/>
    <dgm:cxn modelId="{A579AB70-C4EC-49AE-B2E3-A33EF69EA62E}" srcId="{F0BA5190-FDA9-4B38-A4CE-553A4E55EBBE}" destId="{5AD482DB-9A4D-474E-9405-8B10153471BD}" srcOrd="0" destOrd="0" parTransId="{0885587B-5767-42E0-812E-6A2FE3458918}" sibTransId="{97022C6C-52DB-4CBC-AC2D-291568248973}"/>
    <dgm:cxn modelId="{EFC16D80-0CAC-4612-9F8F-CBA8C484FC7A}" type="presOf" srcId="{5AD482DB-9A4D-474E-9405-8B10153471BD}" destId="{38F800B6-297A-498C-8644-0CE97AD5A09D}" srcOrd="0" destOrd="0" presId="urn:microsoft.com/office/officeart/2011/layout/HexagonRadial"/>
    <dgm:cxn modelId="{2220E698-269F-4CD6-A91E-A1AD10D18F57}" type="presOf" srcId="{CCEE9122-C08B-46B1-ACF6-22AC4FA56ABA}" destId="{AF34F9A7-1AB1-4C1F-8105-B25FF0B59222}" srcOrd="0" destOrd="0" presId="urn:microsoft.com/office/officeart/2011/layout/HexagonRadial"/>
    <dgm:cxn modelId="{5FD96099-19CC-421A-928A-4AE69FADACED}" srcId="{5AD482DB-9A4D-474E-9405-8B10153471BD}" destId="{3027A1F9-B7DE-459F-BD06-9E1D68B7A857}" srcOrd="3" destOrd="0" parTransId="{8D3DD927-9C1F-4A8E-9E46-0315DC37DEC7}" sibTransId="{CBA95256-9FE5-4F44-A834-4ACC0F085270}"/>
    <dgm:cxn modelId="{8CB89DAC-6042-4672-B8CC-9D1BC5CBC8C9}" type="presOf" srcId="{AC8B35AF-60A3-425A-B7C1-46583D9EB861}" destId="{0B05D2CE-0D7D-4DBD-B8B7-BFAE49F86F15}" srcOrd="0" destOrd="0" presId="urn:microsoft.com/office/officeart/2011/layout/HexagonRadial"/>
    <dgm:cxn modelId="{B53A41B6-228E-4A14-A6A4-22F4383BD131}" type="presOf" srcId="{3027A1F9-B7DE-459F-BD06-9E1D68B7A857}" destId="{74BA3893-1A9E-468F-8E7C-861E86D37716}" srcOrd="0" destOrd="0" presId="urn:microsoft.com/office/officeart/2011/layout/HexagonRadial"/>
    <dgm:cxn modelId="{FFB2D1D2-360F-4D48-8AE3-3E014F54B262}" type="presOf" srcId="{3586EB6A-CCAE-4F1D-BFCF-41CF7ACCB1ED}" destId="{A7DDAD7E-EDEC-440B-A053-5C34330988D0}" srcOrd="0" destOrd="0" presId="urn:microsoft.com/office/officeart/2011/layout/HexagonRadial"/>
    <dgm:cxn modelId="{8CA7D3D6-C451-4999-964E-4382196A2C87}" type="presOf" srcId="{BA88C95B-6988-46C2-9534-C65AAEC7FB05}" destId="{EF2A3DD1-87C8-427D-8930-96F52C878CE5}" srcOrd="0" destOrd="0" presId="urn:microsoft.com/office/officeart/2011/layout/HexagonRadial"/>
    <dgm:cxn modelId="{475D17EB-0EC6-486A-92CD-938D5DEBD532}" srcId="{5AD482DB-9A4D-474E-9405-8B10153471BD}" destId="{7CF37290-1112-471E-9BF9-B4FB29B78726}" srcOrd="0" destOrd="0" parTransId="{69CCDF3C-385A-4F0B-8358-661B2AC1AB12}" sibTransId="{7E2A9D17-2C1A-4318-B85B-5AD683584A82}"/>
    <dgm:cxn modelId="{FA22E3ED-17B9-4642-8815-24446B8FF2C6}" srcId="{5AD482DB-9A4D-474E-9405-8B10153471BD}" destId="{AC8B35AF-60A3-425A-B7C1-46583D9EB861}" srcOrd="5" destOrd="0" parTransId="{ABE29962-FF1B-4AB6-B845-9DE07DCB09BF}" sibTransId="{4C3789C4-A95C-46AA-A4FB-FB21A4D82BE9}"/>
    <dgm:cxn modelId="{644407F5-483F-4AB2-B0C5-CF5CEED2AB35}" type="presParOf" srcId="{D3430F88-6D19-4AC9-BA83-0D3074F091C1}" destId="{38F800B6-297A-498C-8644-0CE97AD5A09D}" srcOrd="0" destOrd="0" presId="urn:microsoft.com/office/officeart/2011/layout/HexagonRadial"/>
    <dgm:cxn modelId="{659C3995-0953-4A6D-9AC2-7021EC504A1B}" type="presParOf" srcId="{D3430F88-6D19-4AC9-BA83-0D3074F091C1}" destId="{0D35ECE0-366F-49AE-882D-7FE174862E8F}" srcOrd="1" destOrd="0" presId="urn:microsoft.com/office/officeart/2011/layout/HexagonRadial"/>
    <dgm:cxn modelId="{B180D6BC-6F7A-455A-93CB-F4BEEB9EE597}" type="presParOf" srcId="{0D35ECE0-366F-49AE-882D-7FE174862E8F}" destId="{3F92B7B5-4A61-4D04-83B3-B139A8FE60F2}" srcOrd="0" destOrd="0" presId="urn:microsoft.com/office/officeart/2011/layout/HexagonRadial"/>
    <dgm:cxn modelId="{C8C3D8A2-E02E-411D-9DFD-2D15CBBFFF0F}" type="presParOf" srcId="{D3430F88-6D19-4AC9-BA83-0D3074F091C1}" destId="{3B35044D-11E5-47AF-B5E8-BAF93149BD1B}" srcOrd="2" destOrd="0" presId="urn:microsoft.com/office/officeart/2011/layout/HexagonRadial"/>
    <dgm:cxn modelId="{ECB94D08-2612-4A56-916D-C64E5BB57F3B}" type="presParOf" srcId="{D3430F88-6D19-4AC9-BA83-0D3074F091C1}" destId="{4B86F351-96F0-4BD4-91AF-88836B4EB86B}" srcOrd="3" destOrd="0" presId="urn:microsoft.com/office/officeart/2011/layout/HexagonRadial"/>
    <dgm:cxn modelId="{0DF0EA54-02CF-43C4-9D53-F0BB3D996FF5}" type="presParOf" srcId="{4B86F351-96F0-4BD4-91AF-88836B4EB86B}" destId="{F7CEC50C-EF68-40BD-9866-FDF54B270566}" srcOrd="0" destOrd="0" presId="urn:microsoft.com/office/officeart/2011/layout/HexagonRadial"/>
    <dgm:cxn modelId="{321C5469-59A9-4A28-9197-6CC2D7D4BF12}" type="presParOf" srcId="{D3430F88-6D19-4AC9-BA83-0D3074F091C1}" destId="{AF34F9A7-1AB1-4C1F-8105-B25FF0B59222}" srcOrd="4" destOrd="0" presId="urn:microsoft.com/office/officeart/2011/layout/HexagonRadial"/>
    <dgm:cxn modelId="{992595C5-2EF5-4BAA-946D-0B404578F163}" type="presParOf" srcId="{D3430F88-6D19-4AC9-BA83-0D3074F091C1}" destId="{0E56F911-1841-4C7B-A0B9-EBDE0556809A}" srcOrd="5" destOrd="0" presId="urn:microsoft.com/office/officeart/2011/layout/HexagonRadial"/>
    <dgm:cxn modelId="{EB0ADC2F-A931-4BFF-81C5-17F4A2193117}" type="presParOf" srcId="{0E56F911-1841-4C7B-A0B9-EBDE0556809A}" destId="{7F49DF99-879E-49E8-9655-DA8A6F6F4332}" srcOrd="0" destOrd="0" presId="urn:microsoft.com/office/officeart/2011/layout/HexagonRadial"/>
    <dgm:cxn modelId="{1824317C-F1D1-42FF-BA06-008C024EC886}" type="presParOf" srcId="{D3430F88-6D19-4AC9-BA83-0D3074F091C1}" destId="{A7DDAD7E-EDEC-440B-A053-5C34330988D0}" srcOrd="6" destOrd="0" presId="urn:microsoft.com/office/officeart/2011/layout/HexagonRadial"/>
    <dgm:cxn modelId="{C4565E4D-9F31-490A-B43B-E744A196B1C3}" type="presParOf" srcId="{D3430F88-6D19-4AC9-BA83-0D3074F091C1}" destId="{E68DDC82-D740-45E8-9489-F98A94C42503}" srcOrd="7" destOrd="0" presId="urn:microsoft.com/office/officeart/2011/layout/HexagonRadial"/>
    <dgm:cxn modelId="{901AE262-328A-4902-B104-E057CCE24F95}" type="presParOf" srcId="{E68DDC82-D740-45E8-9489-F98A94C42503}" destId="{3A5C6F69-83A8-414F-BCA6-ABD3966AA6FA}" srcOrd="0" destOrd="0" presId="urn:microsoft.com/office/officeart/2011/layout/HexagonRadial"/>
    <dgm:cxn modelId="{497A8398-8CB8-4761-AD21-1B8B109C6CE5}" type="presParOf" srcId="{D3430F88-6D19-4AC9-BA83-0D3074F091C1}" destId="{74BA3893-1A9E-468F-8E7C-861E86D37716}" srcOrd="8" destOrd="0" presId="urn:microsoft.com/office/officeart/2011/layout/HexagonRadial"/>
    <dgm:cxn modelId="{54065F36-26D8-4C2E-83C0-9CA0236E07DE}" type="presParOf" srcId="{D3430F88-6D19-4AC9-BA83-0D3074F091C1}" destId="{1154ABC4-6850-4E5A-BD3F-50C3D570E8FB}" srcOrd="9" destOrd="0" presId="urn:microsoft.com/office/officeart/2011/layout/HexagonRadial"/>
    <dgm:cxn modelId="{C24C5954-F157-4682-9C08-AFDD590D759F}" type="presParOf" srcId="{1154ABC4-6850-4E5A-BD3F-50C3D570E8FB}" destId="{A2C2412E-AC2A-408B-8FCF-89D1F7AA49A9}" srcOrd="0" destOrd="0" presId="urn:microsoft.com/office/officeart/2011/layout/HexagonRadial"/>
    <dgm:cxn modelId="{4BB2DFB8-D106-4EC8-91B1-786950FC650E}" type="presParOf" srcId="{D3430F88-6D19-4AC9-BA83-0D3074F091C1}" destId="{EF2A3DD1-87C8-427D-8930-96F52C878CE5}" srcOrd="10" destOrd="0" presId="urn:microsoft.com/office/officeart/2011/layout/HexagonRadial"/>
    <dgm:cxn modelId="{EA62F903-B19A-4664-A39C-6C691FEC50C5}" type="presParOf" srcId="{D3430F88-6D19-4AC9-BA83-0D3074F091C1}" destId="{8CE7C153-05B3-4DBE-8BF4-8A1F50C6FA32}" srcOrd="11" destOrd="0" presId="urn:microsoft.com/office/officeart/2011/layout/HexagonRadial"/>
    <dgm:cxn modelId="{B950FA07-37D3-46E7-9E6E-810464B30C3E}" type="presParOf" srcId="{8CE7C153-05B3-4DBE-8BF4-8A1F50C6FA32}" destId="{ABABE6DD-2CD9-48F0-B70B-FDAC593D9FE5}" srcOrd="0" destOrd="0" presId="urn:microsoft.com/office/officeart/2011/layout/HexagonRadial"/>
    <dgm:cxn modelId="{00DA62B2-D393-4970-9502-91A59867EE32}" type="presParOf" srcId="{D3430F88-6D19-4AC9-BA83-0D3074F091C1}" destId="{0B05D2CE-0D7D-4DBD-B8B7-BFAE49F86F15}" srcOrd="12" destOrd="0" presId="urn:microsoft.com/office/officeart/2011/layout/HexagonRadial"/>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BA5190-FDA9-4B38-A4CE-553A4E55EBBE}" type="doc">
      <dgm:prSet loTypeId="urn:microsoft.com/office/officeart/2011/layout/HexagonRadial" loCatId="cycle" qsTypeId="urn:microsoft.com/office/officeart/2005/8/quickstyle/simple2" qsCatId="simple" csTypeId="urn:microsoft.com/office/officeart/2005/8/colors/accent1_1" csCatId="accent1" phldr="1"/>
      <dgm:spPr/>
      <dgm:t>
        <a:bodyPr/>
        <a:lstStyle/>
        <a:p>
          <a:endParaRPr lang="en-IN"/>
        </a:p>
      </dgm:t>
    </dgm:pt>
    <dgm:pt modelId="{5AD482DB-9A4D-474E-9405-8B10153471BD}">
      <dgm:prSet phldrT="[Text]" custT="1"/>
      <dgm:spPr/>
      <dgm:t>
        <a:bodyPr/>
        <a:lstStyle/>
        <a:p>
          <a:endParaRPr lang="en-US" sz="1600" b="1" cap="none" spc="0" dirty="0">
            <a:ln w="10160">
              <a:prstDash val="solid"/>
            </a:ln>
            <a:effectLst>
              <a:outerShdw blurRad="38100" dist="22860" dir="5400000" algn="tl" rotWithShape="0">
                <a:srgbClr val="000000">
                  <a:alpha val="30000"/>
                </a:srgbClr>
              </a:outerShdw>
            </a:effectLst>
            <a:latin typeface="Aptos" panose="020B0004020202020204" pitchFamily="34" charset="0"/>
          </a:endParaRPr>
        </a:p>
        <a:p>
          <a:endParaRPr lang="en-US" sz="1600" b="1" cap="none" spc="0" dirty="0">
            <a:ln w="10160">
              <a:prstDash val="solid"/>
            </a:ln>
            <a:effectLst>
              <a:outerShdw blurRad="38100" dist="22860" dir="5400000" algn="tl" rotWithShape="0">
                <a:srgbClr val="000000">
                  <a:alpha val="30000"/>
                </a:srgbClr>
              </a:outerShdw>
            </a:effectLst>
            <a:latin typeface="Aptos" panose="020B0004020202020204" pitchFamily="34" charset="0"/>
          </a:endParaRPr>
        </a:p>
        <a:p>
          <a:r>
            <a:rPr lang="en-US" sz="1600" b="1" cap="none" spc="0" dirty="0">
              <a:ln w="10160">
                <a:prstDash val="solid"/>
              </a:ln>
              <a:effectLst>
                <a:outerShdw blurRad="38100" dist="22860" dir="5400000" algn="tl" rotWithShape="0">
                  <a:srgbClr val="000000">
                    <a:alpha val="30000"/>
                  </a:srgbClr>
                </a:outerShdw>
              </a:effectLst>
              <a:latin typeface="Aptos" panose="020B0004020202020204" pitchFamily="34" charset="0"/>
            </a:rPr>
            <a:t>Gold Futures Contract Specifications</a:t>
          </a:r>
          <a:endParaRPr lang="en-IN" sz="1600" b="1" cap="none" spc="0" dirty="0">
            <a:ln w="10160">
              <a:prstDash val="solid"/>
            </a:ln>
            <a:effectLst>
              <a:outerShdw blurRad="38100" dist="22860" dir="5400000" algn="tl" rotWithShape="0">
                <a:srgbClr val="000000">
                  <a:alpha val="30000"/>
                </a:srgbClr>
              </a:outerShdw>
            </a:effectLst>
            <a:latin typeface="Aptos" panose="020B0004020202020204" pitchFamily="34" charset="0"/>
          </a:endParaRPr>
        </a:p>
      </dgm:t>
    </dgm:pt>
    <dgm:pt modelId="{0885587B-5767-42E0-812E-6A2FE3458918}" type="parTrans" cxnId="{A579AB70-C4EC-49AE-B2E3-A33EF69EA62E}">
      <dgm:prSet/>
      <dgm:spPr/>
      <dgm:t>
        <a:bodyPr/>
        <a:lstStyle/>
        <a:p>
          <a:endParaRPr lang="en-IN"/>
        </a:p>
      </dgm:t>
    </dgm:pt>
    <dgm:pt modelId="{97022C6C-52DB-4CBC-AC2D-291568248973}" type="sibTrans" cxnId="{A579AB70-C4EC-49AE-B2E3-A33EF69EA62E}">
      <dgm:prSet/>
      <dgm:spPr/>
      <dgm:t>
        <a:bodyPr/>
        <a:lstStyle/>
        <a:p>
          <a:endParaRPr lang="en-IN"/>
        </a:p>
      </dgm:t>
    </dgm:pt>
    <dgm:pt modelId="{CCEE9122-C08B-46B1-ACF6-22AC4FA56ABA}">
      <dgm:prSet phldrT="[Text]" custT="1"/>
      <dgm:spPr/>
      <dgm:t>
        <a:bodyPr/>
        <a:lstStyle/>
        <a:p>
          <a:r>
            <a:rPr lang="en-IN" sz="1500" dirty="0">
              <a:latin typeface="Aptos" panose="020B0004020202020204" pitchFamily="34" charset="0"/>
            </a:rPr>
            <a:t>12 contracts running in a year</a:t>
          </a:r>
        </a:p>
      </dgm:t>
    </dgm:pt>
    <dgm:pt modelId="{D75EC1C7-9332-48A8-B491-E24B3103EB13}" type="parTrans" cxnId="{C740026E-F24E-4FBD-AD32-EDAC16E50C07}">
      <dgm:prSet/>
      <dgm:spPr/>
      <dgm:t>
        <a:bodyPr/>
        <a:lstStyle/>
        <a:p>
          <a:endParaRPr lang="en-IN"/>
        </a:p>
      </dgm:t>
    </dgm:pt>
    <dgm:pt modelId="{62CAB9EF-F874-430B-BB27-C4150E5CFB2F}" type="sibTrans" cxnId="{C740026E-F24E-4FBD-AD32-EDAC16E50C07}">
      <dgm:prSet/>
      <dgm:spPr/>
      <dgm:t>
        <a:bodyPr/>
        <a:lstStyle/>
        <a:p>
          <a:endParaRPr lang="en-IN" sz="1400">
            <a:latin typeface="Aptos" panose="020B0004020202020204" pitchFamily="34" charset="0"/>
          </a:endParaRPr>
        </a:p>
      </dgm:t>
    </dgm:pt>
    <dgm:pt modelId="{3586EB6A-CCAE-4F1D-BFCF-41CF7ACCB1ED}">
      <dgm:prSet phldrT="[Text]" custT="1"/>
      <dgm:spPr/>
      <dgm:t>
        <a:bodyPr/>
        <a:lstStyle/>
        <a:p>
          <a:pPr marL="0" lvl="0" indent="0" algn="ctr" defTabSz="666750">
            <a:lnSpc>
              <a:spcPct val="90000"/>
            </a:lnSpc>
            <a:spcBef>
              <a:spcPct val="0"/>
            </a:spcBef>
            <a:spcAft>
              <a:spcPct val="35000"/>
            </a:spcAft>
            <a:buNone/>
          </a:pPr>
          <a:r>
            <a:rPr lang="en-US" sz="1500" kern="1200" dirty="0">
              <a:solidFill>
                <a:prstClr val="black">
                  <a:hueOff val="0"/>
                  <a:satOff val="0"/>
                  <a:lumOff val="0"/>
                  <a:alphaOff val="0"/>
                </a:prstClr>
              </a:solidFill>
              <a:latin typeface="Aptos" panose="020B0004020202020204" pitchFamily="34" charset="0"/>
              <a:ea typeface="+mn-ea"/>
              <a:cs typeface="+mn-cs"/>
            </a:rPr>
            <a:t>1 Kg as Trading Unit</a:t>
          </a:r>
          <a:endParaRPr lang="en-IN" sz="1500" kern="1200" dirty="0">
            <a:solidFill>
              <a:prstClr val="black">
                <a:hueOff val="0"/>
                <a:satOff val="0"/>
                <a:lumOff val="0"/>
                <a:alphaOff val="0"/>
              </a:prstClr>
            </a:solidFill>
            <a:latin typeface="Aptos" panose="020B0004020202020204" pitchFamily="34" charset="0"/>
            <a:ea typeface="+mn-ea"/>
            <a:cs typeface="+mn-cs"/>
          </a:endParaRPr>
        </a:p>
      </dgm:t>
    </dgm:pt>
    <dgm:pt modelId="{C35BDF88-6BD2-4783-B123-7E340F80A4E6}" type="parTrans" cxnId="{BF3CE301-7ED8-44C0-B045-DEEB209D26CC}">
      <dgm:prSet/>
      <dgm:spPr/>
      <dgm:t>
        <a:bodyPr/>
        <a:lstStyle/>
        <a:p>
          <a:endParaRPr lang="en-IN"/>
        </a:p>
      </dgm:t>
    </dgm:pt>
    <dgm:pt modelId="{39226721-16A9-453B-A7F3-945D48588D57}" type="sibTrans" cxnId="{BF3CE301-7ED8-44C0-B045-DEEB209D26CC}">
      <dgm:prSet/>
      <dgm:spPr/>
      <dgm:t>
        <a:bodyPr/>
        <a:lstStyle/>
        <a:p>
          <a:endParaRPr lang="en-IN" sz="1400">
            <a:latin typeface="Aptos" panose="020B0004020202020204" pitchFamily="34" charset="0"/>
          </a:endParaRPr>
        </a:p>
      </dgm:t>
    </dgm:pt>
    <dgm:pt modelId="{3027A1F9-B7DE-459F-BD06-9E1D68B7A857}">
      <dgm:prSet phldrT="[Text]" custT="1"/>
      <dgm:spPr/>
      <dgm:t>
        <a:bodyPr/>
        <a:lstStyle/>
        <a:p>
          <a:pPr marL="0" lvl="0" indent="0" algn="ctr" defTabSz="666750">
            <a:lnSpc>
              <a:spcPct val="90000"/>
            </a:lnSpc>
            <a:spcBef>
              <a:spcPct val="0"/>
            </a:spcBef>
            <a:spcAft>
              <a:spcPct val="35000"/>
            </a:spcAft>
            <a:buNone/>
          </a:pPr>
          <a:r>
            <a:rPr lang="en-US" sz="1500" kern="1200" dirty="0">
              <a:solidFill>
                <a:prstClr val="black">
                  <a:hueOff val="0"/>
                  <a:satOff val="0"/>
                  <a:lumOff val="0"/>
                  <a:alphaOff val="0"/>
                </a:prstClr>
              </a:solidFill>
              <a:latin typeface="Aptos" panose="020B0004020202020204" pitchFamily="34" charset="0"/>
              <a:ea typeface="+mn-ea"/>
              <a:cs typeface="+mn-cs"/>
            </a:rPr>
            <a:t>Price Quote in US Dollars per Troy Ounce</a:t>
          </a:r>
          <a:endParaRPr lang="en-IN" sz="1500" kern="1200" dirty="0">
            <a:solidFill>
              <a:prstClr val="black">
                <a:hueOff val="0"/>
                <a:satOff val="0"/>
                <a:lumOff val="0"/>
                <a:alphaOff val="0"/>
              </a:prstClr>
            </a:solidFill>
            <a:latin typeface="Aptos" panose="020B0004020202020204" pitchFamily="34" charset="0"/>
            <a:ea typeface="+mn-ea"/>
            <a:cs typeface="+mn-cs"/>
          </a:endParaRPr>
        </a:p>
      </dgm:t>
    </dgm:pt>
    <dgm:pt modelId="{8D3DD927-9C1F-4A8E-9E46-0315DC37DEC7}" type="parTrans" cxnId="{5FD96099-19CC-421A-928A-4AE69FADACED}">
      <dgm:prSet/>
      <dgm:spPr/>
      <dgm:t>
        <a:bodyPr/>
        <a:lstStyle/>
        <a:p>
          <a:endParaRPr lang="en-IN"/>
        </a:p>
      </dgm:t>
    </dgm:pt>
    <dgm:pt modelId="{CBA95256-9FE5-4F44-A834-4ACC0F085270}" type="sibTrans" cxnId="{5FD96099-19CC-421A-928A-4AE69FADACED}">
      <dgm:prSet/>
      <dgm:spPr/>
      <dgm:t>
        <a:bodyPr/>
        <a:lstStyle/>
        <a:p>
          <a:endParaRPr lang="en-IN" sz="1400">
            <a:latin typeface="Aptos" panose="020B0004020202020204" pitchFamily="34" charset="0"/>
          </a:endParaRPr>
        </a:p>
      </dgm:t>
    </dgm:pt>
    <dgm:pt modelId="{BA88C95B-6988-46C2-9534-C65AAEC7FB05}">
      <dgm:prSet phldrT="[Text]" custT="1"/>
      <dgm:spPr/>
      <dgm:t>
        <a:bodyPr/>
        <a:lstStyle/>
        <a:p>
          <a:r>
            <a:rPr lang="en-US" sz="1500" dirty="0">
              <a:latin typeface="Aptos" panose="020B0004020202020204" pitchFamily="34" charset="0"/>
            </a:rPr>
            <a:t>Monday to Friday: </a:t>
          </a:r>
        </a:p>
        <a:p>
          <a:r>
            <a:rPr lang="en-US" sz="1500" dirty="0">
              <a:latin typeface="Aptos" panose="020B0004020202020204" pitchFamily="34" charset="0"/>
            </a:rPr>
            <a:t>09:00 Hrs. to 23:30 Hrs. (IST)</a:t>
          </a:r>
          <a:endParaRPr lang="en-IN" sz="1500" dirty="0">
            <a:latin typeface="Aptos" panose="020B0004020202020204" pitchFamily="34" charset="0"/>
          </a:endParaRPr>
        </a:p>
      </dgm:t>
    </dgm:pt>
    <dgm:pt modelId="{288E46A2-A61E-43A3-9DCC-F5A41AE4DC1E}" type="parTrans" cxnId="{3C41481A-E3B9-4EB3-82E9-C9B72E2FFD1E}">
      <dgm:prSet/>
      <dgm:spPr/>
      <dgm:t>
        <a:bodyPr/>
        <a:lstStyle/>
        <a:p>
          <a:endParaRPr lang="en-IN"/>
        </a:p>
      </dgm:t>
    </dgm:pt>
    <dgm:pt modelId="{12790F5E-6674-42A9-B5A4-8E0F09A8045A}" type="sibTrans" cxnId="{3C41481A-E3B9-4EB3-82E9-C9B72E2FFD1E}">
      <dgm:prSet/>
      <dgm:spPr/>
      <dgm:t>
        <a:bodyPr/>
        <a:lstStyle/>
        <a:p>
          <a:endParaRPr lang="en-IN" sz="1400">
            <a:latin typeface="Aptos" panose="020B0004020202020204" pitchFamily="34" charset="0"/>
          </a:endParaRPr>
        </a:p>
      </dgm:t>
    </dgm:pt>
    <dgm:pt modelId="{9A4C48BD-8401-4768-92F8-E9D2928BEE8F}">
      <dgm:prSet custT="1"/>
      <dgm:spPr/>
      <dgm:t>
        <a:bodyPr/>
        <a:lstStyle/>
        <a:p>
          <a:r>
            <a:rPr lang="en-US" sz="1500" dirty="0">
              <a:latin typeface="Aptos" panose="020B0004020202020204" pitchFamily="34" charset="0"/>
            </a:rPr>
            <a:t>Initial margin 6% on gold (+1 ELM) or based on </a:t>
          </a:r>
          <a:r>
            <a:rPr lang="en-US" sz="1500" dirty="0" err="1">
              <a:latin typeface="Aptos" panose="020B0004020202020204" pitchFamily="34" charset="0"/>
            </a:rPr>
            <a:t>VaR</a:t>
          </a:r>
          <a:r>
            <a:rPr lang="en-US" sz="1500" dirty="0">
              <a:latin typeface="Aptos" panose="020B0004020202020204" pitchFamily="34" charset="0"/>
            </a:rPr>
            <a:t> (MPOR Adjusted), whichever is higher</a:t>
          </a:r>
          <a:endParaRPr lang="en-IN" sz="1500" dirty="0">
            <a:latin typeface="Aptos" panose="020B0004020202020204" pitchFamily="34" charset="0"/>
          </a:endParaRPr>
        </a:p>
      </dgm:t>
    </dgm:pt>
    <dgm:pt modelId="{21B67276-FFD2-499F-AD17-7907D96CFEBC}" type="parTrans" cxnId="{F220EDCF-E05F-46E3-971C-6CAFFA1C37C7}">
      <dgm:prSet/>
      <dgm:spPr/>
      <dgm:t>
        <a:bodyPr/>
        <a:lstStyle/>
        <a:p>
          <a:endParaRPr lang="en-IN"/>
        </a:p>
      </dgm:t>
    </dgm:pt>
    <dgm:pt modelId="{753AE6E5-3CC6-4AB3-A00C-FE695B7A6EA0}" type="sibTrans" cxnId="{F220EDCF-E05F-46E3-971C-6CAFFA1C37C7}">
      <dgm:prSet/>
      <dgm:spPr/>
      <dgm:t>
        <a:bodyPr/>
        <a:lstStyle/>
        <a:p>
          <a:endParaRPr lang="en-IN"/>
        </a:p>
      </dgm:t>
    </dgm:pt>
    <dgm:pt modelId="{0E8ED6DF-6D8F-471E-9F95-7AEDD8263DFC}">
      <dgm:prSet/>
      <dgm:spPr/>
      <dgm:t>
        <a:bodyPr/>
        <a:lstStyle/>
        <a:p>
          <a:r>
            <a:rPr lang="en-US" dirty="0">
              <a:latin typeface="Aptos" panose="020B0004020202020204" pitchFamily="34" charset="0"/>
            </a:rPr>
            <a:t>Delivery Based on intention matching from buyers and sellers</a:t>
          </a:r>
          <a:endParaRPr lang="en-IN" dirty="0">
            <a:latin typeface="Aptos" panose="020B0004020202020204" pitchFamily="34" charset="0"/>
          </a:endParaRPr>
        </a:p>
      </dgm:t>
    </dgm:pt>
    <dgm:pt modelId="{4814C370-E492-47F5-B4BF-7EBFCAF95431}" type="parTrans" cxnId="{E7D9EFF0-68EA-4535-B7A3-E120BB2DE3BB}">
      <dgm:prSet/>
      <dgm:spPr/>
      <dgm:t>
        <a:bodyPr/>
        <a:lstStyle/>
        <a:p>
          <a:endParaRPr lang="en-IN"/>
        </a:p>
      </dgm:t>
    </dgm:pt>
    <dgm:pt modelId="{106F003B-5B79-4CE8-A943-1610E54A3123}" type="sibTrans" cxnId="{E7D9EFF0-68EA-4535-B7A3-E120BB2DE3BB}">
      <dgm:prSet/>
      <dgm:spPr/>
      <dgm:t>
        <a:bodyPr/>
        <a:lstStyle/>
        <a:p>
          <a:endParaRPr lang="en-IN"/>
        </a:p>
      </dgm:t>
    </dgm:pt>
    <dgm:pt modelId="{9602B10D-C80A-43AD-875E-DE1393B79267}" type="pres">
      <dgm:prSet presAssocID="{F0BA5190-FDA9-4B38-A4CE-553A4E55EBBE}" presName="Name0" presStyleCnt="0">
        <dgm:presLayoutVars>
          <dgm:chMax val="1"/>
          <dgm:chPref val="1"/>
          <dgm:dir/>
          <dgm:animOne val="branch"/>
          <dgm:animLvl val="lvl"/>
        </dgm:presLayoutVars>
      </dgm:prSet>
      <dgm:spPr/>
    </dgm:pt>
    <dgm:pt modelId="{54C45958-BFB3-4A9F-9E3E-C4A56D323340}" type="pres">
      <dgm:prSet presAssocID="{5AD482DB-9A4D-474E-9405-8B10153471BD}" presName="Parent" presStyleLbl="node0" presStyleIdx="0" presStyleCnt="1">
        <dgm:presLayoutVars>
          <dgm:chMax val="6"/>
          <dgm:chPref val="6"/>
        </dgm:presLayoutVars>
      </dgm:prSet>
      <dgm:spPr/>
    </dgm:pt>
    <dgm:pt modelId="{10BF2E1B-A839-4038-BA4E-038ACCCCB914}" type="pres">
      <dgm:prSet presAssocID="{CCEE9122-C08B-46B1-ACF6-22AC4FA56ABA}" presName="Accent1" presStyleCnt="0"/>
      <dgm:spPr/>
    </dgm:pt>
    <dgm:pt modelId="{055E0FB9-BC5B-4D47-9CC4-1ACDFBE1E17A}" type="pres">
      <dgm:prSet presAssocID="{CCEE9122-C08B-46B1-ACF6-22AC4FA56ABA}" presName="Accent" presStyleLbl="bgShp" presStyleIdx="0" presStyleCnt="6"/>
      <dgm:spPr/>
    </dgm:pt>
    <dgm:pt modelId="{C42E8AEF-1E2F-4BAA-B482-E6F1FE4DD25F}" type="pres">
      <dgm:prSet presAssocID="{CCEE9122-C08B-46B1-ACF6-22AC4FA56ABA}" presName="Child1" presStyleLbl="node1" presStyleIdx="0" presStyleCnt="6">
        <dgm:presLayoutVars>
          <dgm:chMax val="0"/>
          <dgm:chPref val="0"/>
          <dgm:bulletEnabled val="1"/>
        </dgm:presLayoutVars>
      </dgm:prSet>
      <dgm:spPr/>
    </dgm:pt>
    <dgm:pt modelId="{E5EEE373-F540-4E5E-BE48-E473A34E7CFE}" type="pres">
      <dgm:prSet presAssocID="{3586EB6A-CCAE-4F1D-BFCF-41CF7ACCB1ED}" presName="Accent2" presStyleCnt="0"/>
      <dgm:spPr/>
    </dgm:pt>
    <dgm:pt modelId="{FF7BBB33-E05E-4FBC-AC32-D6EC6119F106}" type="pres">
      <dgm:prSet presAssocID="{3586EB6A-CCAE-4F1D-BFCF-41CF7ACCB1ED}" presName="Accent" presStyleLbl="bgShp" presStyleIdx="1" presStyleCnt="6"/>
      <dgm:spPr/>
    </dgm:pt>
    <dgm:pt modelId="{C42AA26A-A94A-4068-8BD0-D84FC1541F33}" type="pres">
      <dgm:prSet presAssocID="{3586EB6A-CCAE-4F1D-BFCF-41CF7ACCB1ED}" presName="Child2" presStyleLbl="node1" presStyleIdx="1" presStyleCnt="6">
        <dgm:presLayoutVars>
          <dgm:chMax val="0"/>
          <dgm:chPref val="0"/>
          <dgm:bulletEnabled val="1"/>
        </dgm:presLayoutVars>
      </dgm:prSet>
      <dgm:spPr/>
    </dgm:pt>
    <dgm:pt modelId="{3B2B081E-8579-4C01-9FF5-2E6AE87BE8F6}" type="pres">
      <dgm:prSet presAssocID="{3027A1F9-B7DE-459F-BD06-9E1D68B7A857}" presName="Accent3" presStyleCnt="0"/>
      <dgm:spPr/>
    </dgm:pt>
    <dgm:pt modelId="{6AE7C52B-326B-4AB9-AF1C-6B0E117D8364}" type="pres">
      <dgm:prSet presAssocID="{3027A1F9-B7DE-459F-BD06-9E1D68B7A857}" presName="Accent" presStyleLbl="bgShp" presStyleIdx="2" presStyleCnt="6"/>
      <dgm:spPr/>
    </dgm:pt>
    <dgm:pt modelId="{AC134EBC-EFDE-48C6-8EAC-485A648AB0BE}" type="pres">
      <dgm:prSet presAssocID="{3027A1F9-B7DE-459F-BD06-9E1D68B7A857}" presName="Child3" presStyleLbl="node1" presStyleIdx="2" presStyleCnt="6">
        <dgm:presLayoutVars>
          <dgm:chMax val="0"/>
          <dgm:chPref val="0"/>
          <dgm:bulletEnabled val="1"/>
        </dgm:presLayoutVars>
      </dgm:prSet>
      <dgm:spPr/>
    </dgm:pt>
    <dgm:pt modelId="{DB2EE6CA-A61C-4012-BB4E-2018959CB144}" type="pres">
      <dgm:prSet presAssocID="{BA88C95B-6988-46C2-9534-C65AAEC7FB05}" presName="Accent4" presStyleCnt="0"/>
      <dgm:spPr/>
    </dgm:pt>
    <dgm:pt modelId="{70E2E512-92F6-411D-89E1-F7D55137893E}" type="pres">
      <dgm:prSet presAssocID="{BA88C95B-6988-46C2-9534-C65AAEC7FB05}" presName="Accent" presStyleLbl="bgShp" presStyleIdx="3" presStyleCnt="6" custLinFactNeighborX="6379" custLinFactNeighborY="-3220"/>
      <dgm:spPr/>
    </dgm:pt>
    <dgm:pt modelId="{35A14841-BAD7-4519-985D-9EDF61DC79B7}" type="pres">
      <dgm:prSet presAssocID="{BA88C95B-6988-46C2-9534-C65AAEC7FB05}" presName="Child4" presStyleLbl="node1" presStyleIdx="3" presStyleCnt="6">
        <dgm:presLayoutVars>
          <dgm:chMax val="0"/>
          <dgm:chPref val="0"/>
          <dgm:bulletEnabled val="1"/>
        </dgm:presLayoutVars>
      </dgm:prSet>
      <dgm:spPr/>
    </dgm:pt>
    <dgm:pt modelId="{010E3708-B1E6-4657-96E6-15B43AA45CA3}" type="pres">
      <dgm:prSet presAssocID="{9A4C48BD-8401-4768-92F8-E9D2928BEE8F}" presName="Accent5" presStyleCnt="0"/>
      <dgm:spPr/>
    </dgm:pt>
    <dgm:pt modelId="{E5DC49B9-6F87-4441-A7C8-3335CC4493BF}" type="pres">
      <dgm:prSet presAssocID="{9A4C48BD-8401-4768-92F8-E9D2928BEE8F}" presName="Accent" presStyleLbl="bgShp" presStyleIdx="4" presStyleCnt="6"/>
      <dgm:spPr/>
    </dgm:pt>
    <dgm:pt modelId="{80FDA257-E307-4007-9FA1-F2247237E8E8}" type="pres">
      <dgm:prSet presAssocID="{9A4C48BD-8401-4768-92F8-E9D2928BEE8F}" presName="Child5" presStyleLbl="node1" presStyleIdx="4" presStyleCnt="6">
        <dgm:presLayoutVars>
          <dgm:chMax val="0"/>
          <dgm:chPref val="0"/>
          <dgm:bulletEnabled val="1"/>
        </dgm:presLayoutVars>
      </dgm:prSet>
      <dgm:spPr/>
    </dgm:pt>
    <dgm:pt modelId="{BC41AF3F-C192-4E19-8728-2070FA230436}" type="pres">
      <dgm:prSet presAssocID="{0E8ED6DF-6D8F-471E-9F95-7AEDD8263DFC}" presName="Accent6" presStyleCnt="0"/>
      <dgm:spPr/>
    </dgm:pt>
    <dgm:pt modelId="{CC6F2E2F-C3B1-4945-944E-E643EDF972FD}" type="pres">
      <dgm:prSet presAssocID="{0E8ED6DF-6D8F-471E-9F95-7AEDD8263DFC}" presName="Accent" presStyleLbl="bgShp" presStyleIdx="5" presStyleCnt="6"/>
      <dgm:spPr/>
    </dgm:pt>
    <dgm:pt modelId="{B1573B27-0545-4889-A1BD-263834158218}" type="pres">
      <dgm:prSet presAssocID="{0E8ED6DF-6D8F-471E-9F95-7AEDD8263DFC}" presName="Child6" presStyleLbl="node1" presStyleIdx="5" presStyleCnt="6">
        <dgm:presLayoutVars>
          <dgm:chMax val="0"/>
          <dgm:chPref val="0"/>
          <dgm:bulletEnabled val="1"/>
        </dgm:presLayoutVars>
      </dgm:prSet>
      <dgm:spPr/>
    </dgm:pt>
  </dgm:ptLst>
  <dgm:cxnLst>
    <dgm:cxn modelId="{BF3CE301-7ED8-44C0-B045-DEEB209D26CC}" srcId="{5AD482DB-9A4D-474E-9405-8B10153471BD}" destId="{3586EB6A-CCAE-4F1D-BFCF-41CF7ACCB1ED}" srcOrd="1" destOrd="0" parTransId="{C35BDF88-6BD2-4783-B123-7E340F80A4E6}" sibTransId="{39226721-16A9-453B-A7F3-945D48588D57}"/>
    <dgm:cxn modelId="{73BD1E11-5985-4775-9F82-99B4A4981A8C}" type="presOf" srcId="{5AD482DB-9A4D-474E-9405-8B10153471BD}" destId="{54C45958-BFB3-4A9F-9E3E-C4A56D323340}" srcOrd="0" destOrd="0" presId="urn:microsoft.com/office/officeart/2011/layout/HexagonRadial"/>
    <dgm:cxn modelId="{3C41481A-E3B9-4EB3-82E9-C9B72E2FFD1E}" srcId="{5AD482DB-9A4D-474E-9405-8B10153471BD}" destId="{BA88C95B-6988-46C2-9534-C65AAEC7FB05}" srcOrd="3" destOrd="0" parTransId="{288E46A2-A61E-43A3-9DCC-F5A41AE4DC1E}" sibTransId="{12790F5E-6674-42A9-B5A4-8E0F09A8045A}"/>
    <dgm:cxn modelId="{EAB1602F-AF44-4D18-801A-17F36F427DD2}" type="presOf" srcId="{CCEE9122-C08B-46B1-ACF6-22AC4FA56ABA}" destId="{C42E8AEF-1E2F-4BAA-B482-E6F1FE4DD25F}" srcOrd="0" destOrd="0" presId="urn:microsoft.com/office/officeart/2011/layout/HexagonRadial"/>
    <dgm:cxn modelId="{21961E5F-E3C4-4E34-B5F6-585865EF8651}" type="presOf" srcId="{F0BA5190-FDA9-4B38-A4CE-553A4E55EBBE}" destId="{9602B10D-C80A-43AD-875E-DE1393B79267}" srcOrd="0" destOrd="0" presId="urn:microsoft.com/office/officeart/2011/layout/HexagonRadial"/>
    <dgm:cxn modelId="{C740026E-F24E-4FBD-AD32-EDAC16E50C07}" srcId="{5AD482DB-9A4D-474E-9405-8B10153471BD}" destId="{CCEE9122-C08B-46B1-ACF6-22AC4FA56ABA}" srcOrd="0" destOrd="0" parTransId="{D75EC1C7-9332-48A8-B491-E24B3103EB13}" sibTransId="{62CAB9EF-F874-430B-BB27-C4150E5CFB2F}"/>
    <dgm:cxn modelId="{A579AB70-C4EC-49AE-B2E3-A33EF69EA62E}" srcId="{F0BA5190-FDA9-4B38-A4CE-553A4E55EBBE}" destId="{5AD482DB-9A4D-474E-9405-8B10153471BD}" srcOrd="0" destOrd="0" parTransId="{0885587B-5767-42E0-812E-6A2FE3458918}" sibTransId="{97022C6C-52DB-4CBC-AC2D-291568248973}"/>
    <dgm:cxn modelId="{A196D883-5CF4-4AB8-A1DE-6AE2D221F717}" type="presOf" srcId="{0E8ED6DF-6D8F-471E-9F95-7AEDD8263DFC}" destId="{B1573B27-0545-4889-A1BD-263834158218}" srcOrd="0" destOrd="0" presId="urn:microsoft.com/office/officeart/2011/layout/HexagonRadial"/>
    <dgm:cxn modelId="{5FD96099-19CC-421A-928A-4AE69FADACED}" srcId="{5AD482DB-9A4D-474E-9405-8B10153471BD}" destId="{3027A1F9-B7DE-459F-BD06-9E1D68B7A857}" srcOrd="2" destOrd="0" parTransId="{8D3DD927-9C1F-4A8E-9E46-0315DC37DEC7}" sibTransId="{CBA95256-9FE5-4F44-A834-4ACC0F085270}"/>
    <dgm:cxn modelId="{F220EDCF-E05F-46E3-971C-6CAFFA1C37C7}" srcId="{5AD482DB-9A4D-474E-9405-8B10153471BD}" destId="{9A4C48BD-8401-4768-92F8-E9D2928BEE8F}" srcOrd="4" destOrd="0" parTransId="{21B67276-FFD2-499F-AD17-7907D96CFEBC}" sibTransId="{753AE6E5-3CC6-4AB3-A00C-FE695B7A6EA0}"/>
    <dgm:cxn modelId="{F80929DD-28BE-4142-A70B-17F3E76DB988}" type="presOf" srcId="{3027A1F9-B7DE-459F-BD06-9E1D68B7A857}" destId="{AC134EBC-EFDE-48C6-8EAC-485A648AB0BE}" srcOrd="0" destOrd="0" presId="urn:microsoft.com/office/officeart/2011/layout/HexagonRadial"/>
    <dgm:cxn modelId="{EB067DE8-B9DC-43F4-9713-93CBE83633A6}" type="presOf" srcId="{9A4C48BD-8401-4768-92F8-E9D2928BEE8F}" destId="{80FDA257-E307-4007-9FA1-F2247237E8E8}" srcOrd="0" destOrd="0" presId="urn:microsoft.com/office/officeart/2011/layout/HexagonRadial"/>
    <dgm:cxn modelId="{8FBB4CF0-FC57-42D4-9004-D16C863E0F8C}" type="presOf" srcId="{BA88C95B-6988-46C2-9534-C65AAEC7FB05}" destId="{35A14841-BAD7-4519-985D-9EDF61DC79B7}" srcOrd="0" destOrd="0" presId="urn:microsoft.com/office/officeart/2011/layout/HexagonRadial"/>
    <dgm:cxn modelId="{E7D9EFF0-68EA-4535-B7A3-E120BB2DE3BB}" srcId="{5AD482DB-9A4D-474E-9405-8B10153471BD}" destId="{0E8ED6DF-6D8F-471E-9F95-7AEDD8263DFC}" srcOrd="5" destOrd="0" parTransId="{4814C370-E492-47F5-B4BF-7EBFCAF95431}" sibTransId="{106F003B-5B79-4CE8-A943-1610E54A3123}"/>
    <dgm:cxn modelId="{44FC46F4-6EBE-4121-88B9-77B875D98FCC}" type="presOf" srcId="{3586EB6A-CCAE-4F1D-BFCF-41CF7ACCB1ED}" destId="{C42AA26A-A94A-4068-8BD0-D84FC1541F33}" srcOrd="0" destOrd="0" presId="urn:microsoft.com/office/officeart/2011/layout/HexagonRadial"/>
    <dgm:cxn modelId="{17E97A86-94FF-4204-BF97-7B6A58CF8C6C}" type="presParOf" srcId="{9602B10D-C80A-43AD-875E-DE1393B79267}" destId="{54C45958-BFB3-4A9F-9E3E-C4A56D323340}" srcOrd="0" destOrd="0" presId="urn:microsoft.com/office/officeart/2011/layout/HexagonRadial"/>
    <dgm:cxn modelId="{E974AA6C-ECE0-4377-A2CB-4A34B27821C5}" type="presParOf" srcId="{9602B10D-C80A-43AD-875E-DE1393B79267}" destId="{10BF2E1B-A839-4038-BA4E-038ACCCCB914}" srcOrd="1" destOrd="0" presId="urn:microsoft.com/office/officeart/2011/layout/HexagonRadial"/>
    <dgm:cxn modelId="{996A139F-6F00-4DA0-BC79-FFCD5991816D}" type="presParOf" srcId="{10BF2E1B-A839-4038-BA4E-038ACCCCB914}" destId="{055E0FB9-BC5B-4D47-9CC4-1ACDFBE1E17A}" srcOrd="0" destOrd="0" presId="urn:microsoft.com/office/officeart/2011/layout/HexagonRadial"/>
    <dgm:cxn modelId="{CD21F389-55BB-4035-896D-98C6A3E4D74A}" type="presParOf" srcId="{9602B10D-C80A-43AD-875E-DE1393B79267}" destId="{C42E8AEF-1E2F-4BAA-B482-E6F1FE4DD25F}" srcOrd="2" destOrd="0" presId="urn:microsoft.com/office/officeart/2011/layout/HexagonRadial"/>
    <dgm:cxn modelId="{5987063F-3331-4198-AB01-51384D9997E7}" type="presParOf" srcId="{9602B10D-C80A-43AD-875E-DE1393B79267}" destId="{E5EEE373-F540-4E5E-BE48-E473A34E7CFE}" srcOrd="3" destOrd="0" presId="urn:microsoft.com/office/officeart/2011/layout/HexagonRadial"/>
    <dgm:cxn modelId="{03C98E31-D22B-4FA9-BF66-E03A7A1023B3}" type="presParOf" srcId="{E5EEE373-F540-4E5E-BE48-E473A34E7CFE}" destId="{FF7BBB33-E05E-4FBC-AC32-D6EC6119F106}" srcOrd="0" destOrd="0" presId="urn:microsoft.com/office/officeart/2011/layout/HexagonRadial"/>
    <dgm:cxn modelId="{66221AC0-14AA-40EC-A4F9-E87D2BFE08B3}" type="presParOf" srcId="{9602B10D-C80A-43AD-875E-DE1393B79267}" destId="{C42AA26A-A94A-4068-8BD0-D84FC1541F33}" srcOrd="4" destOrd="0" presId="urn:microsoft.com/office/officeart/2011/layout/HexagonRadial"/>
    <dgm:cxn modelId="{B6BCD377-FDCD-4631-A1D1-1AC90B8C139C}" type="presParOf" srcId="{9602B10D-C80A-43AD-875E-DE1393B79267}" destId="{3B2B081E-8579-4C01-9FF5-2E6AE87BE8F6}" srcOrd="5" destOrd="0" presId="urn:microsoft.com/office/officeart/2011/layout/HexagonRadial"/>
    <dgm:cxn modelId="{598B36AA-C206-47B3-89AA-2B52A8F4C850}" type="presParOf" srcId="{3B2B081E-8579-4C01-9FF5-2E6AE87BE8F6}" destId="{6AE7C52B-326B-4AB9-AF1C-6B0E117D8364}" srcOrd="0" destOrd="0" presId="urn:microsoft.com/office/officeart/2011/layout/HexagonRadial"/>
    <dgm:cxn modelId="{8434A1FE-06AC-494A-AEEC-165B1EE2937E}" type="presParOf" srcId="{9602B10D-C80A-43AD-875E-DE1393B79267}" destId="{AC134EBC-EFDE-48C6-8EAC-485A648AB0BE}" srcOrd="6" destOrd="0" presId="urn:microsoft.com/office/officeart/2011/layout/HexagonRadial"/>
    <dgm:cxn modelId="{8D194EA4-7CB1-49E1-862E-4C248F4AED5B}" type="presParOf" srcId="{9602B10D-C80A-43AD-875E-DE1393B79267}" destId="{DB2EE6CA-A61C-4012-BB4E-2018959CB144}" srcOrd="7" destOrd="0" presId="urn:microsoft.com/office/officeart/2011/layout/HexagonRadial"/>
    <dgm:cxn modelId="{B0DDCAB0-C61D-43B9-993C-2E1427C0EA5F}" type="presParOf" srcId="{DB2EE6CA-A61C-4012-BB4E-2018959CB144}" destId="{70E2E512-92F6-411D-89E1-F7D55137893E}" srcOrd="0" destOrd="0" presId="urn:microsoft.com/office/officeart/2011/layout/HexagonRadial"/>
    <dgm:cxn modelId="{965E3F8B-4B15-4D6C-AB70-34A5DB7F9B3C}" type="presParOf" srcId="{9602B10D-C80A-43AD-875E-DE1393B79267}" destId="{35A14841-BAD7-4519-985D-9EDF61DC79B7}" srcOrd="8" destOrd="0" presId="urn:microsoft.com/office/officeart/2011/layout/HexagonRadial"/>
    <dgm:cxn modelId="{7FFC3830-FFB9-4D03-BDC3-D06FCE29CB68}" type="presParOf" srcId="{9602B10D-C80A-43AD-875E-DE1393B79267}" destId="{010E3708-B1E6-4657-96E6-15B43AA45CA3}" srcOrd="9" destOrd="0" presId="urn:microsoft.com/office/officeart/2011/layout/HexagonRadial"/>
    <dgm:cxn modelId="{233C0E55-6FA3-4BC5-85D5-93DDEAD956A8}" type="presParOf" srcId="{010E3708-B1E6-4657-96E6-15B43AA45CA3}" destId="{E5DC49B9-6F87-4441-A7C8-3335CC4493BF}" srcOrd="0" destOrd="0" presId="urn:microsoft.com/office/officeart/2011/layout/HexagonRadial"/>
    <dgm:cxn modelId="{70D81D6F-3C00-4927-BA38-18D50F1F8F85}" type="presParOf" srcId="{9602B10D-C80A-43AD-875E-DE1393B79267}" destId="{80FDA257-E307-4007-9FA1-F2247237E8E8}" srcOrd="10" destOrd="0" presId="urn:microsoft.com/office/officeart/2011/layout/HexagonRadial"/>
    <dgm:cxn modelId="{CE0827C0-838F-4FF1-A2F3-628A21A2EA58}" type="presParOf" srcId="{9602B10D-C80A-43AD-875E-DE1393B79267}" destId="{BC41AF3F-C192-4E19-8728-2070FA230436}" srcOrd="11" destOrd="0" presId="urn:microsoft.com/office/officeart/2011/layout/HexagonRadial"/>
    <dgm:cxn modelId="{CCA5295F-BE5C-4036-A85E-AA0E2720A62A}" type="presParOf" srcId="{BC41AF3F-C192-4E19-8728-2070FA230436}" destId="{CC6F2E2F-C3B1-4945-944E-E643EDF972FD}" srcOrd="0" destOrd="0" presId="urn:microsoft.com/office/officeart/2011/layout/HexagonRadial"/>
    <dgm:cxn modelId="{5B07E602-ADE8-4AE5-986C-C37EED3C4DD4}" type="presParOf" srcId="{9602B10D-C80A-43AD-875E-DE1393B79267}" destId="{B1573B27-0545-4889-A1BD-263834158218}" srcOrd="12" destOrd="0" presId="urn:microsoft.com/office/officeart/2011/layout/HexagonRadial"/>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BA5190-FDA9-4B38-A4CE-553A4E55EBBE}" type="doc">
      <dgm:prSet loTypeId="urn:microsoft.com/office/officeart/2011/layout/HexagonRadial" loCatId="cycle" qsTypeId="urn:microsoft.com/office/officeart/2005/8/quickstyle/simple2" qsCatId="simple" csTypeId="urn:microsoft.com/office/officeart/2005/8/colors/accent1_1" csCatId="accent1" phldr="1"/>
      <dgm:spPr/>
      <dgm:t>
        <a:bodyPr/>
        <a:lstStyle/>
        <a:p>
          <a:endParaRPr lang="en-IN"/>
        </a:p>
      </dgm:t>
    </dgm:pt>
    <dgm:pt modelId="{5AD482DB-9A4D-474E-9405-8B10153471BD}">
      <dgm:prSet phldrT="[Text]" custT="1"/>
      <dgm:spPr/>
      <dgm:t>
        <a:bodyPr/>
        <a:lstStyle/>
        <a:p>
          <a:endParaRPr lang="en-US" sz="1600" b="1" cap="none" spc="0" dirty="0">
            <a:ln w="10160">
              <a:prstDash val="solid"/>
            </a:ln>
            <a:effectLst>
              <a:outerShdw blurRad="38100" dist="22860" dir="5400000" algn="tl" rotWithShape="0">
                <a:srgbClr val="000000">
                  <a:alpha val="30000"/>
                </a:srgbClr>
              </a:outerShdw>
            </a:effectLst>
            <a:latin typeface="Aptos" panose="020B0004020202020204" pitchFamily="34" charset="0"/>
          </a:endParaRPr>
        </a:p>
        <a:p>
          <a:endParaRPr lang="en-US" sz="1600" b="1" cap="none" spc="0" dirty="0">
            <a:ln w="10160">
              <a:prstDash val="solid"/>
            </a:ln>
            <a:effectLst>
              <a:outerShdw blurRad="38100" dist="22860" dir="5400000" algn="tl" rotWithShape="0">
                <a:srgbClr val="000000">
                  <a:alpha val="30000"/>
                </a:srgbClr>
              </a:outerShdw>
            </a:effectLst>
            <a:latin typeface="Aptos" panose="020B0004020202020204" pitchFamily="34" charset="0"/>
          </a:endParaRPr>
        </a:p>
        <a:p>
          <a:r>
            <a:rPr lang="en-US" sz="1600" b="1" cap="none" spc="0" dirty="0">
              <a:ln w="10160">
                <a:prstDash val="solid"/>
              </a:ln>
              <a:effectLst>
                <a:outerShdw blurRad="38100" dist="22860" dir="5400000" algn="tl" rotWithShape="0">
                  <a:srgbClr val="000000">
                    <a:alpha val="30000"/>
                  </a:srgbClr>
                </a:outerShdw>
              </a:effectLst>
              <a:latin typeface="Aptos" panose="020B0004020202020204" pitchFamily="34" charset="0"/>
            </a:rPr>
            <a:t>Silver Futures Contract Specifications</a:t>
          </a:r>
          <a:endParaRPr lang="en-IN" sz="1600" b="1" cap="none" spc="0" dirty="0">
            <a:ln w="10160">
              <a:prstDash val="solid"/>
            </a:ln>
            <a:effectLst>
              <a:outerShdw blurRad="38100" dist="22860" dir="5400000" algn="tl" rotWithShape="0">
                <a:srgbClr val="000000">
                  <a:alpha val="30000"/>
                </a:srgbClr>
              </a:outerShdw>
            </a:effectLst>
            <a:latin typeface="Aptos" panose="020B0004020202020204" pitchFamily="34" charset="0"/>
          </a:endParaRPr>
        </a:p>
      </dgm:t>
    </dgm:pt>
    <dgm:pt modelId="{0885587B-5767-42E0-812E-6A2FE3458918}" type="parTrans" cxnId="{A579AB70-C4EC-49AE-B2E3-A33EF69EA62E}">
      <dgm:prSet/>
      <dgm:spPr/>
      <dgm:t>
        <a:bodyPr/>
        <a:lstStyle/>
        <a:p>
          <a:endParaRPr lang="en-IN"/>
        </a:p>
      </dgm:t>
    </dgm:pt>
    <dgm:pt modelId="{97022C6C-52DB-4CBC-AC2D-291568248973}" type="sibTrans" cxnId="{A579AB70-C4EC-49AE-B2E3-A33EF69EA62E}">
      <dgm:prSet/>
      <dgm:spPr/>
      <dgm:t>
        <a:bodyPr/>
        <a:lstStyle/>
        <a:p>
          <a:endParaRPr lang="en-IN"/>
        </a:p>
      </dgm:t>
    </dgm:pt>
    <dgm:pt modelId="{CCEE9122-C08B-46B1-ACF6-22AC4FA56ABA}">
      <dgm:prSet phldrT="[Text]" custT="1"/>
      <dgm:spPr/>
      <dgm:t>
        <a:bodyPr/>
        <a:lstStyle/>
        <a:p>
          <a:r>
            <a:rPr lang="en-IN" sz="1500" dirty="0">
              <a:latin typeface="Aptos" panose="020B0004020202020204" pitchFamily="34" charset="0"/>
            </a:rPr>
            <a:t>12 contracts running in a year</a:t>
          </a:r>
        </a:p>
      </dgm:t>
    </dgm:pt>
    <dgm:pt modelId="{D75EC1C7-9332-48A8-B491-E24B3103EB13}" type="parTrans" cxnId="{C740026E-F24E-4FBD-AD32-EDAC16E50C07}">
      <dgm:prSet/>
      <dgm:spPr/>
      <dgm:t>
        <a:bodyPr/>
        <a:lstStyle/>
        <a:p>
          <a:endParaRPr lang="en-IN"/>
        </a:p>
      </dgm:t>
    </dgm:pt>
    <dgm:pt modelId="{62CAB9EF-F874-430B-BB27-C4150E5CFB2F}" type="sibTrans" cxnId="{C740026E-F24E-4FBD-AD32-EDAC16E50C07}">
      <dgm:prSet/>
      <dgm:spPr/>
      <dgm:t>
        <a:bodyPr/>
        <a:lstStyle/>
        <a:p>
          <a:endParaRPr lang="en-IN" sz="1400">
            <a:latin typeface="Aptos" panose="020B0004020202020204" pitchFamily="34" charset="0"/>
          </a:endParaRPr>
        </a:p>
      </dgm:t>
    </dgm:pt>
    <dgm:pt modelId="{3586EB6A-CCAE-4F1D-BFCF-41CF7ACCB1ED}">
      <dgm:prSet phldrT="[Text]" custT="1"/>
      <dgm:spPr/>
      <dgm:t>
        <a:bodyPr/>
        <a:lstStyle/>
        <a:p>
          <a:pPr marL="0" lvl="0" indent="0" algn="ctr" defTabSz="666750">
            <a:lnSpc>
              <a:spcPct val="90000"/>
            </a:lnSpc>
            <a:spcBef>
              <a:spcPct val="0"/>
            </a:spcBef>
            <a:spcAft>
              <a:spcPct val="35000"/>
            </a:spcAft>
            <a:buNone/>
          </a:pPr>
          <a:r>
            <a:rPr lang="en-US" sz="1500" kern="1200" dirty="0">
              <a:solidFill>
                <a:prstClr val="black">
                  <a:hueOff val="0"/>
                  <a:satOff val="0"/>
                  <a:lumOff val="0"/>
                  <a:alphaOff val="0"/>
                </a:prstClr>
              </a:solidFill>
              <a:latin typeface="Aptos" panose="020B0004020202020204" pitchFamily="34" charset="0"/>
              <a:ea typeface="+mn-ea"/>
              <a:cs typeface="+mn-cs"/>
            </a:rPr>
            <a:t>30 Kg as Trading Unit</a:t>
          </a:r>
          <a:endParaRPr lang="en-IN" sz="1500" kern="1200" dirty="0">
            <a:solidFill>
              <a:prstClr val="black">
                <a:hueOff val="0"/>
                <a:satOff val="0"/>
                <a:lumOff val="0"/>
                <a:alphaOff val="0"/>
              </a:prstClr>
            </a:solidFill>
            <a:latin typeface="Aptos" panose="020B0004020202020204" pitchFamily="34" charset="0"/>
            <a:ea typeface="+mn-ea"/>
            <a:cs typeface="+mn-cs"/>
          </a:endParaRPr>
        </a:p>
      </dgm:t>
    </dgm:pt>
    <dgm:pt modelId="{C35BDF88-6BD2-4783-B123-7E340F80A4E6}" type="parTrans" cxnId="{BF3CE301-7ED8-44C0-B045-DEEB209D26CC}">
      <dgm:prSet/>
      <dgm:spPr/>
      <dgm:t>
        <a:bodyPr/>
        <a:lstStyle/>
        <a:p>
          <a:endParaRPr lang="en-IN"/>
        </a:p>
      </dgm:t>
    </dgm:pt>
    <dgm:pt modelId="{39226721-16A9-453B-A7F3-945D48588D57}" type="sibTrans" cxnId="{BF3CE301-7ED8-44C0-B045-DEEB209D26CC}">
      <dgm:prSet/>
      <dgm:spPr/>
      <dgm:t>
        <a:bodyPr/>
        <a:lstStyle/>
        <a:p>
          <a:endParaRPr lang="en-IN" sz="1400">
            <a:latin typeface="Aptos" panose="020B0004020202020204" pitchFamily="34" charset="0"/>
          </a:endParaRPr>
        </a:p>
      </dgm:t>
    </dgm:pt>
    <dgm:pt modelId="{3027A1F9-B7DE-459F-BD06-9E1D68B7A857}">
      <dgm:prSet phldrT="[Text]" custT="1"/>
      <dgm:spPr/>
      <dgm:t>
        <a:bodyPr/>
        <a:lstStyle/>
        <a:p>
          <a:pPr marL="0" lvl="0" indent="0" algn="ctr" defTabSz="666750">
            <a:lnSpc>
              <a:spcPct val="90000"/>
            </a:lnSpc>
            <a:spcBef>
              <a:spcPct val="0"/>
            </a:spcBef>
            <a:spcAft>
              <a:spcPct val="35000"/>
            </a:spcAft>
            <a:buNone/>
          </a:pPr>
          <a:r>
            <a:rPr lang="en-US" sz="1500" kern="1200" dirty="0">
              <a:solidFill>
                <a:prstClr val="black">
                  <a:hueOff val="0"/>
                  <a:satOff val="0"/>
                  <a:lumOff val="0"/>
                  <a:alphaOff val="0"/>
                </a:prstClr>
              </a:solidFill>
              <a:latin typeface="Aptos" panose="020B0004020202020204" pitchFamily="34" charset="0"/>
              <a:ea typeface="+mn-ea"/>
              <a:cs typeface="+mn-cs"/>
            </a:rPr>
            <a:t>Price Quote in US Dollars per Troy Ounce</a:t>
          </a:r>
          <a:endParaRPr lang="en-IN" sz="1500" kern="1200" dirty="0">
            <a:solidFill>
              <a:prstClr val="black">
                <a:hueOff val="0"/>
                <a:satOff val="0"/>
                <a:lumOff val="0"/>
                <a:alphaOff val="0"/>
              </a:prstClr>
            </a:solidFill>
            <a:latin typeface="Aptos" panose="020B0004020202020204" pitchFamily="34" charset="0"/>
            <a:ea typeface="+mn-ea"/>
            <a:cs typeface="+mn-cs"/>
          </a:endParaRPr>
        </a:p>
      </dgm:t>
    </dgm:pt>
    <dgm:pt modelId="{8D3DD927-9C1F-4A8E-9E46-0315DC37DEC7}" type="parTrans" cxnId="{5FD96099-19CC-421A-928A-4AE69FADACED}">
      <dgm:prSet/>
      <dgm:spPr/>
      <dgm:t>
        <a:bodyPr/>
        <a:lstStyle/>
        <a:p>
          <a:endParaRPr lang="en-IN"/>
        </a:p>
      </dgm:t>
    </dgm:pt>
    <dgm:pt modelId="{CBA95256-9FE5-4F44-A834-4ACC0F085270}" type="sibTrans" cxnId="{5FD96099-19CC-421A-928A-4AE69FADACED}">
      <dgm:prSet/>
      <dgm:spPr/>
      <dgm:t>
        <a:bodyPr/>
        <a:lstStyle/>
        <a:p>
          <a:endParaRPr lang="en-IN" sz="1400">
            <a:latin typeface="Aptos" panose="020B0004020202020204" pitchFamily="34" charset="0"/>
          </a:endParaRPr>
        </a:p>
      </dgm:t>
    </dgm:pt>
    <dgm:pt modelId="{BA88C95B-6988-46C2-9534-C65AAEC7FB05}">
      <dgm:prSet phldrT="[Text]" custT="1"/>
      <dgm:spPr/>
      <dgm:t>
        <a:bodyPr/>
        <a:lstStyle/>
        <a:p>
          <a:r>
            <a:rPr lang="en-US" sz="1500" dirty="0">
              <a:latin typeface="Aptos" panose="020B0004020202020204" pitchFamily="34" charset="0"/>
            </a:rPr>
            <a:t>Monday to Friday: </a:t>
          </a:r>
        </a:p>
        <a:p>
          <a:r>
            <a:rPr lang="en-US" sz="1500" dirty="0">
              <a:latin typeface="Aptos" panose="020B0004020202020204" pitchFamily="34" charset="0"/>
            </a:rPr>
            <a:t>09:00 Hrs. to 23:30 Hrs. (IST)</a:t>
          </a:r>
          <a:endParaRPr lang="en-IN" sz="1500" dirty="0">
            <a:latin typeface="Aptos" panose="020B0004020202020204" pitchFamily="34" charset="0"/>
          </a:endParaRPr>
        </a:p>
      </dgm:t>
    </dgm:pt>
    <dgm:pt modelId="{288E46A2-A61E-43A3-9DCC-F5A41AE4DC1E}" type="parTrans" cxnId="{3C41481A-E3B9-4EB3-82E9-C9B72E2FFD1E}">
      <dgm:prSet/>
      <dgm:spPr/>
      <dgm:t>
        <a:bodyPr/>
        <a:lstStyle/>
        <a:p>
          <a:endParaRPr lang="en-IN"/>
        </a:p>
      </dgm:t>
    </dgm:pt>
    <dgm:pt modelId="{12790F5E-6674-42A9-B5A4-8E0F09A8045A}" type="sibTrans" cxnId="{3C41481A-E3B9-4EB3-82E9-C9B72E2FFD1E}">
      <dgm:prSet/>
      <dgm:spPr/>
      <dgm:t>
        <a:bodyPr/>
        <a:lstStyle/>
        <a:p>
          <a:endParaRPr lang="en-IN" sz="1400">
            <a:latin typeface="Aptos" panose="020B0004020202020204" pitchFamily="34" charset="0"/>
          </a:endParaRPr>
        </a:p>
      </dgm:t>
    </dgm:pt>
    <dgm:pt modelId="{9A4C48BD-8401-4768-92F8-E9D2928BEE8F}">
      <dgm:prSet custT="1"/>
      <dgm:spPr/>
      <dgm:t>
        <a:bodyPr/>
        <a:lstStyle/>
        <a:p>
          <a:r>
            <a:rPr lang="en-US" sz="1400" dirty="0">
              <a:latin typeface="Aptos" panose="020B0004020202020204" pitchFamily="34" charset="0"/>
            </a:rPr>
            <a:t>Initial margin 10% on Silver (+1 ELM) or based on </a:t>
          </a:r>
          <a:r>
            <a:rPr lang="en-US" sz="1400" dirty="0" err="1">
              <a:latin typeface="Aptos" panose="020B0004020202020204" pitchFamily="34" charset="0"/>
            </a:rPr>
            <a:t>VaR</a:t>
          </a:r>
          <a:r>
            <a:rPr lang="en-US" sz="1400" dirty="0">
              <a:latin typeface="Aptos" panose="020B0004020202020204" pitchFamily="34" charset="0"/>
            </a:rPr>
            <a:t> (MPOR Adjusted), whichever is higher</a:t>
          </a:r>
          <a:endParaRPr lang="en-IN" sz="800" dirty="0">
            <a:latin typeface="Aptos" panose="020B0004020202020204" pitchFamily="34" charset="0"/>
          </a:endParaRPr>
        </a:p>
      </dgm:t>
    </dgm:pt>
    <dgm:pt modelId="{21B67276-FFD2-499F-AD17-7907D96CFEBC}" type="parTrans" cxnId="{F220EDCF-E05F-46E3-971C-6CAFFA1C37C7}">
      <dgm:prSet/>
      <dgm:spPr/>
      <dgm:t>
        <a:bodyPr/>
        <a:lstStyle/>
        <a:p>
          <a:endParaRPr lang="en-IN"/>
        </a:p>
      </dgm:t>
    </dgm:pt>
    <dgm:pt modelId="{753AE6E5-3CC6-4AB3-A00C-FE695B7A6EA0}" type="sibTrans" cxnId="{F220EDCF-E05F-46E3-971C-6CAFFA1C37C7}">
      <dgm:prSet/>
      <dgm:spPr/>
      <dgm:t>
        <a:bodyPr/>
        <a:lstStyle/>
        <a:p>
          <a:endParaRPr lang="en-IN"/>
        </a:p>
      </dgm:t>
    </dgm:pt>
    <dgm:pt modelId="{0E8ED6DF-6D8F-471E-9F95-7AEDD8263DFC}">
      <dgm:prSet/>
      <dgm:spPr/>
      <dgm:t>
        <a:bodyPr/>
        <a:lstStyle/>
        <a:p>
          <a:r>
            <a:rPr lang="en-US" dirty="0">
              <a:latin typeface="Aptos" panose="020B0004020202020204" pitchFamily="34" charset="0"/>
            </a:rPr>
            <a:t>Delivery Based on intention matching from buyers and sellers</a:t>
          </a:r>
          <a:endParaRPr lang="en-IN" dirty="0">
            <a:latin typeface="Aptos" panose="020B0004020202020204" pitchFamily="34" charset="0"/>
          </a:endParaRPr>
        </a:p>
      </dgm:t>
    </dgm:pt>
    <dgm:pt modelId="{4814C370-E492-47F5-B4BF-7EBFCAF95431}" type="parTrans" cxnId="{E7D9EFF0-68EA-4535-B7A3-E120BB2DE3BB}">
      <dgm:prSet/>
      <dgm:spPr/>
      <dgm:t>
        <a:bodyPr/>
        <a:lstStyle/>
        <a:p>
          <a:endParaRPr lang="en-IN"/>
        </a:p>
      </dgm:t>
    </dgm:pt>
    <dgm:pt modelId="{106F003B-5B79-4CE8-A943-1610E54A3123}" type="sibTrans" cxnId="{E7D9EFF0-68EA-4535-B7A3-E120BB2DE3BB}">
      <dgm:prSet/>
      <dgm:spPr/>
      <dgm:t>
        <a:bodyPr/>
        <a:lstStyle/>
        <a:p>
          <a:endParaRPr lang="en-IN"/>
        </a:p>
      </dgm:t>
    </dgm:pt>
    <dgm:pt modelId="{9602B10D-C80A-43AD-875E-DE1393B79267}" type="pres">
      <dgm:prSet presAssocID="{F0BA5190-FDA9-4B38-A4CE-553A4E55EBBE}" presName="Name0" presStyleCnt="0">
        <dgm:presLayoutVars>
          <dgm:chMax val="1"/>
          <dgm:chPref val="1"/>
          <dgm:dir/>
          <dgm:animOne val="branch"/>
          <dgm:animLvl val="lvl"/>
        </dgm:presLayoutVars>
      </dgm:prSet>
      <dgm:spPr/>
    </dgm:pt>
    <dgm:pt modelId="{54C45958-BFB3-4A9F-9E3E-C4A56D323340}" type="pres">
      <dgm:prSet presAssocID="{5AD482DB-9A4D-474E-9405-8B10153471BD}" presName="Parent" presStyleLbl="node0" presStyleIdx="0" presStyleCnt="1">
        <dgm:presLayoutVars>
          <dgm:chMax val="6"/>
          <dgm:chPref val="6"/>
        </dgm:presLayoutVars>
      </dgm:prSet>
      <dgm:spPr/>
    </dgm:pt>
    <dgm:pt modelId="{10BF2E1B-A839-4038-BA4E-038ACCCCB914}" type="pres">
      <dgm:prSet presAssocID="{CCEE9122-C08B-46B1-ACF6-22AC4FA56ABA}" presName="Accent1" presStyleCnt="0"/>
      <dgm:spPr/>
    </dgm:pt>
    <dgm:pt modelId="{055E0FB9-BC5B-4D47-9CC4-1ACDFBE1E17A}" type="pres">
      <dgm:prSet presAssocID="{CCEE9122-C08B-46B1-ACF6-22AC4FA56ABA}" presName="Accent" presStyleLbl="bgShp" presStyleIdx="0" presStyleCnt="6"/>
      <dgm:spPr/>
    </dgm:pt>
    <dgm:pt modelId="{C42E8AEF-1E2F-4BAA-B482-E6F1FE4DD25F}" type="pres">
      <dgm:prSet presAssocID="{CCEE9122-C08B-46B1-ACF6-22AC4FA56ABA}" presName="Child1" presStyleLbl="node1" presStyleIdx="0" presStyleCnt="6">
        <dgm:presLayoutVars>
          <dgm:chMax val="0"/>
          <dgm:chPref val="0"/>
          <dgm:bulletEnabled val="1"/>
        </dgm:presLayoutVars>
      </dgm:prSet>
      <dgm:spPr/>
    </dgm:pt>
    <dgm:pt modelId="{E5EEE373-F540-4E5E-BE48-E473A34E7CFE}" type="pres">
      <dgm:prSet presAssocID="{3586EB6A-CCAE-4F1D-BFCF-41CF7ACCB1ED}" presName="Accent2" presStyleCnt="0"/>
      <dgm:spPr/>
    </dgm:pt>
    <dgm:pt modelId="{FF7BBB33-E05E-4FBC-AC32-D6EC6119F106}" type="pres">
      <dgm:prSet presAssocID="{3586EB6A-CCAE-4F1D-BFCF-41CF7ACCB1ED}" presName="Accent" presStyleLbl="bgShp" presStyleIdx="1" presStyleCnt="6"/>
      <dgm:spPr/>
    </dgm:pt>
    <dgm:pt modelId="{C42AA26A-A94A-4068-8BD0-D84FC1541F33}" type="pres">
      <dgm:prSet presAssocID="{3586EB6A-CCAE-4F1D-BFCF-41CF7ACCB1ED}" presName="Child2" presStyleLbl="node1" presStyleIdx="1" presStyleCnt="6">
        <dgm:presLayoutVars>
          <dgm:chMax val="0"/>
          <dgm:chPref val="0"/>
          <dgm:bulletEnabled val="1"/>
        </dgm:presLayoutVars>
      </dgm:prSet>
      <dgm:spPr/>
    </dgm:pt>
    <dgm:pt modelId="{3B2B081E-8579-4C01-9FF5-2E6AE87BE8F6}" type="pres">
      <dgm:prSet presAssocID="{3027A1F9-B7DE-459F-BD06-9E1D68B7A857}" presName="Accent3" presStyleCnt="0"/>
      <dgm:spPr/>
    </dgm:pt>
    <dgm:pt modelId="{6AE7C52B-326B-4AB9-AF1C-6B0E117D8364}" type="pres">
      <dgm:prSet presAssocID="{3027A1F9-B7DE-459F-BD06-9E1D68B7A857}" presName="Accent" presStyleLbl="bgShp" presStyleIdx="2" presStyleCnt="6"/>
      <dgm:spPr/>
    </dgm:pt>
    <dgm:pt modelId="{AC134EBC-EFDE-48C6-8EAC-485A648AB0BE}" type="pres">
      <dgm:prSet presAssocID="{3027A1F9-B7DE-459F-BD06-9E1D68B7A857}" presName="Child3" presStyleLbl="node1" presStyleIdx="2" presStyleCnt="6">
        <dgm:presLayoutVars>
          <dgm:chMax val="0"/>
          <dgm:chPref val="0"/>
          <dgm:bulletEnabled val="1"/>
        </dgm:presLayoutVars>
      </dgm:prSet>
      <dgm:spPr/>
    </dgm:pt>
    <dgm:pt modelId="{DB2EE6CA-A61C-4012-BB4E-2018959CB144}" type="pres">
      <dgm:prSet presAssocID="{BA88C95B-6988-46C2-9534-C65AAEC7FB05}" presName="Accent4" presStyleCnt="0"/>
      <dgm:spPr/>
    </dgm:pt>
    <dgm:pt modelId="{70E2E512-92F6-411D-89E1-F7D55137893E}" type="pres">
      <dgm:prSet presAssocID="{BA88C95B-6988-46C2-9534-C65AAEC7FB05}" presName="Accent" presStyleLbl="bgShp" presStyleIdx="3" presStyleCnt="6" custLinFactNeighborX="6379" custLinFactNeighborY="-3220"/>
      <dgm:spPr/>
    </dgm:pt>
    <dgm:pt modelId="{35A14841-BAD7-4519-985D-9EDF61DC79B7}" type="pres">
      <dgm:prSet presAssocID="{BA88C95B-6988-46C2-9534-C65AAEC7FB05}" presName="Child4" presStyleLbl="node1" presStyleIdx="3" presStyleCnt="6">
        <dgm:presLayoutVars>
          <dgm:chMax val="0"/>
          <dgm:chPref val="0"/>
          <dgm:bulletEnabled val="1"/>
        </dgm:presLayoutVars>
      </dgm:prSet>
      <dgm:spPr/>
    </dgm:pt>
    <dgm:pt modelId="{010E3708-B1E6-4657-96E6-15B43AA45CA3}" type="pres">
      <dgm:prSet presAssocID="{9A4C48BD-8401-4768-92F8-E9D2928BEE8F}" presName="Accent5" presStyleCnt="0"/>
      <dgm:spPr/>
    </dgm:pt>
    <dgm:pt modelId="{E5DC49B9-6F87-4441-A7C8-3335CC4493BF}" type="pres">
      <dgm:prSet presAssocID="{9A4C48BD-8401-4768-92F8-E9D2928BEE8F}" presName="Accent" presStyleLbl="bgShp" presStyleIdx="4" presStyleCnt="6"/>
      <dgm:spPr/>
    </dgm:pt>
    <dgm:pt modelId="{80FDA257-E307-4007-9FA1-F2247237E8E8}" type="pres">
      <dgm:prSet presAssocID="{9A4C48BD-8401-4768-92F8-E9D2928BEE8F}" presName="Child5" presStyleLbl="node1" presStyleIdx="4" presStyleCnt="6">
        <dgm:presLayoutVars>
          <dgm:chMax val="0"/>
          <dgm:chPref val="0"/>
          <dgm:bulletEnabled val="1"/>
        </dgm:presLayoutVars>
      </dgm:prSet>
      <dgm:spPr/>
    </dgm:pt>
    <dgm:pt modelId="{BC41AF3F-C192-4E19-8728-2070FA230436}" type="pres">
      <dgm:prSet presAssocID="{0E8ED6DF-6D8F-471E-9F95-7AEDD8263DFC}" presName="Accent6" presStyleCnt="0"/>
      <dgm:spPr/>
    </dgm:pt>
    <dgm:pt modelId="{CC6F2E2F-C3B1-4945-944E-E643EDF972FD}" type="pres">
      <dgm:prSet presAssocID="{0E8ED6DF-6D8F-471E-9F95-7AEDD8263DFC}" presName="Accent" presStyleLbl="bgShp" presStyleIdx="5" presStyleCnt="6"/>
      <dgm:spPr/>
    </dgm:pt>
    <dgm:pt modelId="{B1573B27-0545-4889-A1BD-263834158218}" type="pres">
      <dgm:prSet presAssocID="{0E8ED6DF-6D8F-471E-9F95-7AEDD8263DFC}" presName="Child6" presStyleLbl="node1" presStyleIdx="5" presStyleCnt="6">
        <dgm:presLayoutVars>
          <dgm:chMax val="0"/>
          <dgm:chPref val="0"/>
          <dgm:bulletEnabled val="1"/>
        </dgm:presLayoutVars>
      </dgm:prSet>
      <dgm:spPr/>
    </dgm:pt>
  </dgm:ptLst>
  <dgm:cxnLst>
    <dgm:cxn modelId="{BF3CE301-7ED8-44C0-B045-DEEB209D26CC}" srcId="{5AD482DB-9A4D-474E-9405-8B10153471BD}" destId="{3586EB6A-CCAE-4F1D-BFCF-41CF7ACCB1ED}" srcOrd="1" destOrd="0" parTransId="{C35BDF88-6BD2-4783-B123-7E340F80A4E6}" sibTransId="{39226721-16A9-453B-A7F3-945D48588D57}"/>
    <dgm:cxn modelId="{73BD1E11-5985-4775-9F82-99B4A4981A8C}" type="presOf" srcId="{5AD482DB-9A4D-474E-9405-8B10153471BD}" destId="{54C45958-BFB3-4A9F-9E3E-C4A56D323340}" srcOrd="0" destOrd="0" presId="urn:microsoft.com/office/officeart/2011/layout/HexagonRadial"/>
    <dgm:cxn modelId="{3C41481A-E3B9-4EB3-82E9-C9B72E2FFD1E}" srcId="{5AD482DB-9A4D-474E-9405-8B10153471BD}" destId="{BA88C95B-6988-46C2-9534-C65AAEC7FB05}" srcOrd="3" destOrd="0" parTransId="{288E46A2-A61E-43A3-9DCC-F5A41AE4DC1E}" sibTransId="{12790F5E-6674-42A9-B5A4-8E0F09A8045A}"/>
    <dgm:cxn modelId="{EAB1602F-AF44-4D18-801A-17F36F427DD2}" type="presOf" srcId="{CCEE9122-C08B-46B1-ACF6-22AC4FA56ABA}" destId="{C42E8AEF-1E2F-4BAA-B482-E6F1FE4DD25F}" srcOrd="0" destOrd="0" presId="urn:microsoft.com/office/officeart/2011/layout/HexagonRadial"/>
    <dgm:cxn modelId="{21961E5F-E3C4-4E34-B5F6-585865EF8651}" type="presOf" srcId="{F0BA5190-FDA9-4B38-A4CE-553A4E55EBBE}" destId="{9602B10D-C80A-43AD-875E-DE1393B79267}" srcOrd="0" destOrd="0" presId="urn:microsoft.com/office/officeart/2011/layout/HexagonRadial"/>
    <dgm:cxn modelId="{C740026E-F24E-4FBD-AD32-EDAC16E50C07}" srcId="{5AD482DB-9A4D-474E-9405-8B10153471BD}" destId="{CCEE9122-C08B-46B1-ACF6-22AC4FA56ABA}" srcOrd="0" destOrd="0" parTransId="{D75EC1C7-9332-48A8-B491-E24B3103EB13}" sibTransId="{62CAB9EF-F874-430B-BB27-C4150E5CFB2F}"/>
    <dgm:cxn modelId="{A579AB70-C4EC-49AE-B2E3-A33EF69EA62E}" srcId="{F0BA5190-FDA9-4B38-A4CE-553A4E55EBBE}" destId="{5AD482DB-9A4D-474E-9405-8B10153471BD}" srcOrd="0" destOrd="0" parTransId="{0885587B-5767-42E0-812E-6A2FE3458918}" sibTransId="{97022C6C-52DB-4CBC-AC2D-291568248973}"/>
    <dgm:cxn modelId="{A196D883-5CF4-4AB8-A1DE-6AE2D221F717}" type="presOf" srcId="{0E8ED6DF-6D8F-471E-9F95-7AEDD8263DFC}" destId="{B1573B27-0545-4889-A1BD-263834158218}" srcOrd="0" destOrd="0" presId="urn:microsoft.com/office/officeart/2011/layout/HexagonRadial"/>
    <dgm:cxn modelId="{5FD96099-19CC-421A-928A-4AE69FADACED}" srcId="{5AD482DB-9A4D-474E-9405-8B10153471BD}" destId="{3027A1F9-B7DE-459F-BD06-9E1D68B7A857}" srcOrd="2" destOrd="0" parTransId="{8D3DD927-9C1F-4A8E-9E46-0315DC37DEC7}" sibTransId="{CBA95256-9FE5-4F44-A834-4ACC0F085270}"/>
    <dgm:cxn modelId="{F220EDCF-E05F-46E3-971C-6CAFFA1C37C7}" srcId="{5AD482DB-9A4D-474E-9405-8B10153471BD}" destId="{9A4C48BD-8401-4768-92F8-E9D2928BEE8F}" srcOrd="4" destOrd="0" parTransId="{21B67276-FFD2-499F-AD17-7907D96CFEBC}" sibTransId="{753AE6E5-3CC6-4AB3-A00C-FE695B7A6EA0}"/>
    <dgm:cxn modelId="{F80929DD-28BE-4142-A70B-17F3E76DB988}" type="presOf" srcId="{3027A1F9-B7DE-459F-BD06-9E1D68B7A857}" destId="{AC134EBC-EFDE-48C6-8EAC-485A648AB0BE}" srcOrd="0" destOrd="0" presId="urn:microsoft.com/office/officeart/2011/layout/HexagonRadial"/>
    <dgm:cxn modelId="{EB067DE8-B9DC-43F4-9713-93CBE83633A6}" type="presOf" srcId="{9A4C48BD-8401-4768-92F8-E9D2928BEE8F}" destId="{80FDA257-E307-4007-9FA1-F2247237E8E8}" srcOrd="0" destOrd="0" presId="urn:microsoft.com/office/officeart/2011/layout/HexagonRadial"/>
    <dgm:cxn modelId="{8FBB4CF0-FC57-42D4-9004-D16C863E0F8C}" type="presOf" srcId="{BA88C95B-6988-46C2-9534-C65AAEC7FB05}" destId="{35A14841-BAD7-4519-985D-9EDF61DC79B7}" srcOrd="0" destOrd="0" presId="urn:microsoft.com/office/officeart/2011/layout/HexagonRadial"/>
    <dgm:cxn modelId="{E7D9EFF0-68EA-4535-B7A3-E120BB2DE3BB}" srcId="{5AD482DB-9A4D-474E-9405-8B10153471BD}" destId="{0E8ED6DF-6D8F-471E-9F95-7AEDD8263DFC}" srcOrd="5" destOrd="0" parTransId="{4814C370-E492-47F5-B4BF-7EBFCAF95431}" sibTransId="{106F003B-5B79-4CE8-A943-1610E54A3123}"/>
    <dgm:cxn modelId="{44FC46F4-6EBE-4121-88B9-77B875D98FCC}" type="presOf" srcId="{3586EB6A-CCAE-4F1D-BFCF-41CF7ACCB1ED}" destId="{C42AA26A-A94A-4068-8BD0-D84FC1541F33}" srcOrd="0" destOrd="0" presId="urn:microsoft.com/office/officeart/2011/layout/HexagonRadial"/>
    <dgm:cxn modelId="{17E97A86-94FF-4204-BF97-7B6A58CF8C6C}" type="presParOf" srcId="{9602B10D-C80A-43AD-875E-DE1393B79267}" destId="{54C45958-BFB3-4A9F-9E3E-C4A56D323340}" srcOrd="0" destOrd="0" presId="urn:microsoft.com/office/officeart/2011/layout/HexagonRadial"/>
    <dgm:cxn modelId="{E974AA6C-ECE0-4377-A2CB-4A34B27821C5}" type="presParOf" srcId="{9602B10D-C80A-43AD-875E-DE1393B79267}" destId="{10BF2E1B-A839-4038-BA4E-038ACCCCB914}" srcOrd="1" destOrd="0" presId="urn:microsoft.com/office/officeart/2011/layout/HexagonRadial"/>
    <dgm:cxn modelId="{996A139F-6F00-4DA0-BC79-FFCD5991816D}" type="presParOf" srcId="{10BF2E1B-A839-4038-BA4E-038ACCCCB914}" destId="{055E0FB9-BC5B-4D47-9CC4-1ACDFBE1E17A}" srcOrd="0" destOrd="0" presId="urn:microsoft.com/office/officeart/2011/layout/HexagonRadial"/>
    <dgm:cxn modelId="{CD21F389-55BB-4035-896D-98C6A3E4D74A}" type="presParOf" srcId="{9602B10D-C80A-43AD-875E-DE1393B79267}" destId="{C42E8AEF-1E2F-4BAA-B482-E6F1FE4DD25F}" srcOrd="2" destOrd="0" presId="urn:microsoft.com/office/officeart/2011/layout/HexagonRadial"/>
    <dgm:cxn modelId="{5987063F-3331-4198-AB01-51384D9997E7}" type="presParOf" srcId="{9602B10D-C80A-43AD-875E-DE1393B79267}" destId="{E5EEE373-F540-4E5E-BE48-E473A34E7CFE}" srcOrd="3" destOrd="0" presId="urn:microsoft.com/office/officeart/2011/layout/HexagonRadial"/>
    <dgm:cxn modelId="{03C98E31-D22B-4FA9-BF66-E03A7A1023B3}" type="presParOf" srcId="{E5EEE373-F540-4E5E-BE48-E473A34E7CFE}" destId="{FF7BBB33-E05E-4FBC-AC32-D6EC6119F106}" srcOrd="0" destOrd="0" presId="urn:microsoft.com/office/officeart/2011/layout/HexagonRadial"/>
    <dgm:cxn modelId="{66221AC0-14AA-40EC-A4F9-E87D2BFE08B3}" type="presParOf" srcId="{9602B10D-C80A-43AD-875E-DE1393B79267}" destId="{C42AA26A-A94A-4068-8BD0-D84FC1541F33}" srcOrd="4" destOrd="0" presId="urn:microsoft.com/office/officeart/2011/layout/HexagonRadial"/>
    <dgm:cxn modelId="{B6BCD377-FDCD-4631-A1D1-1AC90B8C139C}" type="presParOf" srcId="{9602B10D-C80A-43AD-875E-DE1393B79267}" destId="{3B2B081E-8579-4C01-9FF5-2E6AE87BE8F6}" srcOrd="5" destOrd="0" presId="urn:microsoft.com/office/officeart/2011/layout/HexagonRadial"/>
    <dgm:cxn modelId="{598B36AA-C206-47B3-89AA-2B52A8F4C850}" type="presParOf" srcId="{3B2B081E-8579-4C01-9FF5-2E6AE87BE8F6}" destId="{6AE7C52B-326B-4AB9-AF1C-6B0E117D8364}" srcOrd="0" destOrd="0" presId="urn:microsoft.com/office/officeart/2011/layout/HexagonRadial"/>
    <dgm:cxn modelId="{8434A1FE-06AC-494A-AEEC-165B1EE2937E}" type="presParOf" srcId="{9602B10D-C80A-43AD-875E-DE1393B79267}" destId="{AC134EBC-EFDE-48C6-8EAC-485A648AB0BE}" srcOrd="6" destOrd="0" presId="urn:microsoft.com/office/officeart/2011/layout/HexagonRadial"/>
    <dgm:cxn modelId="{8D194EA4-7CB1-49E1-862E-4C248F4AED5B}" type="presParOf" srcId="{9602B10D-C80A-43AD-875E-DE1393B79267}" destId="{DB2EE6CA-A61C-4012-BB4E-2018959CB144}" srcOrd="7" destOrd="0" presId="urn:microsoft.com/office/officeart/2011/layout/HexagonRadial"/>
    <dgm:cxn modelId="{B0DDCAB0-C61D-43B9-993C-2E1427C0EA5F}" type="presParOf" srcId="{DB2EE6CA-A61C-4012-BB4E-2018959CB144}" destId="{70E2E512-92F6-411D-89E1-F7D55137893E}" srcOrd="0" destOrd="0" presId="urn:microsoft.com/office/officeart/2011/layout/HexagonRadial"/>
    <dgm:cxn modelId="{965E3F8B-4B15-4D6C-AB70-34A5DB7F9B3C}" type="presParOf" srcId="{9602B10D-C80A-43AD-875E-DE1393B79267}" destId="{35A14841-BAD7-4519-985D-9EDF61DC79B7}" srcOrd="8" destOrd="0" presId="urn:microsoft.com/office/officeart/2011/layout/HexagonRadial"/>
    <dgm:cxn modelId="{7FFC3830-FFB9-4D03-BDC3-D06FCE29CB68}" type="presParOf" srcId="{9602B10D-C80A-43AD-875E-DE1393B79267}" destId="{010E3708-B1E6-4657-96E6-15B43AA45CA3}" srcOrd="9" destOrd="0" presId="urn:microsoft.com/office/officeart/2011/layout/HexagonRadial"/>
    <dgm:cxn modelId="{233C0E55-6FA3-4BC5-85D5-93DDEAD956A8}" type="presParOf" srcId="{010E3708-B1E6-4657-96E6-15B43AA45CA3}" destId="{E5DC49B9-6F87-4441-A7C8-3335CC4493BF}" srcOrd="0" destOrd="0" presId="urn:microsoft.com/office/officeart/2011/layout/HexagonRadial"/>
    <dgm:cxn modelId="{70D81D6F-3C00-4927-BA38-18D50F1F8F85}" type="presParOf" srcId="{9602B10D-C80A-43AD-875E-DE1393B79267}" destId="{80FDA257-E307-4007-9FA1-F2247237E8E8}" srcOrd="10" destOrd="0" presId="urn:microsoft.com/office/officeart/2011/layout/HexagonRadial"/>
    <dgm:cxn modelId="{CE0827C0-838F-4FF1-A2F3-628A21A2EA58}" type="presParOf" srcId="{9602B10D-C80A-43AD-875E-DE1393B79267}" destId="{BC41AF3F-C192-4E19-8728-2070FA230436}" srcOrd="11" destOrd="0" presId="urn:microsoft.com/office/officeart/2011/layout/HexagonRadial"/>
    <dgm:cxn modelId="{CCA5295F-BE5C-4036-A85E-AA0E2720A62A}" type="presParOf" srcId="{BC41AF3F-C192-4E19-8728-2070FA230436}" destId="{CC6F2E2F-C3B1-4945-944E-E643EDF972FD}" srcOrd="0" destOrd="0" presId="urn:microsoft.com/office/officeart/2011/layout/HexagonRadial"/>
    <dgm:cxn modelId="{5B07E602-ADE8-4AE5-986C-C37EED3C4DD4}" type="presParOf" srcId="{9602B10D-C80A-43AD-875E-DE1393B79267}" destId="{B1573B27-0545-4889-A1BD-263834158218}" srcOrd="12" destOrd="0" presId="urn:microsoft.com/office/officeart/2011/layout/HexagonRadial"/>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D36844-792E-4E88-B727-AC4DCCBF935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IN"/>
        </a:p>
      </dgm:t>
    </dgm:pt>
    <dgm:pt modelId="{01DF35AE-B74E-459B-84E1-1676508B678F}">
      <dgm:prSet phldrT="[Text]" custT="1"/>
      <dgm:spPr/>
      <dgm:t>
        <a:bodyPr/>
        <a:lstStyle/>
        <a:p>
          <a:r>
            <a:rPr lang="en-US" sz="1400" dirty="0">
              <a:latin typeface="+mn-lt"/>
            </a:rPr>
            <a:t>AD Banks</a:t>
          </a:r>
        </a:p>
      </dgm:t>
    </dgm:pt>
    <dgm:pt modelId="{370A3311-F4E0-4EF1-A057-DA9160EDA19F}" type="parTrans" cxnId="{1184EEB3-B394-4DB2-8F5A-CD454BA3F3B1}">
      <dgm:prSet/>
      <dgm:spPr/>
      <dgm:t>
        <a:bodyPr/>
        <a:lstStyle/>
        <a:p>
          <a:endParaRPr lang="en-US" sz="1400">
            <a:latin typeface="+mn-lt"/>
          </a:endParaRPr>
        </a:p>
      </dgm:t>
    </dgm:pt>
    <dgm:pt modelId="{5ACCF26C-8B74-41FC-91B4-E0B52F44FD35}" type="sibTrans" cxnId="{1184EEB3-B394-4DB2-8F5A-CD454BA3F3B1}">
      <dgm:prSet/>
      <dgm:spPr/>
      <dgm:t>
        <a:bodyPr/>
        <a:lstStyle/>
        <a:p>
          <a:endParaRPr lang="en-US" sz="1400">
            <a:latin typeface="+mn-lt"/>
          </a:endParaRPr>
        </a:p>
      </dgm:t>
    </dgm:pt>
    <dgm:pt modelId="{4A4E0FE5-494C-40E3-BD6B-41E10E068509}">
      <dgm:prSet phldrT="[Text]" custT="1"/>
      <dgm:spPr/>
      <dgm:t>
        <a:bodyPr/>
        <a:lstStyle/>
        <a:p>
          <a:r>
            <a:rPr lang="en-US" sz="1400" dirty="0">
              <a:latin typeface="+mn-lt"/>
            </a:rPr>
            <a:t>Domestic Entities</a:t>
          </a:r>
        </a:p>
      </dgm:t>
    </dgm:pt>
    <dgm:pt modelId="{BC3FB666-4E38-4632-B808-CAD9D9392946}" type="parTrans" cxnId="{506B9943-7725-4B53-ADD2-9B94422C0890}">
      <dgm:prSet/>
      <dgm:spPr/>
      <dgm:t>
        <a:bodyPr/>
        <a:lstStyle/>
        <a:p>
          <a:endParaRPr lang="en-US" sz="1400">
            <a:latin typeface="+mn-lt"/>
          </a:endParaRPr>
        </a:p>
      </dgm:t>
    </dgm:pt>
    <dgm:pt modelId="{B31ECDE5-05FD-4D66-9A56-95608BE02A5C}" type="sibTrans" cxnId="{506B9943-7725-4B53-ADD2-9B94422C0890}">
      <dgm:prSet/>
      <dgm:spPr/>
      <dgm:t>
        <a:bodyPr/>
        <a:lstStyle/>
        <a:p>
          <a:endParaRPr lang="en-US" sz="1400">
            <a:latin typeface="+mn-lt"/>
          </a:endParaRPr>
        </a:p>
      </dgm:t>
    </dgm:pt>
    <dgm:pt modelId="{96338B9F-1586-4186-A4EA-6E0F7744984E}">
      <dgm:prSet phldrT="[Text]" custT="1"/>
      <dgm:spPr/>
      <dgm:t>
        <a:bodyPr/>
        <a:lstStyle/>
        <a:p>
          <a:r>
            <a:rPr lang="en-US" sz="1400" dirty="0">
              <a:latin typeface="+mn-lt"/>
            </a:rPr>
            <a:t>TM/TCM</a:t>
          </a:r>
        </a:p>
      </dgm:t>
    </dgm:pt>
    <dgm:pt modelId="{7F615D10-2FBD-43AF-9A0E-EDC68BC412C9}" type="parTrans" cxnId="{43DB7AED-BFA7-469B-AEB2-091BE2312A36}">
      <dgm:prSet/>
      <dgm:spPr/>
      <dgm:t>
        <a:bodyPr/>
        <a:lstStyle/>
        <a:p>
          <a:endParaRPr lang="en-US" sz="1400">
            <a:latin typeface="+mn-lt"/>
          </a:endParaRPr>
        </a:p>
      </dgm:t>
    </dgm:pt>
    <dgm:pt modelId="{8DBDD624-EB5B-480E-8C07-0A1D58EF10A9}" type="sibTrans" cxnId="{43DB7AED-BFA7-469B-AEB2-091BE2312A36}">
      <dgm:prSet/>
      <dgm:spPr/>
      <dgm:t>
        <a:bodyPr/>
        <a:lstStyle/>
        <a:p>
          <a:endParaRPr lang="en-US" sz="1400">
            <a:latin typeface="+mn-lt"/>
          </a:endParaRPr>
        </a:p>
      </dgm:t>
    </dgm:pt>
    <dgm:pt modelId="{DA9632DF-8DE6-4FEA-BDD9-2C033C1229D4}">
      <dgm:prSet custT="1"/>
      <dgm:spPr/>
      <dgm:t>
        <a:bodyPr/>
        <a:lstStyle/>
        <a:p>
          <a:pPr algn="just"/>
          <a:r>
            <a:rPr lang="en-US" sz="1400" dirty="0">
              <a:latin typeface="+mn-lt"/>
            </a:rPr>
            <a:t>Provide Hedge facility whereby the quantity which can be hedged is fixed based on assessment of contracted and anticipated exposure of the eligible domestic entities</a:t>
          </a:r>
        </a:p>
      </dgm:t>
    </dgm:pt>
    <dgm:pt modelId="{E075F3AE-CDF4-484E-982C-D4DD31E5DA92}" type="parTrans" cxnId="{E44B818E-A471-4091-A728-3FE359168B6C}">
      <dgm:prSet/>
      <dgm:spPr/>
      <dgm:t>
        <a:bodyPr/>
        <a:lstStyle/>
        <a:p>
          <a:endParaRPr lang="en-US" sz="1400">
            <a:latin typeface="+mn-lt"/>
          </a:endParaRPr>
        </a:p>
      </dgm:t>
    </dgm:pt>
    <dgm:pt modelId="{FA5A75FB-BE55-4156-AF82-563EDC9251A5}" type="sibTrans" cxnId="{E44B818E-A471-4091-A728-3FE359168B6C}">
      <dgm:prSet/>
      <dgm:spPr/>
      <dgm:t>
        <a:bodyPr/>
        <a:lstStyle/>
        <a:p>
          <a:endParaRPr lang="en-US" sz="1400">
            <a:latin typeface="+mn-lt"/>
          </a:endParaRPr>
        </a:p>
      </dgm:t>
    </dgm:pt>
    <dgm:pt modelId="{DED875F3-F510-48BF-89E8-4A801CC69B61}">
      <dgm:prSet custT="1"/>
      <dgm:spPr/>
      <dgm:t>
        <a:bodyPr/>
        <a:lstStyle/>
        <a:p>
          <a:pPr algn="just"/>
          <a:r>
            <a:rPr lang="en-US" sz="1400" dirty="0">
              <a:latin typeface="+mn-lt"/>
            </a:rPr>
            <a:t>Open Special Current Account for remittance and flow of Margin in USD</a:t>
          </a:r>
        </a:p>
      </dgm:t>
    </dgm:pt>
    <dgm:pt modelId="{12497777-BAFC-4A72-ADC8-2DAD27A1BB55}" type="parTrans" cxnId="{39498176-9EA9-4F91-ACE1-C55134D21453}">
      <dgm:prSet/>
      <dgm:spPr/>
      <dgm:t>
        <a:bodyPr/>
        <a:lstStyle/>
        <a:p>
          <a:endParaRPr lang="en-US" sz="1400">
            <a:latin typeface="+mn-lt"/>
          </a:endParaRPr>
        </a:p>
      </dgm:t>
    </dgm:pt>
    <dgm:pt modelId="{01829356-45D0-4165-B52F-A3AD879A7D5B}" type="sibTrans" cxnId="{39498176-9EA9-4F91-ACE1-C55134D21453}">
      <dgm:prSet/>
      <dgm:spPr/>
      <dgm:t>
        <a:bodyPr/>
        <a:lstStyle/>
        <a:p>
          <a:endParaRPr lang="en-US" sz="1400">
            <a:latin typeface="+mn-lt"/>
          </a:endParaRPr>
        </a:p>
      </dgm:t>
    </dgm:pt>
    <dgm:pt modelId="{485A0D81-CBB4-4433-9C0B-A4DF87AB538C}">
      <dgm:prSet custT="1"/>
      <dgm:spPr/>
      <dgm:t>
        <a:bodyPr/>
        <a:lstStyle/>
        <a:p>
          <a:pPr algn="just"/>
          <a:r>
            <a:rPr lang="en-US" sz="1400" kern="1200" dirty="0">
              <a:solidFill>
                <a:prstClr val="black">
                  <a:hueOff val="0"/>
                  <a:satOff val="0"/>
                  <a:lumOff val="0"/>
                  <a:alphaOff val="0"/>
                </a:prstClr>
              </a:solidFill>
              <a:latin typeface="+mn-lt"/>
              <a:ea typeface="+mn-ea"/>
              <a:cs typeface="+mn-cs"/>
            </a:rPr>
            <a:t>After Special Current Account  is opened, they remit the USD to their respective TM/TCM as margin money/Mark-to- Market</a:t>
          </a:r>
        </a:p>
      </dgm:t>
    </dgm:pt>
    <dgm:pt modelId="{57F9B0BE-3207-414B-9C13-6F6C68B5FE54}" type="parTrans" cxnId="{DF4A4183-B157-4349-A4A6-2DBD9C7DAB6E}">
      <dgm:prSet/>
      <dgm:spPr/>
      <dgm:t>
        <a:bodyPr/>
        <a:lstStyle/>
        <a:p>
          <a:endParaRPr lang="en-US" sz="1400">
            <a:latin typeface="+mn-lt"/>
          </a:endParaRPr>
        </a:p>
      </dgm:t>
    </dgm:pt>
    <dgm:pt modelId="{CD3C44D0-E548-44B3-851C-6DA5AFFE04FF}" type="sibTrans" cxnId="{DF4A4183-B157-4349-A4A6-2DBD9C7DAB6E}">
      <dgm:prSet/>
      <dgm:spPr/>
      <dgm:t>
        <a:bodyPr/>
        <a:lstStyle/>
        <a:p>
          <a:endParaRPr lang="en-US" sz="1400">
            <a:latin typeface="+mn-lt"/>
          </a:endParaRPr>
        </a:p>
      </dgm:t>
    </dgm:pt>
    <dgm:pt modelId="{C27C5033-D75D-4894-85CF-524DC719AA51}">
      <dgm:prSet custT="1"/>
      <dgm:spPr/>
      <dgm:t>
        <a:bodyPr/>
        <a:lstStyle/>
        <a:p>
          <a:pPr marL="171450" lvl="1" indent="0" algn="l" defTabSz="711200">
            <a:lnSpc>
              <a:spcPct val="90000"/>
            </a:lnSpc>
            <a:spcBef>
              <a:spcPct val="0"/>
            </a:spcBef>
            <a:spcAft>
              <a:spcPct val="15000"/>
            </a:spcAft>
          </a:pPr>
          <a:r>
            <a:rPr lang="en-US" sz="1400" b="0" i="0" kern="1200" dirty="0"/>
            <a:t> The Mark to Market (MTM) settlement is done  on the Daily Settlement Price</a:t>
          </a:r>
          <a:endParaRPr lang="en-US" sz="1400" kern="1200" dirty="0">
            <a:solidFill>
              <a:prstClr val="black">
                <a:hueOff val="0"/>
                <a:satOff val="0"/>
                <a:lumOff val="0"/>
                <a:alphaOff val="0"/>
              </a:prstClr>
            </a:solidFill>
            <a:latin typeface="+mn-lt"/>
            <a:ea typeface="+mn-ea"/>
            <a:cs typeface="+mn-cs"/>
          </a:endParaRPr>
        </a:p>
      </dgm:t>
    </dgm:pt>
    <dgm:pt modelId="{2B83C30A-7235-4B38-A2D4-0DE014429158}" type="parTrans" cxnId="{8CA43F29-17B4-45C1-9956-54C191621037}">
      <dgm:prSet/>
      <dgm:spPr/>
      <dgm:t>
        <a:bodyPr/>
        <a:lstStyle/>
        <a:p>
          <a:endParaRPr lang="en-US" sz="1400">
            <a:latin typeface="+mn-lt"/>
          </a:endParaRPr>
        </a:p>
      </dgm:t>
    </dgm:pt>
    <dgm:pt modelId="{F1B8418A-1E3C-4911-95C3-0A8B9AD221A6}" type="sibTrans" cxnId="{8CA43F29-17B4-45C1-9956-54C191621037}">
      <dgm:prSet/>
      <dgm:spPr/>
      <dgm:t>
        <a:bodyPr/>
        <a:lstStyle/>
        <a:p>
          <a:endParaRPr lang="en-US" sz="1400">
            <a:latin typeface="+mn-lt"/>
          </a:endParaRPr>
        </a:p>
      </dgm:t>
    </dgm:pt>
    <dgm:pt modelId="{42763B8D-2389-490B-ABFA-FFE78FE9E9A6}">
      <dgm:prSet phldrT="[Text]" custT="1"/>
      <dgm:spPr/>
      <dgm:t>
        <a:bodyPr/>
        <a:lstStyle/>
        <a:p>
          <a:r>
            <a:rPr lang="en-US" sz="1400" dirty="0">
              <a:latin typeface="+mn-lt"/>
            </a:rPr>
            <a:t>Mark-to Market(MTM)</a:t>
          </a:r>
        </a:p>
      </dgm:t>
    </dgm:pt>
    <dgm:pt modelId="{1CCE91B4-B9EF-464F-A6FF-8867C38FFE69}" type="parTrans" cxnId="{CB68BA89-778B-44FF-AB09-C247FCD3E2C4}">
      <dgm:prSet/>
      <dgm:spPr/>
      <dgm:t>
        <a:bodyPr/>
        <a:lstStyle/>
        <a:p>
          <a:endParaRPr lang="en-US" sz="1400">
            <a:latin typeface="+mn-lt"/>
          </a:endParaRPr>
        </a:p>
      </dgm:t>
    </dgm:pt>
    <dgm:pt modelId="{8563B428-D164-41C5-8F8E-B20A2BAB598B}" type="sibTrans" cxnId="{CB68BA89-778B-44FF-AB09-C247FCD3E2C4}">
      <dgm:prSet/>
      <dgm:spPr/>
      <dgm:t>
        <a:bodyPr/>
        <a:lstStyle/>
        <a:p>
          <a:endParaRPr lang="en-US" sz="1400">
            <a:latin typeface="+mn-lt"/>
          </a:endParaRPr>
        </a:p>
      </dgm:t>
    </dgm:pt>
    <dgm:pt modelId="{46E802C6-6C7F-4418-BBDF-41C4F8C4CBEF}">
      <dgm:prSet custT="1"/>
      <dgm:spPr/>
      <dgm:t>
        <a:bodyPr/>
        <a:lstStyle/>
        <a:p>
          <a:r>
            <a:rPr lang="en-US" sz="1400" dirty="0">
              <a:solidFill>
                <a:prstClr val="black">
                  <a:hueOff val="0"/>
                  <a:satOff val="0"/>
                  <a:lumOff val="0"/>
                  <a:alphaOff val="0"/>
                </a:prstClr>
              </a:solidFill>
              <a:latin typeface="+mn-lt"/>
              <a:ea typeface="+mn-ea"/>
              <a:cs typeface="+mn-cs"/>
            </a:rPr>
            <a:t>Once the member receive the margin from the client the limit is provided for trading on Futures </a:t>
          </a:r>
          <a:endParaRPr lang="en-US" sz="1400" dirty="0">
            <a:latin typeface="+mn-lt"/>
          </a:endParaRPr>
        </a:p>
      </dgm:t>
    </dgm:pt>
    <dgm:pt modelId="{310E1E8B-6F9A-45B1-87EB-B095A07A3F08}" type="parTrans" cxnId="{5684C1D4-25D3-44DB-873E-676EEF5623C9}">
      <dgm:prSet/>
      <dgm:spPr/>
      <dgm:t>
        <a:bodyPr/>
        <a:lstStyle/>
        <a:p>
          <a:endParaRPr lang="en-US" sz="1400">
            <a:latin typeface="+mn-lt"/>
          </a:endParaRPr>
        </a:p>
      </dgm:t>
    </dgm:pt>
    <dgm:pt modelId="{188CCBCC-4E21-4A3F-81DC-5082F33CC810}" type="sibTrans" cxnId="{5684C1D4-25D3-44DB-873E-676EEF5623C9}">
      <dgm:prSet/>
      <dgm:spPr/>
      <dgm:t>
        <a:bodyPr/>
        <a:lstStyle/>
        <a:p>
          <a:endParaRPr lang="en-US" sz="1400">
            <a:latin typeface="+mn-lt"/>
          </a:endParaRPr>
        </a:p>
      </dgm:t>
    </dgm:pt>
    <dgm:pt modelId="{E3FB3EA3-D2B9-430C-992A-204C6CCE2B67}">
      <dgm:prSet custT="1"/>
      <dgm:spPr/>
      <dgm:t>
        <a:bodyPr/>
        <a:lstStyle/>
        <a:p>
          <a:pPr marL="171450" lvl="1" indent="-171450" algn="just" defTabSz="711200">
            <a:lnSpc>
              <a:spcPct val="90000"/>
            </a:lnSpc>
            <a:spcBef>
              <a:spcPct val="0"/>
            </a:spcBef>
            <a:spcAft>
              <a:spcPct val="15000"/>
            </a:spcAft>
            <a:buChar char="•"/>
          </a:pPr>
          <a:r>
            <a:rPr lang="en-US" sz="1400" b="0" i="0" kern="1200" dirty="0">
              <a:solidFill>
                <a:prstClr val="black">
                  <a:hueOff val="0"/>
                  <a:satOff val="0"/>
                  <a:lumOff val="0"/>
                  <a:alphaOff val="0"/>
                </a:prstClr>
              </a:solidFill>
              <a:latin typeface="Calibri"/>
              <a:ea typeface="+mn-ea"/>
              <a:cs typeface="+mn-cs"/>
            </a:rPr>
            <a:t>The MTM Pay-in and Pay-out is collected/ given in US Dollars on T+1 day</a:t>
          </a:r>
        </a:p>
      </dgm:t>
    </dgm:pt>
    <dgm:pt modelId="{AF75B884-881A-4DAF-907F-3B48E243A4FB}" type="parTrans" cxnId="{BA70AB40-FD36-4299-8726-B285A8CC5916}">
      <dgm:prSet/>
      <dgm:spPr/>
      <dgm:t>
        <a:bodyPr/>
        <a:lstStyle/>
        <a:p>
          <a:endParaRPr lang="en-US" sz="1600"/>
        </a:p>
      </dgm:t>
    </dgm:pt>
    <dgm:pt modelId="{9FDDED2D-A8EA-41E6-A17D-884FDA1C590C}" type="sibTrans" cxnId="{BA70AB40-FD36-4299-8726-B285A8CC5916}">
      <dgm:prSet/>
      <dgm:spPr/>
      <dgm:t>
        <a:bodyPr/>
        <a:lstStyle/>
        <a:p>
          <a:endParaRPr lang="en-US" sz="1600"/>
        </a:p>
      </dgm:t>
    </dgm:pt>
    <dgm:pt modelId="{B2610C54-A5D5-478D-9507-0F6A656162F9}">
      <dgm:prSet custT="1"/>
      <dgm:spPr/>
      <dgm:t>
        <a:bodyPr/>
        <a:lstStyle/>
        <a:p>
          <a:pPr marL="171450" lvl="1" indent="-171450" algn="just" defTabSz="711200">
            <a:lnSpc>
              <a:spcPct val="90000"/>
            </a:lnSpc>
            <a:spcBef>
              <a:spcPct val="0"/>
            </a:spcBef>
            <a:spcAft>
              <a:spcPct val="15000"/>
            </a:spcAft>
            <a:buChar char="•"/>
          </a:pPr>
          <a:r>
            <a:rPr lang="en-US" sz="1400" b="0" i="0" kern="1200" dirty="0">
              <a:solidFill>
                <a:prstClr val="black">
                  <a:hueOff val="0"/>
                  <a:satOff val="0"/>
                  <a:lumOff val="0"/>
                  <a:alphaOff val="0"/>
                </a:prstClr>
              </a:solidFill>
              <a:latin typeface="Calibri"/>
              <a:ea typeface="+mn-ea"/>
              <a:cs typeface="+mn-cs"/>
            </a:rPr>
            <a:t>Exchange does the MTM settlement in Clearing Members Accounts</a:t>
          </a:r>
        </a:p>
      </dgm:t>
    </dgm:pt>
    <dgm:pt modelId="{4CD4D300-3E03-4E18-8419-9EF1E37D083A}" type="parTrans" cxnId="{479C322A-B890-4ABB-9139-4333F3D20691}">
      <dgm:prSet/>
      <dgm:spPr/>
      <dgm:t>
        <a:bodyPr/>
        <a:lstStyle/>
        <a:p>
          <a:endParaRPr lang="en-US" sz="1600"/>
        </a:p>
      </dgm:t>
    </dgm:pt>
    <dgm:pt modelId="{67097D7F-9463-4765-9294-FAB28AD3ADBA}" type="sibTrans" cxnId="{479C322A-B890-4ABB-9139-4333F3D20691}">
      <dgm:prSet/>
      <dgm:spPr/>
      <dgm:t>
        <a:bodyPr/>
        <a:lstStyle/>
        <a:p>
          <a:endParaRPr lang="en-US" sz="1600"/>
        </a:p>
      </dgm:t>
    </dgm:pt>
    <dgm:pt modelId="{A9291142-B10A-45E9-8FA9-BFC5E84F1416}">
      <dgm:prSet custT="1"/>
      <dgm:spPr/>
      <dgm:t>
        <a:bodyPr/>
        <a:lstStyle/>
        <a:p>
          <a:pPr marL="171450" lvl="1" indent="-171450" algn="just" defTabSz="711200">
            <a:lnSpc>
              <a:spcPct val="90000"/>
            </a:lnSpc>
            <a:spcBef>
              <a:spcPct val="0"/>
            </a:spcBef>
            <a:spcAft>
              <a:spcPct val="15000"/>
            </a:spcAft>
            <a:buChar char="•"/>
          </a:pPr>
          <a:r>
            <a:rPr lang="en-US" sz="1400" b="0" i="0" kern="1200" dirty="0">
              <a:solidFill>
                <a:prstClr val="black">
                  <a:hueOff val="0"/>
                  <a:satOff val="0"/>
                  <a:lumOff val="0"/>
                  <a:alphaOff val="0"/>
                </a:prstClr>
              </a:solidFill>
              <a:latin typeface="Calibri"/>
              <a:ea typeface="+mn-ea"/>
              <a:cs typeface="+mn-cs"/>
            </a:rPr>
            <a:t>Positive MTM is remitted to clients once the requested is placed with the TM/TCM</a:t>
          </a:r>
        </a:p>
      </dgm:t>
    </dgm:pt>
    <dgm:pt modelId="{E7478CC1-911E-4FFC-8A2B-16D95CC39EF6}" type="parTrans" cxnId="{1F9A21F2-A9B9-428E-AF6B-E547F59BD141}">
      <dgm:prSet/>
      <dgm:spPr/>
      <dgm:t>
        <a:bodyPr/>
        <a:lstStyle/>
        <a:p>
          <a:endParaRPr lang="en-US" sz="1600"/>
        </a:p>
      </dgm:t>
    </dgm:pt>
    <dgm:pt modelId="{68784E85-4C5F-4AF8-A908-54E861FAB421}" type="sibTrans" cxnId="{1F9A21F2-A9B9-428E-AF6B-E547F59BD141}">
      <dgm:prSet/>
      <dgm:spPr/>
      <dgm:t>
        <a:bodyPr/>
        <a:lstStyle/>
        <a:p>
          <a:endParaRPr lang="en-US" sz="1600"/>
        </a:p>
      </dgm:t>
    </dgm:pt>
    <dgm:pt modelId="{584456E9-62C0-47E9-9B32-13BB8D845F21}">
      <dgm:prSet custT="1"/>
      <dgm:spPr/>
      <dgm:t>
        <a:bodyPr/>
        <a:lstStyle/>
        <a:p>
          <a:pPr marL="171450" lvl="1" indent="-171450" algn="just" defTabSz="711200">
            <a:lnSpc>
              <a:spcPct val="90000"/>
            </a:lnSpc>
            <a:spcBef>
              <a:spcPct val="0"/>
            </a:spcBef>
            <a:spcAft>
              <a:spcPct val="15000"/>
            </a:spcAft>
            <a:buChar char="•"/>
          </a:pPr>
          <a:r>
            <a:rPr lang="en-US" sz="1400" b="0" i="0" kern="1200" dirty="0">
              <a:solidFill>
                <a:prstClr val="black">
                  <a:hueOff val="0"/>
                  <a:satOff val="0"/>
                  <a:lumOff val="0"/>
                  <a:alphaOff val="0"/>
                </a:prstClr>
              </a:solidFill>
              <a:latin typeface="Calibri"/>
              <a:ea typeface="+mn-ea"/>
              <a:cs typeface="+mn-cs"/>
            </a:rPr>
            <a:t>Negative MTM is paid by the client from the special current account</a:t>
          </a:r>
        </a:p>
      </dgm:t>
    </dgm:pt>
    <dgm:pt modelId="{843AA1C2-42B1-45DE-80CE-C3427492901C}" type="parTrans" cxnId="{FB4806C1-40E1-4C4E-8BFD-921F9E876086}">
      <dgm:prSet/>
      <dgm:spPr/>
      <dgm:t>
        <a:bodyPr/>
        <a:lstStyle/>
        <a:p>
          <a:endParaRPr lang="en-US"/>
        </a:p>
      </dgm:t>
    </dgm:pt>
    <dgm:pt modelId="{5CC4E831-0AEF-49CC-B6DC-C6EC81F92818}" type="sibTrans" cxnId="{FB4806C1-40E1-4C4E-8BFD-921F9E876086}">
      <dgm:prSet/>
      <dgm:spPr/>
      <dgm:t>
        <a:bodyPr/>
        <a:lstStyle/>
        <a:p>
          <a:endParaRPr lang="en-US"/>
        </a:p>
      </dgm:t>
    </dgm:pt>
    <dgm:pt modelId="{C1EE92DC-7FF4-46E7-B2ED-ADCA0BE8FFB2}" type="pres">
      <dgm:prSet presAssocID="{BBD36844-792E-4E88-B727-AC4DCCBF9358}" presName="Name0" presStyleCnt="0">
        <dgm:presLayoutVars>
          <dgm:dir/>
          <dgm:animLvl val="lvl"/>
          <dgm:resizeHandles val="exact"/>
        </dgm:presLayoutVars>
      </dgm:prSet>
      <dgm:spPr/>
    </dgm:pt>
    <dgm:pt modelId="{2B1C815B-CE14-4B94-8B3D-5431AABD77B4}" type="pres">
      <dgm:prSet presAssocID="{01DF35AE-B74E-459B-84E1-1676508B678F}" presName="composite" presStyleCnt="0"/>
      <dgm:spPr/>
    </dgm:pt>
    <dgm:pt modelId="{CE55228A-B2D3-42DA-8E01-0AB316A0AF38}" type="pres">
      <dgm:prSet presAssocID="{01DF35AE-B74E-459B-84E1-1676508B678F}" presName="parTx" presStyleLbl="alignNode1" presStyleIdx="0" presStyleCnt="4">
        <dgm:presLayoutVars>
          <dgm:chMax val="0"/>
          <dgm:chPref val="0"/>
          <dgm:bulletEnabled val="1"/>
        </dgm:presLayoutVars>
      </dgm:prSet>
      <dgm:spPr/>
    </dgm:pt>
    <dgm:pt modelId="{C41422E9-5053-47CA-ADA2-BC74E93C8E8B}" type="pres">
      <dgm:prSet presAssocID="{01DF35AE-B74E-459B-84E1-1676508B678F}" presName="desTx" presStyleLbl="alignAccFollowNode1" presStyleIdx="0" presStyleCnt="4">
        <dgm:presLayoutVars>
          <dgm:bulletEnabled val="1"/>
        </dgm:presLayoutVars>
      </dgm:prSet>
      <dgm:spPr/>
    </dgm:pt>
    <dgm:pt modelId="{B2D37156-43C5-4967-95F2-D80F2B61D475}" type="pres">
      <dgm:prSet presAssocID="{5ACCF26C-8B74-41FC-91B4-E0B52F44FD35}" presName="space" presStyleCnt="0"/>
      <dgm:spPr/>
    </dgm:pt>
    <dgm:pt modelId="{AE97FA2D-BD0A-49E3-99AD-2F2DF6F91731}" type="pres">
      <dgm:prSet presAssocID="{4A4E0FE5-494C-40E3-BD6B-41E10E068509}" presName="composite" presStyleCnt="0"/>
      <dgm:spPr/>
    </dgm:pt>
    <dgm:pt modelId="{F211111D-C53C-45CE-A19B-EAD3A2E139EA}" type="pres">
      <dgm:prSet presAssocID="{4A4E0FE5-494C-40E3-BD6B-41E10E068509}" presName="parTx" presStyleLbl="alignNode1" presStyleIdx="1" presStyleCnt="4">
        <dgm:presLayoutVars>
          <dgm:chMax val="0"/>
          <dgm:chPref val="0"/>
          <dgm:bulletEnabled val="1"/>
        </dgm:presLayoutVars>
      </dgm:prSet>
      <dgm:spPr/>
    </dgm:pt>
    <dgm:pt modelId="{AB77B617-EA52-45F2-BC95-65571205232A}" type="pres">
      <dgm:prSet presAssocID="{4A4E0FE5-494C-40E3-BD6B-41E10E068509}" presName="desTx" presStyleLbl="alignAccFollowNode1" presStyleIdx="1" presStyleCnt="4">
        <dgm:presLayoutVars>
          <dgm:bulletEnabled val="1"/>
        </dgm:presLayoutVars>
      </dgm:prSet>
      <dgm:spPr/>
    </dgm:pt>
    <dgm:pt modelId="{177D4E06-9F9D-4C57-B485-EC8F7E824BA2}" type="pres">
      <dgm:prSet presAssocID="{B31ECDE5-05FD-4D66-9A56-95608BE02A5C}" presName="space" presStyleCnt="0"/>
      <dgm:spPr/>
    </dgm:pt>
    <dgm:pt modelId="{171FC2A9-0979-402D-84E2-45E085B0EF09}" type="pres">
      <dgm:prSet presAssocID="{96338B9F-1586-4186-A4EA-6E0F7744984E}" presName="composite" presStyleCnt="0"/>
      <dgm:spPr/>
    </dgm:pt>
    <dgm:pt modelId="{92A75E5D-F480-465B-A6C1-B92A44F9AA83}" type="pres">
      <dgm:prSet presAssocID="{96338B9F-1586-4186-A4EA-6E0F7744984E}" presName="parTx" presStyleLbl="alignNode1" presStyleIdx="2" presStyleCnt="4">
        <dgm:presLayoutVars>
          <dgm:chMax val="0"/>
          <dgm:chPref val="0"/>
          <dgm:bulletEnabled val="1"/>
        </dgm:presLayoutVars>
      </dgm:prSet>
      <dgm:spPr/>
    </dgm:pt>
    <dgm:pt modelId="{CA1CA42E-4B54-484F-937A-4CF80205B3F3}" type="pres">
      <dgm:prSet presAssocID="{96338B9F-1586-4186-A4EA-6E0F7744984E}" presName="desTx" presStyleLbl="alignAccFollowNode1" presStyleIdx="2" presStyleCnt="4">
        <dgm:presLayoutVars>
          <dgm:bulletEnabled val="1"/>
        </dgm:presLayoutVars>
      </dgm:prSet>
      <dgm:spPr/>
    </dgm:pt>
    <dgm:pt modelId="{EDD1B559-34C7-4F44-9C47-3CA208820901}" type="pres">
      <dgm:prSet presAssocID="{8DBDD624-EB5B-480E-8C07-0A1D58EF10A9}" presName="space" presStyleCnt="0"/>
      <dgm:spPr/>
    </dgm:pt>
    <dgm:pt modelId="{61681132-F967-4480-90C2-8C8E1C050493}" type="pres">
      <dgm:prSet presAssocID="{42763B8D-2389-490B-ABFA-FFE78FE9E9A6}" presName="composite" presStyleCnt="0"/>
      <dgm:spPr/>
    </dgm:pt>
    <dgm:pt modelId="{7D2C0322-B61D-42EB-A10D-82FA384A33B5}" type="pres">
      <dgm:prSet presAssocID="{42763B8D-2389-490B-ABFA-FFE78FE9E9A6}" presName="parTx" presStyleLbl="alignNode1" presStyleIdx="3" presStyleCnt="4">
        <dgm:presLayoutVars>
          <dgm:chMax val="0"/>
          <dgm:chPref val="0"/>
          <dgm:bulletEnabled val="1"/>
        </dgm:presLayoutVars>
      </dgm:prSet>
      <dgm:spPr/>
    </dgm:pt>
    <dgm:pt modelId="{F9400422-5C6E-4A1C-A6EA-3D587A8ACDF0}" type="pres">
      <dgm:prSet presAssocID="{42763B8D-2389-490B-ABFA-FFE78FE9E9A6}" presName="desTx" presStyleLbl="alignAccFollowNode1" presStyleIdx="3" presStyleCnt="4">
        <dgm:presLayoutVars>
          <dgm:bulletEnabled val="1"/>
        </dgm:presLayoutVars>
      </dgm:prSet>
      <dgm:spPr/>
    </dgm:pt>
  </dgm:ptLst>
  <dgm:cxnLst>
    <dgm:cxn modelId="{38FAA50D-53C1-40A6-B0DF-7DF1D6C841E8}" type="presOf" srcId="{A9291142-B10A-45E9-8FA9-BFC5E84F1416}" destId="{F9400422-5C6E-4A1C-A6EA-3D587A8ACDF0}" srcOrd="0" destOrd="3" presId="urn:microsoft.com/office/officeart/2005/8/layout/hList1"/>
    <dgm:cxn modelId="{8CA43F29-17B4-45C1-9956-54C191621037}" srcId="{42763B8D-2389-490B-ABFA-FFE78FE9E9A6}" destId="{C27C5033-D75D-4894-85CF-524DC719AA51}" srcOrd="0" destOrd="0" parTransId="{2B83C30A-7235-4B38-A2D4-0DE014429158}" sibTransId="{F1B8418A-1E3C-4911-95C3-0A8B9AD221A6}"/>
    <dgm:cxn modelId="{479C322A-B890-4ABB-9139-4333F3D20691}" srcId="{42763B8D-2389-490B-ABFA-FFE78FE9E9A6}" destId="{B2610C54-A5D5-478D-9507-0F6A656162F9}" srcOrd="2" destOrd="0" parTransId="{4CD4D300-3E03-4E18-8419-9EF1E37D083A}" sibTransId="{67097D7F-9463-4765-9294-FAB28AD3ADBA}"/>
    <dgm:cxn modelId="{FB701E2E-B474-48CA-BA5F-916514EFD35A}" type="presOf" srcId="{C27C5033-D75D-4894-85CF-524DC719AA51}" destId="{F9400422-5C6E-4A1C-A6EA-3D587A8ACDF0}" srcOrd="0" destOrd="0" presId="urn:microsoft.com/office/officeart/2005/8/layout/hList1"/>
    <dgm:cxn modelId="{BA70AB40-FD36-4299-8726-B285A8CC5916}" srcId="{42763B8D-2389-490B-ABFA-FFE78FE9E9A6}" destId="{E3FB3EA3-D2B9-430C-992A-204C6CCE2B67}" srcOrd="1" destOrd="0" parTransId="{AF75B884-881A-4DAF-907F-3B48E243A4FB}" sibTransId="{9FDDED2D-A8EA-41E6-A17D-884FDA1C590C}"/>
    <dgm:cxn modelId="{506B9943-7725-4B53-ADD2-9B94422C0890}" srcId="{BBD36844-792E-4E88-B727-AC4DCCBF9358}" destId="{4A4E0FE5-494C-40E3-BD6B-41E10E068509}" srcOrd="1" destOrd="0" parTransId="{BC3FB666-4E38-4632-B808-CAD9D9392946}" sibTransId="{B31ECDE5-05FD-4D66-9A56-95608BE02A5C}"/>
    <dgm:cxn modelId="{49620747-E958-4404-AC6A-ED6475E599CA}" type="presOf" srcId="{01DF35AE-B74E-459B-84E1-1676508B678F}" destId="{CE55228A-B2D3-42DA-8E01-0AB316A0AF38}" srcOrd="0" destOrd="0" presId="urn:microsoft.com/office/officeart/2005/8/layout/hList1"/>
    <dgm:cxn modelId="{045A6649-9613-4873-B0BC-47E3AFAC369C}" type="presOf" srcId="{DED875F3-F510-48BF-89E8-4A801CC69B61}" destId="{C41422E9-5053-47CA-ADA2-BC74E93C8E8B}" srcOrd="0" destOrd="1" presId="urn:microsoft.com/office/officeart/2005/8/layout/hList1"/>
    <dgm:cxn modelId="{39498176-9EA9-4F91-ACE1-C55134D21453}" srcId="{01DF35AE-B74E-459B-84E1-1676508B678F}" destId="{DED875F3-F510-48BF-89E8-4A801CC69B61}" srcOrd="1" destOrd="0" parTransId="{12497777-BAFC-4A72-ADC8-2DAD27A1BB55}" sibTransId="{01829356-45D0-4165-B52F-A3AD879A7D5B}"/>
    <dgm:cxn modelId="{3CB29C76-DB8A-4C83-B2E5-01226700A779}" type="presOf" srcId="{4A4E0FE5-494C-40E3-BD6B-41E10E068509}" destId="{F211111D-C53C-45CE-A19B-EAD3A2E139EA}" srcOrd="0" destOrd="0" presId="urn:microsoft.com/office/officeart/2005/8/layout/hList1"/>
    <dgm:cxn modelId="{91EC9757-DF65-49F2-B5CF-AD3F0DA1755C}" type="presOf" srcId="{584456E9-62C0-47E9-9B32-13BB8D845F21}" destId="{F9400422-5C6E-4A1C-A6EA-3D587A8ACDF0}" srcOrd="0" destOrd="4" presId="urn:microsoft.com/office/officeart/2005/8/layout/hList1"/>
    <dgm:cxn modelId="{241EE75A-1F89-4F7F-BBDA-E9BDEC738006}" type="presOf" srcId="{46E802C6-6C7F-4418-BBDF-41C4F8C4CBEF}" destId="{CA1CA42E-4B54-484F-937A-4CF80205B3F3}" srcOrd="0" destOrd="0" presId="urn:microsoft.com/office/officeart/2005/8/layout/hList1"/>
    <dgm:cxn modelId="{DF4A4183-B157-4349-A4A6-2DBD9C7DAB6E}" srcId="{4A4E0FE5-494C-40E3-BD6B-41E10E068509}" destId="{485A0D81-CBB4-4433-9C0B-A4DF87AB538C}" srcOrd="0" destOrd="0" parTransId="{57F9B0BE-3207-414B-9C13-6F6C68B5FE54}" sibTransId="{CD3C44D0-E548-44B3-851C-6DA5AFFE04FF}"/>
    <dgm:cxn modelId="{CB68BA89-778B-44FF-AB09-C247FCD3E2C4}" srcId="{BBD36844-792E-4E88-B727-AC4DCCBF9358}" destId="{42763B8D-2389-490B-ABFA-FFE78FE9E9A6}" srcOrd="3" destOrd="0" parTransId="{1CCE91B4-B9EF-464F-A6FF-8867C38FFE69}" sibTransId="{8563B428-D164-41C5-8F8E-B20A2BAB598B}"/>
    <dgm:cxn modelId="{E44B818E-A471-4091-A728-3FE359168B6C}" srcId="{01DF35AE-B74E-459B-84E1-1676508B678F}" destId="{DA9632DF-8DE6-4FEA-BDD9-2C033C1229D4}" srcOrd="0" destOrd="0" parTransId="{E075F3AE-CDF4-484E-982C-D4DD31E5DA92}" sibTransId="{FA5A75FB-BE55-4156-AF82-563EDC9251A5}"/>
    <dgm:cxn modelId="{B8FC0099-4981-4895-9292-E3B0C98D21BF}" type="presOf" srcId="{DA9632DF-8DE6-4FEA-BDD9-2C033C1229D4}" destId="{C41422E9-5053-47CA-ADA2-BC74E93C8E8B}" srcOrd="0" destOrd="0" presId="urn:microsoft.com/office/officeart/2005/8/layout/hList1"/>
    <dgm:cxn modelId="{8CD3E1A2-6CCB-400B-A6A4-9F0C07C70496}" type="presOf" srcId="{96338B9F-1586-4186-A4EA-6E0F7744984E}" destId="{92A75E5D-F480-465B-A6C1-B92A44F9AA83}" srcOrd="0" destOrd="0" presId="urn:microsoft.com/office/officeart/2005/8/layout/hList1"/>
    <dgm:cxn modelId="{1184EEB3-B394-4DB2-8F5A-CD454BA3F3B1}" srcId="{BBD36844-792E-4E88-B727-AC4DCCBF9358}" destId="{01DF35AE-B74E-459B-84E1-1676508B678F}" srcOrd="0" destOrd="0" parTransId="{370A3311-F4E0-4EF1-A057-DA9160EDA19F}" sibTransId="{5ACCF26C-8B74-41FC-91B4-E0B52F44FD35}"/>
    <dgm:cxn modelId="{EB71C7B9-32A8-43E1-B6ED-85DCB3D76538}" type="presOf" srcId="{E3FB3EA3-D2B9-430C-992A-204C6CCE2B67}" destId="{F9400422-5C6E-4A1C-A6EA-3D587A8ACDF0}" srcOrd="0" destOrd="1" presId="urn:microsoft.com/office/officeart/2005/8/layout/hList1"/>
    <dgm:cxn modelId="{757587BC-8AAB-4494-AA1C-A3AD066E713B}" type="presOf" srcId="{B2610C54-A5D5-478D-9507-0F6A656162F9}" destId="{F9400422-5C6E-4A1C-A6EA-3D587A8ACDF0}" srcOrd="0" destOrd="2" presId="urn:microsoft.com/office/officeart/2005/8/layout/hList1"/>
    <dgm:cxn modelId="{FB4806C1-40E1-4C4E-8BFD-921F9E876086}" srcId="{42763B8D-2389-490B-ABFA-FFE78FE9E9A6}" destId="{584456E9-62C0-47E9-9B32-13BB8D845F21}" srcOrd="4" destOrd="0" parTransId="{843AA1C2-42B1-45DE-80CE-C3427492901C}" sibTransId="{5CC4E831-0AEF-49CC-B6DC-C6EC81F92818}"/>
    <dgm:cxn modelId="{5684C1D4-25D3-44DB-873E-676EEF5623C9}" srcId="{96338B9F-1586-4186-A4EA-6E0F7744984E}" destId="{46E802C6-6C7F-4418-BBDF-41C4F8C4CBEF}" srcOrd="0" destOrd="0" parTransId="{310E1E8B-6F9A-45B1-87EB-B095A07A3F08}" sibTransId="{188CCBCC-4E21-4A3F-81DC-5082F33CC810}"/>
    <dgm:cxn modelId="{643C8BE7-DA39-4CAB-8ADA-69EAA9BCCA0F}" type="presOf" srcId="{BBD36844-792E-4E88-B727-AC4DCCBF9358}" destId="{C1EE92DC-7FF4-46E7-B2ED-ADCA0BE8FFB2}" srcOrd="0" destOrd="0" presId="urn:microsoft.com/office/officeart/2005/8/layout/hList1"/>
    <dgm:cxn modelId="{43DB7AED-BFA7-469B-AEB2-091BE2312A36}" srcId="{BBD36844-792E-4E88-B727-AC4DCCBF9358}" destId="{96338B9F-1586-4186-A4EA-6E0F7744984E}" srcOrd="2" destOrd="0" parTransId="{7F615D10-2FBD-43AF-9A0E-EDC68BC412C9}" sibTransId="{8DBDD624-EB5B-480E-8C07-0A1D58EF10A9}"/>
    <dgm:cxn modelId="{EEBD09EF-E7EE-49B1-9B79-8CBE1B2813B9}" type="presOf" srcId="{485A0D81-CBB4-4433-9C0B-A4DF87AB538C}" destId="{AB77B617-EA52-45F2-BC95-65571205232A}" srcOrd="0" destOrd="0" presId="urn:microsoft.com/office/officeart/2005/8/layout/hList1"/>
    <dgm:cxn modelId="{1F9A21F2-A9B9-428E-AF6B-E547F59BD141}" srcId="{42763B8D-2389-490B-ABFA-FFE78FE9E9A6}" destId="{A9291142-B10A-45E9-8FA9-BFC5E84F1416}" srcOrd="3" destOrd="0" parTransId="{E7478CC1-911E-4FFC-8A2B-16D95CC39EF6}" sibTransId="{68784E85-4C5F-4AF8-A908-54E861FAB421}"/>
    <dgm:cxn modelId="{B2DC6CF6-2914-48F7-9796-7592A9E2789D}" type="presOf" srcId="{42763B8D-2389-490B-ABFA-FFE78FE9E9A6}" destId="{7D2C0322-B61D-42EB-A10D-82FA384A33B5}" srcOrd="0" destOrd="0" presId="urn:microsoft.com/office/officeart/2005/8/layout/hList1"/>
    <dgm:cxn modelId="{5EB67436-B81E-4DBA-9D04-7E936902201A}" type="presParOf" srcId="{C1EE92DC-7FF4-46E7-B2ED-ADCA0BE8FFB2}" destId="{2B1C815B-CE14-4B94-8B3D-5431AABD77B4}" srcOrd="0" destOrd="0" presId="urn:microsoft.com/office/officeart/2005/8/layout/hList1"/>
    <dgm:cxn modelId="{435626BE-AEAD-4E7B-95BB-CDA4D7113DE3}" type="presParOf" srcId="{2B1C815B-CE14-4B94-8B3D-5431AABD77B4}" destId="{CE55228A-B2D3-42DA-8E01-0AB316A0AF38}" srcOrd="0" destOrd="0" presId="urn:microsoft.com/office/officeart/2005/8/layout/hList1"/>
    <dgm:cxn modelId="{A03F3C4E-ABD0-4137-BDDF-EE3C92063196}" type="presParOf" srcId="{2B1C815B-CE14-4B94-8B3D-5431AABD77B4}" destId="{C41422E9-5053-47CA-ADA2-BC74E93C8E8B}" srcOrd="1" destOrd="0" presId="urn:microsoft.com/office/officeart/2005/8/layout/hList1"/>
    <dgm:cxn modelId="{ED63D340-BEA4-4F21-8E65-388F2D901D7F}" type="presParOf" srcId="{C1EE92DC-7FF4-46E7-B2ED-ADCA0BE8FFB2}" destId="{B2D37156-43C5-4967-95F2-D80F2B61D475}" srcOrd="1" destOrd="0" presId="urn:microsoft.com/office/officeart/2005/8/layout/hList1"/>
    <dgm:cxn modelId="{7CA50E92-A04E-4B88-B573-43924BAE4021}" type="presParOf" srcId="{C1EE92DC-7FF4-46E7-B2ED-ADCA0BE8FFB2}" destId="{AE97FA2D-BD0A-49E3-99AD-2F2DF6F91731}" srcOrd="2" destOrd="0" presId="urn:microsoft.com/office/officeart/2005/8/layout/hList1"/>
    <dgm:cxn modelId="{114C291F-51A3-4568-81E9-87264FF4DC0A}" type="presParOf" srcId="{AE97FA2D-BD0A-49E3-99AD-2F2DF6F91731}" destId="{F211111D-C53C-45CE-A19B-EAD3A2E139EA}" srcOrd="0" destOrd="0" presId="urn:microsoft.com/office/officeart/2005/8/layout/hList1"/>
    <dgm:cxn modelId="{5AE9A6C3-3F0B-4936-B13C-F48C1CB6C896}" type="presParOf" srcId="{AE97FA2D-BD0A-49E3-99AD-2F2DF6F91731}" destId="{AB77B617-EA52-45F2-BC95-65571205232A}" srcOrd="1" destOrd="0" presId="urn:microsoft.com/office/officeart/2005/8/layout/hList1"/>
    <dgm:cxn modelId="{E49AB892-74B2-4767-85D0-3C1BBC5AB0DF}" type="presParOf" srcId="{C1EE92DC-7FF4-46E7-B2ED-ADCA0BE8FFB2}" destId="{177D4E06-9F9D-4C57-B485-EC8F7E824BA2}" srcOrd="3" destOrd="0" presId="urn:microsoft.com/office/officeart/2005/8/layout/hList1"/>
    <dgm:cxn modelId="{8FA0A3A4-C9A2-4DB5-A1A0-10FD297B7785}" type="presParOf" srcId="{C1EE92DC-7FF4-46E7-B2ED-ADCA0BE8FFB2}" destId="{171FC2A9-0979-402D-84E2-45E085B0EF09}" srcOrd="4" destOrd="0" presId="urn:microsoft.com/office/officeart/2005/8/layout/hList1"/>
    <dgm:cxn modelId="{A4BC6536-AF13-4F52-9CA5-57B755E195B1}" type="presParOf" srcId="{171FC2A9-0979-402D-84E2-45E085B0EF09}" destId="{92A75E5D-F480-465B-A6C1-B92A44F9AA83}" srcOrd="0" destOrd="0" presId="urn:microsoft.com/office/officeart/2005/8/layout/hList1"/>
    <dgm:cxn modelId="{E26058B9-D9C9-42D7-8D44-E623138F2A69}" type="presParOf" srcId="{171FC2A9-0979-402D-84E2-45E085B0EF09}" destId="{CA1CA42E-4B54-484F-937A-4CF80205B3F3}" srcOrd="1" destOrd="0" presId="urn:microsoft.com/office/officeart/2005/8/layout/hList1"/>
    <dgm:cxn modelId="{7D041376-51C5-4513-9E95-6117759A6453}" type="presParOf" srcId="{C1EE92DC-7FF4-46E7-B2ED-ADCA0BE8FFB2}" destId="{EDD1B559-34C7-4F44-9C47-3CA208820901}" srcOrd="5" destOrd="0" presId="urn:microsoft.com/office/officeart/2005/8/layout/hList1"/>
    <dgm:cxn modelId="{D6A57E41-A733-441D-A417-0BFBD9856368}" type="presParOf" srcId="{C1EE92DC-7FF4-46E7-B2ED-ADCA0BE8FFB2}" destId="{61681132-F967-4480-90C2-8C8E1C050493}" srcOrd="6" destOrd="0" presId="urn:microsoft.com/office/officeart/2005/8/layout/hList1"/>
    <dgm:cxn modelId="{44128309-C6B8-4975-9AB2-17805844CA27}" type="presParOf" srcId="{61681132-F967-4480-90C2-8C8E1C050493}" destId="{7D2C0322-B61D-42EB-A10D-82FA384A33B5}" srcOrd="0" destOrd="0" presId="urn:microsoft.com/office/officeart/2005/8/layout/hList1"/>
    <dgm:cxn modelId="{500CD13B-0936-4BFB-AECE-06ADACA98C00}" type="presParOf" srcId="{61681132-F967-4480-90C2-8C8E1C050493}" destId="{F9400422-5C6E-4A1C-A6EA-3D587A8ACDF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344BC-E4D9-43A7-A207-A96037921A46}">
      <dsp:nvSpPr>
        <dsp:cNvPr id="0" name=""/>
        <dsp:cNvSpPr/>
      </dsp:nvSpPr>
      <dsp:spPr>
        <a:xfrm rot="16200000">
          <a:off x="-1352288" y="1353369"/>
          <a:ext cx="4572001" cy="1865262"/>
        </a:xfrm>
        <a:prstGeom prst="flowChartManualOperation">
          <a:avLst/>
        </a:prstGeom>
        <a:gradFill rotWithShape="0">
          <a:gsLst>
            <a:gs pos="0">
              <a:schemeClr val="accent1">
                <a:shade val="80000"/>
                <a:hueOff val="0"/>
                <a:satOff val="0"/>
                <a:lumOff val="0"/>
                <a:alphaOff val="0"/>
                <a:tint val="50000"/>
                <a:satMod val="300000"/>
              </a:schemeClr>
            </a:gs>
            <a:gs pos="35000">
              <a:schemeClr val="accent1">
                <a:shade val="80000"/>
                <a:hueOff val="0"/>
                <a:satOff val="0"/>
                <a:lumOff val="0"/>
                <a:alphaOff val="0"/>
                <a:tint val="37000"/>
                <a:satMod val="300000"/>
              </a:schemeClr>
            </a:gs>
            <a:gs pos="100000">
              <a:schemeClr val="accent1">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0" rIns="114300" bIns="0" numCol="1" spcCol="1270" anchor="ctr" anchorCtr="0">
          <a:noAutofit/>
        </a:bodyPr>
        <a:lstStyle/>
        <a:p>
          <a:pPr marL="0" lvl="0" indent="0" algn="l" defTabSz="800100">
            <a:lnSpc>
              <a:spcPct val="90000"/>
            </a:lnSpc>
            <a:spcBef>
              <a:spcPct val="0"/>
            </a:spcBef>
            <a:spcAft>
              <a:spcPct val="35000"/>
            </a:spcAft>
            <a:buNone/>
          </a:pPr>
          <a:r>
            <a:rPr lang="en-US" sz="1800" b="1" kern="1200" spc="-30" dirty="0">
              <a:latin typeface="Aptos" panose="020B0004020202020204" pitchFamily="34" charset="0"/>
              <a:cs typeface="Times New Roman" panose="02020603050405020304" pitchFamily="18" charset="0"/>
            </a:rPr>
            <a:t>India’s</a:t>
          </a:r>
          <a:r>
            <a:rPr lang="en-US" sz="1800" b="1" kern="1200" spc="-5" dirty="0">
              <a:latin typeface="Aptos" panose="020B0004020202020204" pitchFamily="34" charset="0"/>
              <a:cs typeface="Times New Roman" panose="02020603050405020304" pitchFamily="18" charset="0"/>
            </a:rPr>
            <a:t> </a:t>
          </a:r>
          <a:r>
            <a:rPr lang="en-US" sz="1800" b="1" kern="1200" spc="25" dirty="0">
              <a:latin typeface="Aptos" panose="020B0004020202020204" pitchFamily="34" charset="0"/>
              <a:cs typeface="Times New Roman" panose="02020603050405020304" pitchFamily="18" charset="0"/>
            </a:rPr>
            <a:t>first</a:t>
          </a:r>
          <a:r>
            <a:rPr lang="en-US" sz="1800" b="1" kern="1200" spc="5" dirty="0">
              <a:latin typeface="Aptos" panose="020B0004020202020204" pitchFamily="34" charset="0"/>
              <a:cs typeface="Times New Roman" panose="02020603050405020304" pitchFamily="18" charset="0"/>
            </a:rPr>
            <a:t> </a:t>
          </a:r>
          <a:r>
            <a:rPr lang="en-US" sz="1800" b="1" kern="1200" spc="-5" dirty="0">
              <a:latin typeface="Aptos" panose="020B0004020202020204" pitchFamily="34" charset="0"/>
              <a:cs typeface="Times New Roman" panose="02020603050405020304" pitchFamily="18" charset="0"/>
            </a:rPr>
            <a:t>International</a:t>
          </a:r>
          <a:r>
            <a:rPr lang="en-US" sz="1800" b="1" kern="1200" dirty="0">
              <a:latin typeface="Aptos" panose="020B0004020202020204" pitchFamily="34" charset="0"/>
              <a:cs typeface="Times New Roman" panose="02020603050405020304" pitchFamily="18" charset="0"/>
            </a:rPr>
            <a:t> </a:t>
          </a:r>
          <a:r>
            <a:rPr lang="en-US" sz="1800" b="1" kern="1200" spc="-15" dirty="0">
              <a:latin typeface="Aptos" panose="020B0004020202020204" pitchFamily="34" charset="0"/>
              <a:cs typeface="Times New Roman" panose="02020603050405020304" pitchFamily="18" charset="0"/>
            </a:rPr>
            <a:t>Financial</a:t>
          </a:r>
          <a:r>
            <a:rPr lang="en-US" sz="1800" b="1" kern="1200" spc="-5" dirty="0">
              <a:latin typeface="Aptos" panose="020B0004020202020204" pitchFamily="34" charset="0"/>
              <a:cs typeface="Times New Roman" panose="02020603050405020304" pitchFamily="18" charset="0"/>
            </a:rPr>
            <a:t> </a:t>
          </a:r>
          <a:r>
            <a:rPr lang="en-US" sz="1800" b="1" kern="1200" spc="10" dirty="0">
              <a:latin typeface="Aptos" panose="020B0004020202020204" pitchFamily="34" charset="0"/>
              <a:cs typeface="Times New Roman" panose="02020603050405020304" pitchFamily="18" charset="0"/>
            </a:rPr>
            <a:t>Services</a:t>
          </a:r>
          <a:r>
            <a:rPr lang="en-US" sz="1800" b="1" kern="1200" dirty="0">
              <a:latin typeface="Aptos" panose="020B0004020202020204" pitchFamily="34" charset="0"/>
              <a:cs typeface="Times New Roman" panose="02020603050405020304" pitchFamily="18" charset="0"/>
            </a:rPr>
            <a:t> </a:t>
          </a:r>
          <a:r>
            <a:rPr lang="en-US" sz="1800" b="1" kern="1200" spc="25" dirty="0">
              <a:latin typeface="Aptos" panose="020B0004020202020204" pitchFamily="34" charset="0"/>
              <a:cs typeface="Times New Roman" panose="02020603050405020304" pitchFamily="18" charset="0"/>
            </a:rPr>
            <a:t>Center</a:t>
          </a:r>
          <a:r>
            <a:rPr lang="en-US" sz="1800" b="1" kern="1200" spc="5" dirty="0">
              <a:latin typeface="Aptos" panose="020B0004020202020204" pitchFamily="34" charset="0"/>
              <a:cs typeface="Times New Roman" panose="02020603050405020304" pitchFamily="18" charset="0"/>
            </a:rPr>
            <a:t> </a:t>
          </a:r>
          <a:r>
            <a:rPr lang="en-US" sz="1800" b="1" kern="1200" spc="-5" dirty="0">
              <a:latin typeface="Aptos" panose="020B0004020202020204" pitchFamily="34" charset="0"/>
              <a:cs typeface="Times New Roman" panose="02020603050405020304" pitchFamily="18" charset="0"/>
            </a:rPr>
            <a:t>(IFSC)</a:t>
          </a:r>
          <a:r>
            <a:rPr lang="en-US" sz="1800" b="1" kern="1200" dirty="0">
              <a:latin typeface="Aptos" panose="020B0004020202020204" pitchFamily="34" charset="0"/>
              <a:cs typeface="Times New Roman" panose="02020603050405020304" pitchFamily="18" charset="0"/>
            </a:rPr>
            <a:t> </a:t>
          </a:r>
          <a:r>
            <a:rPr lang="en-US" sz="1800" b="1" kern="1200" spc="-15" dirty="0">
              <a:latin typeface="Aptos" panose="020B0004020202020204" pitchFamily="34" charset="0"/>
              <a:cs typeface="Times New Roman" panose="02020603050405020304" pitchFamily="18" charset="0"/>
            </a:rPr>
            <a:t>is</a:t>
          </a:r>
          <a:r>
            <a:rPr lang="en-US" sz="1800" b="1" kern="1200" spc="-5" dirty="0">
              <a:latin typeface="Aptos" panose="020B0004020202020204" pitchFamily="34" charset="0"/>
              <a:cs typeface="Times New Roman" panose="02020603050405020304" pitchFamily="18" charset="0"/>
            </a:rPr>
            <a:t> </a:t>
          </a:r>
          <a:r>
            <a:rPr lang="en-US" sz="1800" b="1" kern="1200" spc="-10" dirty="0">
              <a:latin typeface="Aptos" panose="020B0004020202020204" pitchFamily="34" charset="0"/>
              <a:cs typeface="Times New Roman" panose="02020603050405020304" pitchFamily="18" charset="0"/>
            </a:rPr>
            <a:t>set</a:t>
          </a:r>
          <a:r>
            <a:rPr lang="en-US" sz="1800" b="1" kern="1200" spc="10" dirty="0">
              <a:latin typeface="Aptos" panose="020B0004020202020204" pitchFamily="34" charset="0"/>
              <a:cs typeface="Times New Roman" panose="02020603050405020304" pitchFamily="18" charset="0"/>
            </a:rPr>
            <a:t> </a:t>
          </a:r>
          <a:r>
            <a:rPr lang="en-US" sz="1800" b="1" kern="1200" spc="-20" dirty="0">
              <a:latin typeface="Aptos" panose="020B0004020202020204" pitchFamily="34" charset="0"/>
              <a:cs typeface="Times New Roman" panose="02020603050405020304" pitchFamily="18" charset="0"/>
            </a:rPr>
            <a:t>up</a:t>
          </a:r>
          <a:r>
            <a:rPr lang="en-US" sz="1800" b="1" kern="1200" spc="-5" dirty="0">
              <a:latin typeface="Aptos" panose="020B0004020202020204" pitchFamily="34" charset="0"/>
              <a:cs typeface="Times New Roman" panose="02020603050405020304" pitchFamily="18" charset="0"/>
            </a:rPr>
            <a:t> </a:t>
          </a:r>
          <a:r>
            <a:rPr lang="en-US" sz="1800" b="1" kern="1200" spc="20" dirty="0">
              <a:latin typeface="Aptos" panose="020B0004020202020204" pitchFamily="34" charset="0"/>
              <a:cs typeface="Times New Roman" panose="02020603050405020304" pitchFamily="18" charset="0"/>
            </a:rPr>
            <a:t>under</a:t>
          </a:r>
          <a:r>
            <a:rPr lang="en-US" sz="1800" b="1" kern="1200" spc="5" dirty="0">
              <a:latin typeface="Aptos" panose="020B0004020202020204" pitchFamily="34" charset="0"/>
              <a:cs typeface="Times New Roman" panose="02020603050405020304" pitchFamily="18" charset="0"/>
            </a:rPr>
            <a:t> </a:t>
          </a:r>
          <a:r>
            <a:rPr lang="en-US" sz="1800" b="1" kern="1200" spc="-15" dirty="0">
              <a:latin typeface="Aptos" panose="020B0004020202020204" pitchFamily="34" charset="0"/>
              <a:cs typeface="Times New Roman" panose="02020603050405020304" pitchFamily="18" charset="0"/>
            </a:rPr>
            <a:t>Special</a:t>
          </a:r>
          <a:r>
            <a:rPr lang="en-US" sz="1800" b="1" kern="1200" dirty="0">
              <a:latin typeface="Aptos" panose="020B0004020202020204" pitchFamily="34" charset="0"/>
              <a:cs typeface="Times New Roman" panose="02020603050405020304" pitchFamily="18" charset="0"/>
            </a:rPr>
            <a:t> </a:t>
          </a:r>
          <a:r>
            <a:rPr lang="en-US" sz="1800" b="1" kern="1200" spc="-5" dirty="0">
              <a:latin typeface="Aptos" panose="020B0004020202020204" pitchFamily="34" charset="0"/>
              <a:cs typeface="Times New Roman" panose="02020603050405020304" pitchFamily="18" charset="0"/>
            </a:rPr>
            <a:t>Economic</a:t>
          </a:r>
          <a:r>
            <a:rPr lang="en-US" sz="1800" b="1" kern="1200" spc="5" dirty="0">
              <a:latin typeface="Aptos" panose="020B0004020202020204" pitchFamily="34" charset="0"/>
              <a:cs typeface="Times New Roman" panose="02020603050405020304" pitchFamily="18" charset="0"/>
            </a:rPr>
            <a:t> </a:t>
          </a:r>
          <a:r>
            <a:rPr lang="en-US" sz="1800" b="1" kern="1200" spc="-10" dirty="0">
              <a:latin typeface="Aptos" panose="020B0004020202020204" pitchFamily="34" charset="0"/>
              <a:cs typeface="Times New Roman" panose="02020603050405020304" pitchFamily="18" charset="0"/>
            </a:rPr>
            <a:t>Zone </a:t>
          </a:r>
          <a:r>
            <a:rPr lang="en-US" sz="1800" b="1" kern="1200" spc="-430" dirty="0">
              <a:latin typeface="Aptos" panose="020B0004020202020204" pitchFamily="34" charset="0"/>
              <a:cs typeface="Times New Roman" panose="02020603050405020304" pitchFamily="18" charset="0"/>
            </a:rPr>
            <a:t> </a:t>
          </a:r>
          <a:r>
            <a:rPr lang="en-US" sz="1800" b="1" kern="1200" dirty="0">
              <a:latin typeface="Aptos" panose="020B0004020202020204" pitchFamily="34" charset="0"/>
              <a:cs typeface="Times New Roman" panose="02020603050405020304" pitchFamily="18" charset="0"/>
            </a:rPr>
            <a:t>Act,</a:t>
          </a:r>
          <a:r>
            <a:rPr lang="en-US" sz="1800" b="1" kern="1200" spc="-15" dirty="0">
              <a:latin typeface="Aptos" panose="020B0004020202020204" pitchFamily="34" charset="0"/>
              <a:cs typeface="Times New Roman" panose="02020603050405020304" pitchFamily="18" charset="0"/>
            </a:rPr>
            <a:t> </a:t>
          </a:r>
          <a:r>
            <a:rPr lang="en-US" sz="1800" b="1" kern="1200" spc="-10" dirty="0">
              <a:latin typeface="Aptos" panose="020B0004020202020204" pitchFamily="34" charset="0"/>
              <a:cs typeface="Times New Roman" panose="02020603050405020304" pitchFamily="18" charset="0"/>
            </a:rPr>
            <a:t>2005</a:t>
          </a:r>
          <a:r>
            <a:rPr lang="en-US" sz="1800" b="1" kern="1200" spc="5" dirty="0">
              <a:latin typeface="Aptos" panose="020B0004020202020204" pitchFamily="34" charset="0"/>
              <a:cs typeface="Times New Roman" panose="02020603050405020304" pitchFamily="18" charset="0"/>
            </a:rPr>
            <a:t> </a:t>
          </a:r>
          <a:r>
            <a:rPr lang="en-US" sz="1800" b="1" kern="1200" spc="-15" dirty="0">
              <a:latin typeface="Aptos" panose="020B0004020202020204" pitchFamily="34" charset="0"/>
              <a:cs typeface="Times New Roman" panose="02020603050405020304" pitchFamily="18" charset="0"/>
            </a:rPr>
            <a:t>(“SEZ</a:t>
          </a:r>
          <a:r>
            <a:rPr lang="en-US" sz="1800" b="1" kern="1200" spc="5" dirty="0">
              <a:latin typeface="Aptos" panose="020B0004020202020204" pitchFamily="34" charset="0"/>
              <a:cs typeface="Times New Roman" panose="02020603050405020304" pitchFamily="18" charset="0"/>
            </a:rPr>
            <a:t> Act</a:t>
          </a:r>
          <a:r>
            <a:rPr lang="en-US" sz="1800" b="1" kern="1200" spc="-10" dirty="0">
              <a:latin typeface="Aptos" panose="020B0004020202020204" pitchFamily="34" charset="0"/>
              <a:cs typeface="Times New Roman" panose="02020603050405020304" pitchFamily="18" charset="0"/>
            </a:rPr>
            <a:t> 2005”)</a:t>
          </a:r>
          <a:endParaRPr lang="en-IN" sz="1800" b="1" kern="1200" dirty="0">
            <a:latin typeface="Aptos" panose="020B0004020202020204" pitchFamily="34" charset="0"/>
            <a:cs typeface="Times New Roman" panose="02020603050405020304" pitchFamily="18" charset="0"/>
          </a:endParaRPr>
        </a:p>
      </dsp:txBody>
      <dsp:txXfrm rot="5400000">
        <a:off x="1081" y="914400"/>
        <a:ext cx="1865262" cy="2743201"/>
      </dsp:txXfrm>
    </dsp:sp>
    <dsp:sp modelId="{357385E4-D847-488A-9938-A7E48CB57B67}">
      <dsp:nvSpPr>
        <dsp:cNvPr id="0" name=""/>
        <dsp:cNvSpPr/>
      </dsp:nvSpPr>
      <dsp:spPr>
        <a:xfrm rot="16200000">
          <a:off x="923838" y="1129938"/>
          <a:ext cx="4572001" cy="2312123"/>
        </a:xfrm>
        <a:prstGeom prst="flowChartManualOperation">
          <a:avLst/>
        </a:prstGeom>
        <a:gradFill rotWithShape="0">
          <a:gsLst>
            <a:gs pos="0">
              <a:schemeClr val="accent1">
                <a:shade val="80000"/>
                <a:hueOff val="153123"/>
                <a:satOff val="-2196"/>
                <a:lumOff val="12807"/>
                <a:alphaOff val="0"/>
                <a:tint val="50000"/>
                <a:satMod val="300000"/>
              </a:schemeClr>
            </a:gs>
            <a:gs pos="35000">
              <a:schemeClr val="accent1">
                <a:shade val="80000"/>
                <a:hueOff val="153123"/>
                <a:satOff val="-2196"/>
                <a:lumOff val="12807"/>
                <a:alphaOff val="0"/>
                <a:tint val="37000"/>
                <a:satMod val="300000"/>
              </a:schemeClr>
            </a:gs>
            <a:gs pos="100000">
              <a:schemeClr val="accent1">
                <a:shade val="80000"/>
                <a:hueOff val="153123"/>
                <a:satOff val="-2196"/>
                <a:lumOff val="1280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0" rIns="114300" bIns="0" numCol="1" spcCol="1270" anchor="ctr" anchorCtr="0">
          <a:noAutofit/>
        </a:bodyPr>
        <a:lstStyle/>
        <a:p>
          <a:pPr marL="0" lvl="0" indent="0" algn="l" defTabSz="977900">
            <a:lnSpc>
              <a:spcPct val="90000"/>
            </a:lnSpc>
            <a:spcBef>
              <a:spcPct val="0"/>
            </a:spcBef>
            <a:spcAft>
              <a:spcPct val="35000"/>
            </a:spcAft>
            <a:buNone/>
          </a:pPr>
          <a:r>
            <a:rPr lang="en-US" sz="1800" b="1" kern="1200" spc="145" dirty="0">
              <a:latin typeface="Aptos" panose="020B0004020202020204" pitchFamily="34" charset="0"/>
              <a:ea typeface="+mn-ea"/>
              <a:cs typeface="Times New Roman" panose="02020603050405020304" pitchFamily="18" charset="0"/>
            </a:rPr>
            <a:t>Government of India operationalized International Financial Services Center (IFSC) at GIFT  Multi Services SEZ in April 2015</a:t>
          </a:r>
          <a:endParaRPr lang="en-IN" sz="1800" b="1" kern="1200" spc="145" dirty="0">
            <a:latin typeface="Aptos" panose="020B0004020202020204" pitchFamily="34" charset="0"/>
            <a:ea typeface="+mn-ea"/>
            <a:cs typeface="Times New Roman" panose="02020603050405020304" pitchFamily="18" charset="0"/>
          </a:endParaRPr>
        </a:p>
      </dsp:txBody>
      <dsp:txXfrm rot="5400000">
        <a:off x="2053777" y="914399"/>
        <a:ext cx="2312123" cy="2743201"/>
      </dsp:txXfrm>
    </dsp:sp>
    <dsp:sp modelId="{2B0F4A7A-42FE-47F9-A636-96AC32322301}">
      <dsp:nvSpPr>
        <dsp:cNvPr id="0" name=""/>
        <dsp:cNvSpPr/>
      </dsp:nvSpPr>
      <dsp:spPr>
        <a:xfrm rot="16200000">
          <a:off x="3093577" y="1353369"/>
          <a:ext cx="4572001" cy="1865262"/>
        </a:xfrm>
        <a:prstGeom prst="flowChartManualOperation">
          <a:avLst/>
        </a:prstGeom>
        <a:gradFill rotWithShape="0">
          <a:gsLst>
            <a:gs pos="0">
              <a:schemeClr val="accent1">
                <a:shade val="80000"/>
                <a:hueOff val="306246"/>
                <a:satOff val="-4392"/>
                <a:lumOff val="25615"/>
                <a:alphaOff val="0"/>
                <a:tint val="50000"/>
                <a:satMod val="300000"/>
              </a:schemeClr>
            </a:gs>
            <a:gs pos="35000">
              <a:schemeClr val="accent1">
                <a:shade val="80000"/>
                <a:hueOff val="306246"/>
                <a:satOff val="-4392"/>
                <a:lumOff val="25615"/>
                <a:alphaOff val="0"/>
                <a:tint val="37000"/>
                <a:satMod val="300000"/>
              </a:schemeClr>
            </a:gs>
            <a:gs pos="100000">
              <a:schemeClr val="accent1">
                <a:shade val="80000"/>
                <a:hueOff val="306246"/>
                <a:satOff val="-4392"/>
                <a:lumOff val="256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0" rIns="114300" bIns="0" numCol="1" spcCol="1270" anchor="ctr" anchorCtr="0">
          <a:noAutofit/>
        </a:bodyPr>
        <a:lstStyle/>
        <a:p>
          <a:pPr marL="0" lvl="0" indent="0" algn="l" defTabSz="800100">
            <a:lnSpc>
              <a:spcPct val="90000"/>
            </a:lnSpc>
            <a:spcBef>
              <a:spcPct val="0"/>
            </a:spcBef>
            <a:spcAft>
              <a:spcPct val="35000"/>
            </a:spcAft>
            <a:buNone/>
          </a:pPr>
          <a:r>
            <a:rPr lang="en-US" sz="1800" b="1" kern="1200" spc="145" dirty="0">
              <a:latin typeface="Aptos" panose="020B0004020202020204" pitchFamily="34" charset="0"/>
              <a:cs typeface="Times New Roman" panose="02020603050405020304" pitchFamily="18" charset="0"/>
            </a:rPr>
            <a:t>GIFT</a:t>
          </a:r>
          <a:r>
            <a:rPr lang="en-US" sz="1800" b="1" kern="1200" spc="315" dirty="0">
              <a:latin typeface="Aptos" panose="020B0004020202020204" pitchFamily="34" charset="0"/>
              <a:cs typeface="Times New Roman" panose="02020603050405020304" pitchFamily="18" charset="0"/>
            </a:rPr>
            <a:t> </a:t>
          </a:r>
          <a:r>
            <a:rPr lang="en-US" sz="1800" b="1" kern="1200" spc="-20" dirty="0">
              <a:latin typeface="Aptos" panose="020B0004020202020204" pitchFamily="34" charset="0"/>
              <a:cs typeface="Times New Roman" panose="02020603050405020304" pitchFamily="18" charset="0"/>
            </a:rPr>
            <a:t>is</a:t>
          </a:r>
          <a:r>
            <a:rPr lang="en-US" sz="1800" b="1" kern="1200" spc="305" dirty="0">
              <a:latin typeface="Aptos" panose="020B0004020202020204" pitchFamily="34" charset="0"/>
              <a:cs typeface="Times New Roman" panose="02020603050405020304" pitchFamily="18" charset="0"/>
            </a:rPr>
            <a:t> </a:t>
          </a:r>
          <a:r>
            <a:rPr lang="en-US" sz="1800" b="1" kern="1200" spc="-15" dirty="0">
              <a:latin typeface="Aptos" panose="020B0004020202020204" pitchFamily="34" charset="0"/>
              <a:cs typeface="Times New Roman" panose="02020603050405020304" pitchFamily="18" charset="0"/>
            </a:rPr>
            <a:t>conceptualized</a:t>
          </a:r>
          <a:r>
            <a:rPr lang="en-US" sz="1800" b="1" kern="1200" spc="315" dirty="0">
              <a:latin typeface="Aptos" panose="020B0004020202020204" pitchFamily="34" charset="0"/>
              <a:cs typeface="Times New Roman" panose="02020603050405020304" pitchFamily="18" charset="0"/>
            </a:rPr>
            <a:t> </a:t>
          </a:r>
          <a:r>
            <a:rPr lang="en-US" sz="1800" b="1" kern="1200" spc="-15" dirty="0">
              <a:latin typeface="Aptos" panose="020B0004020202020204" pitchFamily="34" charset="0"/>
              <a:cs typeface="Times New Roman" panose="02020603050405020304" pitchFamily="18" charset="0"/>
            </a:rPr>
            <a:t>as</a:t>
          </a:r>
          <a:r>
            <a:rPr lang="en-US" sz="1800" b="1" kern="1200" spc="310" dirty="0">
              <a:latin typeface="Aptos" panose="020B0004020202020204" pitchFamily="34" charset="0"/>
              <a:cs typeface="Times New Roman" panose="02020603050405020304" pitchFamily="18" charset="0"/>
            </a:rPr>
            <a:t> </a:t>
          </a:r>
          <a:r>
            <a:rPr lang="en-US" sz="1800" b="1" kern="1200" spc="-15" dirty="0">
              <a:latin typeface="Aptos" panose="020B0004020202020204" pitchFamily="34" charset="0"/>
              <a:cs typeface="Times New Roman" panose="02020603050405020304" pitchFamily="18" charset="0"/>
            </a:rPr>
            <a:t>a</a:t>
          </a:r>
          <a:r>
            <a:rPr lang="en-US" sz="1800" b="1" kern="1200" spc="325" dirty="0">
              <a:latin typeface="Aptos" panose="020B0004020202020204" pitchFamily="34" charset="0"/>
              <a:cs typeface="Times New Roman" panose="02020603050405020304" pitchFamily="18" charset="0"/>
            </a:rPr>
            <a:t> </a:t>
          </a:r>
          <a:r>
            <a:rPr lang="en-US" sz="1800" b="1" kern="1200" spc="-15" dirty="0">
              <a:latin typeface="Aptos" panose="020B0004020202020204" pitchFamily="34" charset="0"/>
              <a:cs typeface="Times New Roman" panose="02020603050405020304" pitchFamily="18" charset="0"/>
            </a:rPr>
            <a:t>global</a:t>
          </a:r>
          <a:r>
            <a:rPr lang="en-US" sz="1800" b="1" kern="1200" spc="320" dirty="0">
              <a:latin typeface="Aptos" panose="020B0004020202020204" pitchFamily="34" charset="0"/>
              <a:cs typeface="Times New Roman" panose="02020603050405020304" pitchFamily="18" charset="0"/>
            </a:rPr>
            <a:t> </a:t>
          </a:r>
          <a:r>
            <a:rPr lang="en-US" sz="1800" b="1" kern="1200" spc="-15" dirty="0">
              <a:latin typeface="Aptos" panose="020B0004020202020204" pitchFamily="34" charset="0"/>
              <a:cs typeface="Times New Roman" panose="02020603050405020304" pitchFamily="18" charset="0"/>
            </a:rPr>
            <a:t>Financial</a:t>
          </a:r>
          <a:r>
            <a:rPr lang="en-US" sz="1800" b="1" kern="1200" spc="310" dirty="0">
              <a:latin typeface="Aptos" panose="020B0004020202020204" pitchFamily="34" charset="0"/>
              <a:cs typeface="Times New Roman" panose="02020603050405020304" pitchFamily="18" charset="0"/>
            </a:rPr>
            <a:t> </a:t>
          </a:r>
          <a:r>
            <a:rPr lang="en-US" sz="1800" b="1" kern="1200" spc="-15" dirty="0">
              <a:latin typeface="Aptos" panose="020B0004020202020204" pitchFamily="34" charset="0"/>
              <a:cs typeface="Times New Roman" panose="02020603050405020304" pitchFamily="18" charset="0"/>
            </a:rPr>
            <a:t>and</a:t>
          </a:r>
          <a:r>
            <a:rPr lang="en-US" sz="1800" b="1" kern="1200" spc="315" dirty="0">
              <a:latin typeface="Aptos" panose="020B0004020202020204" pitchFamily="34" charset="0"/>
              <a:cs typeface="Times New Roman" panose="02020603050405020304" pitchFamily="18" charset="0"/>
            </a:rPr>
            <a:t> IT </a:t>
          </a:r>
          <a:r>
            <a:rPr lang="en-US" sz="1800" b="1" kern="1200" spc="10" dirty="0">
              <a:latin typeface="Aptos" panose="020B0004020202020204" pitchFamily="34" charset="0"/>
              <a:cs typeface="Times New Roman" panose="02020603050405020304" pitchFamily="18" charset="0"/>
            </a:rPr>
            <a:t>Services</a:t>
          </a:r>
          <a:r>
            <a:rPr lang="en-US" sz="1800" b="1" kern="1200" spc="315" dirty="0">
              <a:latin typeface="Aptos" panose="020B0004020202020204" pitchFamily="34" charset="0"/>
              <a:cs typeface="Times New Roman" panose="02020603050405020304" pitchFamily="18" charset="0"/>
            </a:rPr>
            <a:t> </a:t>
          </a:r>
          <a:r>
            <a:rPr lang="en-US" sz="1800" b="1" kern="1200" spc="-20" dirty="0">
              <a:latin typeface="Aptos" panose="020B0004020202020204" pitchFamily="34" charset="0"/>
              <a:cs typeface="Times New Roman" panose="02020603050405020304" pitchFamily="18" charset="0"/>
            </a:rPr>
            <a:t>hub,</a:t>
          </a:r>
          <a:r>
            <a:rPr lang="en-US" sz="1800" b="1" kern="1200" spc="310" dirty="0">
              <a:latin typeface="Aptos" panose="020B0004020202020204" pitchFamily="34" charset="0"/>
              <a:cs typeface="Times New Roman" panose="02020603050405020304" pitchFamily="18" charset="0"/>
            </a:rPr>
            <a:t> </a:t>
          </a:r>
          <a:r>
            <a:rPr lang="en-US" sz="1800" b="1" kern="1200" spc="-15" dirty="0">
              <a:latin typeface="Aptos" panose="020B0004020202020204" pitchFamily="34" charset="0"/>
              <a:cs typeface="Times New Roman" panose="02020603050405020304" pitchFamily="18" charset="0"/>
            </a:rPr>
            <a:t>a</a:t>
          </a:r>
          <a:r>
            <a:rPr lang="en-US" sz="1800" b="1" kern="1200" spc="315" dirty="0">
              <a:latin typeface="Aptos" panose="020B0004020202020204" pitchFamily="34" charset="0"/>
              <a:cs typeface="Times New Roman" panose="02020603050405020304" pitchFamily="18" charset="0"/>
            </a:rPr>
            <a:t> </a:t>
          </a:r>
          <a:r>
            <a:rPr lang="en-US" sz="1800" b="1" kern="1200" spc="25" dirty="0">
              <a:latin typeface="Aptos" panose="020B0004020202020204" pitchFamily="34" charset="0"/>
              <a:cs typeface="Times New Roman" panose="02020603050405020304" pitchFamily="18" charset="0"/>
            </a:rPr>
            <a:t>first</a:t>
          </a:r>
          <a:r>
            <a:rPr lang="en-US" sz="1800" b="1" kern="1200" spc="310" dirty="0">
              <a:latin typeface="Aptos" panose="020B0004020202020204" pitchFamily="34" charset="0"/>
              <a:cs typeface="Times New Roman" panose="02020603050405020304" pitchFamily="18" charset="0"/>
            </a:rPr>
            <a:t> </a:t>
          </a:r>
          <a:r>
            <a:rPr lang="en-US" sz="1800" b="1" kern="1200" spc="20" dirty="0">
              <a:latin typeface="Aptos" panose="020B0004020202020204" pitchFamily="34" charset="0"/>
              <a:cs typeface="Times New Roman" panose="02020603050405020304" pitchFamily="18" charset="0"/>
            </a:rPr>
            <a:t>of</a:t>
          </a:r>
          <a:r>
            <a:rPr lang="en-US" sz="1800" b="1" kern="1200" spc="310" dirty="0">
              <a:latin typeface="Aptos" panose="020B0004020202020204" pitchFamily="34" charset="0"/>
              <a:cs typeface="Times New Roman" panose="02020603050405020304" pitchFamily="18" charset="0"/>
            </a:rPr>
            <a:t> </a:t>
          </a:r>
          <a:r>
            <a:rPr lang="en-US" sz="1800" b="1" kern="1200" spc="-20" dirty="0">
              <a:latin typeface="Aptos" panose="020B0004020202020204" pitchFamily="34" charset="0"/>
              <a:cs typeface="Times New Roman" panose="02020603050405020304" pitchFamily="18" charset="0"/>
            </a:rPr>
            <a:t>its</a:t>
          </a:r>
          <a:r>
            <a:rPr lang="en-US" sz="1800" b="1" kern="1200" spc="320" dirty="0">
              <a:latin typeface="Aptos" panose="020B0004020202020204" pitchFamily="34" charset="0"/>
              <a:cs typeface="Times New Roman" panose="02020603050405020304" pitchFamily="18" charset="0"/>
            </a:rPr>
            <a:t> </a:t>
          </a:r>
          <a:r>
            <a:rPr lang="en-US" sz="1800" b="1" kern="1200" spc="-20" dirty="0">
              <a:latin typeface="Aptos" panose="020B0004020202020204" pitchFamily="34" charset="0"/>
              <a:cs typeface="Times New Roman" panose="02020603050405020304" pitchFamily="18" charset="0"/>
            </a:rPr>
            <a:t>kind</a:t>
          </a:r>
          <a:r>
            <a:rPr lang="en-US" sz="1800" b="1" kern="1200" spc="325" dirty="0">
              <a:latin typeface="Aptos" panose="020B0004020202020204" pitchFamily="34" charset="0"/>
              <a:cs typeface="Times New Roman" panose="02020603050405020304" pitchFamily="18" charset="0"/>
            </a:rPr>
            <a:t> </a:t>
          </a:r>
          <a:r>
            <a:rPr lang="en-US" sz="1800" b="1" kern="1200" spc="-30" dirty="0">
              <a:latin typeface="Aptos" panose="020B0004020202020204" pitchFamily="34" charset="0"/>
              <a:cs typeface="Times New Roman" panose="02020603050405020304" pitchFamily="18" charset="0"/>
            </a:rPr>
            <a:t>in</a:t>
          </a:r>
          <a:r>
            <a:rPr lang="en-US" sz="1800" b="1" kern="1200" spc="315" dirty="0">
              <a:latin typeface="Aptos" panose="020B0004020202020204" pitchFamily="34" charset="0"/>
              <a:cs typeface="Times New Roman" panose="02020603050405020304" pitchFamily="18" charset="0"/>
            </a:rPr>
            <a:t> </a:t>
          </a:r>
          <a:r>
            <a:rPr lang="en-US" sz="1800" b="1" kern="1200" spc="-15" dirty="0">
              <a:latin typeface="Aptos" panose="020B0004020202020204" pitchFamily="34" charset="0"/>
              <a:cs typeface="Times New Roman" panose="02020603050405020304" pitchFamily="18" charset="0"/>
            </a:rPr>
            <a:t>India,</a:t>
          </a:r>
          <a:r>
            <a:rPr lang="en-US" sz="1800" b="1" kern="1200" dirty="0">
              <a:latin typeface="Aptos" panose="020B0004020202020204" pitchFamily="34" charset="0"/>
              <a:cs typeface="Times New Roman" panose="02020603050405020304" pitchFamily="18" charset="0"/>
            </a:rPr>
            <a:t> </a:t>
          </a:r>
          <a:r>
            <a:rPr lang="en-US" sz="1800" b="1" kern="1200" spc="-10" dirty="0">
              <a:latin typeface="Aptos" panose="020B0004020202020204" pitchFamily="34" charset="0"/>
              <a:cs typeface="Times New Roman" panose="02020603050405020304" pitchFamily="18" charset="0"/>
            </a:rPr>
            <a:t>designed to</a:t>
          </a:r>
          <a:r>
            <a:rPr lang="en-US" sz="1800" b="1" kern="1200" spc="10" dirty="0">
              <a:latin typeface="Aptos" panose="020B0004020202020204" pitchFamily="34" charset="0"/>
              <a:cs typeface="Times New Roman" panose="02020603050405020304" pitchFamily="18" charset="0"/>
            </a:rPr>
            <a:t> </a:t>
          </a:r>
          <a:r>
            <a:rPr lang="en-US" sz="1800" b="1" kern="1200" spc="-5" dirty="0">
              <a:latin typeface="Aptos" panose="020B0004020202020204" pitchFamily="34" charset="0"/>
              <a:cs typeface="Times New Roman" panose="02020603050405020304" pitchFamily="18" charset="0"/>
            </a:rPr>
            <a:t>be</a:t>
          </a:r>
          <a:r>
            <a:rPr lang="en-US" sz="1800" b="1" kern="1200" spc="10" dirty="0">
              <a:latin typeface="Aptos" panose="020B0004020202020204" pitchFamily="34" charset="0"/>
              <a:cs typeface="Times New Roman" panose="02020603050405020304" pitchFamily="18" charset="0"/>
            </a:rPr>
            <a:t> </a:t>
          </a:r>
          <a:r>
            <a:rPr lang="en-US" sz="1800" b="1" kern="1200" spc="-15" dirty="0">
              <a:latin typeface="Aptos" panose="020B0004020202020204" pitchFamily="34" charset="0"/>
              <a:cs typeface="Times New Roman" panose="02020603050405020304" pitchFamily="18" charset="0"/>
            </a:rPr>
            <a:t>at</a:t>
          </a:r>
          <a:r>
            <a:rPr lang="en-US" sz="1800" b="1" kern="1200" spc="5" dirty="0">
              <a:latin typeface="Aptos" panose="020B0004020202020204" pitchFamily="34" charset="0"/>
              <a:cs typeface="Times New Roman" panose="02020603050405020304" pitchFamily="18" charset="0"/>
            </a:rPr>
            <a:t> </a:t>
          </a:r>
          <a:r>
            <a:rPr lang="en-US" sz="1800" b="1" kern="1200" spc="80" dirty="0">
              <a:latin typeface="Aptos" panose="020B0004020202020204" pitchFamily="34" charset="0"/>
              <a:cs typeface="Times New Roman" panose="02020603050405020304" pitchFamily="18" charset="0"/>
            </a:rPr>
            <a:t>or</a:t>
          </a:r>
          <a:r>
            <a:rPr lang="en-US" sz="1800" b="1" kern="1200" spc="5" dirty="0">
              <a:latin typeface="Aptos" panose="020B0004020202020204" pitchFamily="34" charset="0"/>
              <a:cs typeface="Times New Roman" panose="02020603050405020304" pitchFamily="18" charset="0"/>
            </a:rPr>
            <a:t> </a:t>
          </a:r>
          <a:r>
            <a:rPr lang="en-US" sz="1800" b="1" kern="1200" spc="-10" dirty="0">
              <a:latin typeface="Aptos" panose="020B0004020202020204" pitchFamily="34" charset="0"/>
              <a:cs typeface="Times New Roman" panose="02020603050405020304" pitchFamily="18" charset="0"/>
            </a:rPr>
            <a:t>above</a:t>
          </a:r>
          <a:r>
            <a:rPr lang="en-US" sz="1800" b="1" kern="1200" spc="-20" dirty="0">
              <a:latin typeface="Aptos" panose="020B0004020202020204" pitchFamily="34" charset="0"/>
              <a:cs typeface="Times New Roman" panose="02020603050405020304" pitchFamily="18" charset="0"/>
            </a:rPr>
            <a:t> </a:t>
          </a:r>
          <a:r>
            <a:rPr lang="en-US" sz="1800" b="1" kern="1200" spc="45" dirty="0">
              <a:latin typeface="Aptos" panose="020B0004020202020204" pitchFamily="34" charset="0"/>
              <a:cs typeface="Times New Roman" panose="02020603050405020304" pitchFamily="18" charset="0"/>
            </a:rPr>
            <a:t>par</a:t>
          </a:r>
          <a:r>
            <a:rPr lang="en-US" sz="1800" b="1" kern="1200" spc="5" dirty="0">
              <a:latin typeface="Aptos" panose="020B0004020202020204" pitchFamily="34" charset="0"/>
              <a:cs typeface="Times New Roman" panose="02020603050405020304" pitchFamily="18" charset="0"/>
            </a:rPr>
            <a:t> </a:t>
          </a:r>
          <a:r>
            <a:rPr lang="en-US" sz="1800" b="1" kern="1200" spc="-25" dirty="0">
              <a:latin typeface="Aptos" panose="020B0004020202020204" pitchFamily="34" charset="0"/>
              <a:cs typeface="Times New Roman" panose="02020603050405020304" pitchFamily="18" charset="0"/>
            </a:rPr>
            <a:t>with</a:t>
          </a:r>
          <a:r>
            <a:rPr lang="en-US" sz="1800" b="1" kern="1200" spc="5" dirty="0">
              <a:latin typeface="Aptos" panose="020B0004020202020204" pitchFamily="34" charset="0"/>
              <a:cs typeface="Times New Roman" panose="02020603050405020304" pitchFamily="18" charset="0"/>
            </a:rPr>
            <a:t> </a:t>
          </a:r>
          <a:r>
            <a:rPr lang="en-US" sz="1800" b="1" kern="1200" spc="-25" dirty="0">
              <a:latin typeface="Aptos" panose="020B0004020202020204" pitchFamily="34" charset="0"/>
              <a:cs typeface="Times New Roman" panose="02020603050405020304" pitchFamily="18" charset="0"/>
            </a:rPr>
            <a:t>globally</a:t>
          </a:r>
          <a:r>
            <a:rPr lang="en-US" sz="1800" b="1" kern="1200" spc="15" dirty="0">
              <a:latin typeface="Aptos" panose="020B0004020202020204" pitchFamily="34" charset="0"/>
              <a:cs typeface="Times New Roman" panose="02020603050405020304" pitchFamily="18" charset="0"/>
            </a:rPr>
            <a:t> </a:t>
          </a:r>
          <a:r>
            <a:rPr lang="en-US" sz="1800" b="1" kern="1200" spc="5" dirty="0">
              <a:latin typeface="Aptos" panose="020B0004020202020204" pitchFamily="34" charset="0"/>
              <a:cs typeface="Times New Roman" panose="02020603050405020304" pitchFamily="18" charset="0"/>
            </a:rPr>
            <a:t>benchmarked</a:t>
          </a:r>
          <a:r>
            <a:rPr lang="en-US" sz="1800" b="1" kern="1200" spc="-25" dirty="0">
              <a:latin typeface="Aptos" panose="020B0004020202020204" pitchFamily="34" charset="0"/>
              <a:cs typeface="Times New Roman" panose="02020603050405020304" pitchFamily="18" charset="0"/>
            </a:rPr>
            <a:t> </a:t>
          </a:r>
          <a:r>
            <a:rPr lang="en-US" sz="1800" b="1" kern="1200" spc="-15" dirty="0">
              <a:latin typeface="Aptos" panose="020B0004020202020204" pitchFamily="34" charset="0"/>
              <a:cs typeface="Times New Roman" panose="02020603050405020304" pitchFamily="18" charset="0"/>
            </a:rPr>
            <a:t>financial</a:t>
          </a:r>
          <a:r>
            <a:rPr lang="en-US" sz="1800" b="1" kern="1200" dirty="0">
              <a:latin typeface="Aptos" panose="020B0004020202020204" pitchFamily="34" charset="0"/>
              <a:cs typeface="Times New Roman" panose="02020603050405020304" pitchFamily="18" charset="0"/>
            </a:rPr>
            <a:t> </a:t>
          </a:r>
          <a:r>
            <a:rPr lang="en-US" sz="1800" b="1" kern="1200" spc="10" dirty="0">
              <a:latin typeface="Aptos" panose="020B0004020202020204" pitchFamily="34" charset="0"/>
              <a:cs typeface="Times New Roman" panose="02020603050405020304" pitchFamily="18" charset="0"/>
            </a:rPr>
            <a:t>centers</a:t>
          </a:r>
          <a:endParaRPr lang="en-IN" sz="1800" b="1" kern="1200" dirty="0">
            <a:latin typeface="Aptos" panose="020B0004020202020204" pitchFamily="34" charset="0"/>
            <a:cs typeface="Times New Roman" panose="02020603050405020304" pitchFamily="18" charset="0"/>
          </a:endParaRPr>
        </a:p>
      </dsp:txBody>
      <dsp:txXfrm rot="5400000">
        <a:off x="4446946" y="914400"/>
        <a:ext cx="1865262" cy="27432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800B6-297A-498C-8644-0CE97AD5A09D}">
      <dsp:nvSpPr>
        <dsp:cNvPr id="0" name=""/>
        <dsp:cNvSpPr/>
      </dsp:nvSpPr>
      <dsp:spPr>
        <a:xfrm>
          <a:off x="4440037" y="1860770"/>
          <a:ext cx="2365120" cy="2045924"/>
        </a:xfrm>
        <a:prstGeom prst="hexagon">
          <a:avLst>
            <a:gd name="adj" fmla="val 28570"/>
            <a:gd name="vf" fmla="val 1154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IN" sz="6500" kern="1200" dirty="0"/>
        </a:p>
      </dsp:txBody>
      <dsp:txXfrm>
        <a:off x="4831970" y="2199808"/>
        <a:ext cx="1581254" cy="1367848"/>
      </dsp:txXfrm>
    </dsp:sp>
    <dsp:sp modelId="{F7CEC50C-EF68-40BD-9866-FDF54B270566}">
      <dsp:nvSpPr>
        <dsp:cNvPr id="0" name=""/>
        <dsp:cNvSpPr/>
      </dsp:nvSpPr>
      <dsp:spPr>
        <a:xfrm>
          <a:off x="5921057" y="881933"/>
          <a:ext cx="892352" cy="76888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35044D-11E5-47AF-B5E8-BAF93149BD1B}">
      <dsp:nvSpPr>
        <dsp:cNvPr id="0" name=""/>
        <dsp:cNvSpPr/>
      </dsp:nvSpPr>
      <dsp:spPr>
        <a:xfrm>
          <a:off x="4670381" y="25403"/>
          <a:ext cx="1938199" cy="1676770"/>
        </a:xfrm>
        <a:prstGeom prst="hexagon">
          <a:avLst>
            <a:gd name="adj" fmla="val 28570"/>
            <a:gd name="vf" fmla="val 1154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prstClr val="black">
                  <a:hueOff val="0"/>
                  <a:satOff val="0"/>
                  <a:lumOff val="0"/>
                  <a:alphaOff val="0"/>
                </a:prstClr>
              </a:solidFill>
              <a:latin typeface="Aptos" panose="020B0004020202020204" pitchFamily="34" charset="0"/>
              <a:ea typeface="+mn-ea"/>
              <a:cs typeface="+mn-cs"/>
            </a:rPr>
            <a:t>Refiners</a:t>
          </a:r>
          <a:endParaRPr lang="en-IN" sz="1500" kern="1200" dirty="0">
            <a:solidFill>
              <a:prstClr val="black">
                <a:hueOff val="0"/>
                <a:satOff val="0"/>
                <a:lumOff val="0"/>
                <a:alphaOff val="0"/>
              </a:prstClr>
            </a:solidFill>
            <a:latin typeface="Aptos" panose="020B0004020202020204" pitchFamily="34" charset="0"/>
            <a:ea typeface="+mn-ea"/>
            <a:cs typeface="+mn-cs"/>
          </a:endParaRPr>
        </a:p>
      </dsp:txBody>
      <dsp:txXfrm>
        <a:off x="4991582" y="303280"/>
        <a:ext cx="1295797" cy="1121016"/>
      </dsp:txXfrm>
    </dsp:sp>
    <dsp:sp modelId="{7F49DF99-879E-49E8-9655-DA8A6F6F4332}">
      <dsp:nvSpPr>
        <dsp:cNvPr id="0" name=""/>
        <dsp:cNvSpPr/>
      </dsp:nvSpPr>
      <dsp:spPr>
        <a:xfrm>
          <a:off x="6962502" y="2319330"/>
          <a:ext cx="892352" cy="76888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34F9A7-1AB1-4C1F-8105-B25FF0B59222}">
      <dsp:nvSpPr>
        <dsp:cNvPr id="0" name=""/>
        <dsp:cNvSpPr/>
      </dsp:nvSpPr>
      <dsp:spPr>
        <a:xfrm>
          <a:off x="6447935" y="1056729"/>
          <a:ext cx="1938199" cy="1676770"/>
        </a:xfrm>
        <a:prstGeom prst="hexagon">
          <a:avLst>
            <a:gd name="adj" fmla="val 28570"/>
            <a:gd name="vf" fmla="val 1154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889000">
            <a:lnSpc>
              <a:spcPct val="90000"/>
            </a:lnSpc>
            <a:spcBef>
              <a:spcPct val="0"/>
            </a:spcBef>
            <a:spcAft>
              <a:spcPct val="35000"/>
            </a:spcAft>
            <a:buNone/>
          </a:pPr>
          <a:r>
            <a:rPr lang="en-US" sz="1500" kern="1200" dirty="0">
              <a:solidFill>
                <a:prstClr val="black">
                  <a:hueOff val="0"/>
                  <a:satOff val="0"/>
                  <a:lumOff val="0"/>
                  <a:alphaOff val="0"/>
                </a:prstClr>
              </a:solidFill>
              <a:latin typeface="Aptos" panose="020B0004020202020204" pitchFamily="34" charset="0"/>
              <a:ea typeface="+mn-ea"/>
              <a:cs typeface="+mn-cs"/>
            </a:rPr>
            <a:t>Bullion Dealers</a:t>
          </a:r>
          <a:endParaRPr lang="en-IN" sz="1500" kern="1200" dirty="0">
            <a:solidFill>
              <a:prstClr val="black">
                <a:hueOff val="0"/>
                <a:satOff val="0"/>
                <a:lumOff val="0"/>
                <a:alphaOff val="0"/>
              </a:prstClr>
            </a:solidFill>
            <a:latin typeface="Aptos" panose="020B0004020202020204" pitchFamily="34" charset="0"/>
            <a:ea typeface="+mn-ea"/>
            <a:cs typeface="+mn-cs"/>
          </a:endParaRPr>
        </a:p>
      </dsp:txBody>
      <dsp:txXfrm>
        <a:off x="6769136" y="1334606"/>
        <a:ext cx="1295797" cy="1121016"/>
      </dsp:txXfrm>
    </dsp:sp>
    <dsp:sp modelId="{3A5C6F69-83A8-414F-BCA6-ABD3966AA6FA}">
      <dsp:nvSpPr>
        <dsp:cNvPr id="0" name=""/>
        <dsp:cNvSpPr/>
      </dsp:nvSpPr>
      <dsp:spPr>
        <a:xfrm>
          <a:off x="6239047" y="3941880"/>
          <a:ext cx="892352" cy="76888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DDAD7E-EDEC-440B-A053-5C34330988D0}">
      <dsp:nvSpPr>
        <dsp:cNvPr id="0" name=""/>
        <dsp:cNvSpPr/>
      </dsp:nvSpPr>
      <dsp:spPr>
        <a:xfrm>
          <a:off x="6447935" y="3084196"/>
          <a:ext cx="1938199" cy="1676770"/>
        </a:xfrm>
        <a:prstGeom prst="hexagon">
          <a:avLst>
            <a:gd name="adj" fmla="val 28570"/>
            <a:gd name="vf" fmla="val 1154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ptos" panose="020B0004020202020204" pitchFamily="34" charset="0"/>
            </a:rPr>
            <a:t>Jewellery Exporters</a:t>
          </a:r>
          <a:endParaRPr lang="en-IN" sz="1500" kern="1200" dirty="0">
            <a:latin typeface="Aptos" panose="020B0004020202020204" pitchFamily="34" charset="0"/>
          </a:endParaRPr>
        </a:p>
      </dsp:txBody>
      <dsp:txXfrm>
        <a:off x="6769136" y="3362073"/>
        <a:ext cx="1295797" cy="1121016"/>
      </dsp:txXfrm>
    </dsp:sp>
    <dsp:sp modelId="{A2C2412E-AC2A-408B-8FCF-89D1F7AA49A9}">
      <dsp:nvSpPr>
        <dsp:cNvPr id="0" name=""/>
        <dsp:cNvSpPr/>
      </dsp:nvSpPr>
      <dsp:spPr>
        <a:xfrm>
          <a:off x="4444438" y="4110307"/>
          <a:ext cx="892352" cy="76888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BA3893-1A9E-468F-8E7C-861E86D37716}">
      <dsp:nvSpPr>
        <dsp:cNvPr id="0" name=""/>
        <dsp:cNvSpPr/>
      </dsp:nvSpPr>
      <dsp:spPr>
        <a:xfrm>
          <a:off x="4670381" y="4091272"/>
          <a:ext cx="1938199" cy="1676770"/>
        </a:xfrm>
        <a:prstGeom prst="hexagon">
          <a:avLst>
            <a:gd name="adj" fmla="val 28570"/>
            <a:gd name="vf" fmla="val 1154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ptos" panose="020B0004020202020204" pitchFamily="34" charset="0"/>
            </a:rPr>
            <a:t>Domestic Jewellers</a:t>
          </a:r>
          <a:endParaRPr lang="en-IN" sz="1500" kern="1200" dirty="0">
            <a:latin typeface="Aptos" panose="020B0004020202020204" pitchFamily="34" charset="0"/>
          </a:endParaRPr>
        </a:p>
      </dsp:txBody>
      <dsp:txXfrm>
        <a:off x="4991582" y="4369149"/>
        <a:ext cx="1295797" cy="1121016"/>
      </dsp:txXfrm>
    </dsp:sp>
    <dsp:sp modelId="{ABABE6DD-2CD9-48F0-B70B-FDAC593D9FE5}">
      <dsp:nvSpPr>
        <dsp:cNvPr id="0" name=""/>
        <dsp:cNvSpPr/>
      </dsp:nvSpPr>
      <dsp:spPr>
        <a:xfrm>
          <a:off x="3385938" y="2673487"/>
          <a:ext cx="892352" cy="76888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2A3DD1-87C8-427D-8930-96F52C878CE5}">
      <dsp:nvSpPr>
        <dsp:cNvPr id="0" name=""/>
        <dsp:cNvSpPr/>
      </dsp:nvSpPr>
      <dsp:spPr>
        <a:xfrm>
          <a:off x="2872093" y="3059946"/>
          <a:ext cx="1938199" cy="1676770"/>
        </a:xfrm>
        <a:prstGeom prst="hexagon">
          <a:avLst>
            <a:gd name="adj" fmla="val 28570"/>
            <a:gd name="vf" fmla="val 1154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IN" sz="1500" kern="1200" dirty="0">
              <a:latin typeface="Aptos" panose="020B0004020202020204" pitchFamily="34" charset="0"/>
            </a:rPr>
            <a:t>Silver Industrial Users </a:t>
          </a:r>
        </a:p>
      </dsp:txBody>
      <dsp:txXfrm>
        <a:off x="3193294" y="3337823"/>
        <a:ext cx="1295797" cy="1121016"/>
      </dsp:txXfrm>
    </dsp:sp>
    <dsp:sp modelId="{0B05D2CE-0D7D-4DBD-B8B7-BFAE49F86F15}">
      <dsp:nvSpPr>
        <dsp:cNvPr id="0" name=""/>
        <dsp:cNvSpPr/>
      </dsp:nvSpPr>
      <dsp:spPr>
        <a:xfrm>
          <a:off x="2884575" y="1054421"/>
          <a:ext cx="1938199" cy="1676770"/>
        </a:xfrm>
        <a:prstGeom prst="hexagon">
          <a:avLst>
            <a:gd name="adj" fmla="val 28570"/>
            <a:gd name="vf" fmla="val 1154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ptos" panose="020B0004020202020204" pitchFamily="34" charset="0"/>
            </a:rPr>
            <a:t>Residents other than individuals having exposure to Price Risk of Gold/Silver</a:t>
          </a:r>
          <a:endParaRPr lang="en-IN" sz="1500" kern="1200" dirty="0">
            <a:latin typeface="Aptos" panose="020B0004020202020204" pitchFamily="34" charset="0"/>
          </a:endParaRPr>
        </a:p>
      </dsp:txBody>
      <dsp:txXfrm>
        <a:off x="3205776" y="1332298"/>
        <a:ext cx="1295797" cy="1121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45958-BFB3-4A9F-9E3E-C4A56D323340}">
      <dsp:nvSpPr>
        <dsp:cNvPr id="0" name=""/>
        <dsp:cNvSpPr/>
      </dsp:nvSpPr>
      <dsp:spPr>
        <a:xfrm>
          <a:off x="4503672" y="1860770"/>
          <a:ext cx="2365120" cy="2045924"/>
        </a:xfrm>
        <a:prstGeom prst="hexagon">
          <a:avLst>
            <a:gd name="adj" fmla="val 28570"/>
            <a:gd name="vf" fmla="val 1154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cap="none" spc="0" dirty="0">
            <a:ln w="10160">
              <a:prstDash val="solid"/>
            </a:ln>
            <a:effectLst>
              <a:outerShdw blurRad="38100" dist="22860" dir="5400000" algn="tl" rotWithShape="0">
                <a:srgbClr val="000000">
                  <a:alpha val="30000"/>
                </a:srgbClr>
              </a:outerShdw>
            </a:effectLst>
            <a:latin typeface="Aptos" panose="020B0004020202020204" pitchFamily="34" charset="0"/>
          </a:endParaRPr>
        </a:p>
        <a:p>
          <a:pPr marL="0" lvl="0" indent="0" algn="ctr" defTabSz="711200">
            <a:lnSpc>
              <a:spcPct val="90000"/>
            </a:lnSpc>
            <a:spcBef>
              <a:spcPct val="0"/>
            </a:spcBef>
            <a:spcAft>
              <a:spcPct val="35000"/>
            </a:spcAft>
            <a:buNone/>
          </a:pPr>
          <a:endParaRPr lang="en-US" sz="1600" b="1" kern="1200" cap="none" spc="0" dirty="0">
            <a:ln w="10160">
              <a:prstDash val="solid"/>
            </a:ln>
            <a:effectLst>
              <a:outerShdw blurRad="38100" dist="22860" dir="5400000" algn="tl" rotWithShape="0">
                <a:srgbClr val="000000">
                  <a:alpha val="30000"/>
                </a:srgbClr>
              </a:outerShdw>
            </a:effectLst>
            <a:latin typeface="Aptos" panose="020B0004020202020204" pitchFamily="34" charset="0"/>
          </a:endParaRPr>
        </a:p>
        <a:p>
          <a:pPr marL="0" lvl="0" indent="0" algn="ctr" defTabSz="711200">
            <a:lnSpc>
              <a:spcPct val="90000"/>
            </a:lnSpc>
            <a:spcBef>
              <a:spcPct val="0"/>
            </a:spcBef>
            <a:spcAft>
              <a:spcPct val="35000"/>
            </a:spcAft>
            <a:buNone/>
          </a:pPr>
          <a:r>
            <a:rPr lang="en-US" sz="1600" b="1" kern="1200" cap="none" spc="0" dirty="0">
              <a:ln w="10160">
                <a:prstDash val="solid"/>
              </a:ln>
              <a:effectLst>
                <a:outerShdw blurRad="38100" dist="22860" dir="5400000" algn="tl" rotWithShape="0">
                  <a:srgbClr val="000000">
                    <a:alpha val="30000"/>
                  </a:srgbClr>
                </a:outerShdw>
              </a:effectLst>
              <a:latin typeface="Aptos" panose="020B0004020202020204" pitchFamily="34" charset="0"/>
            </a:rPr>
            <a:t>Gold Futures Contract Specifications</a:t>
          </a:r>
          <a:endParaRPr lang="en-IN" sz="1600" b="1" kern="1200" cap="none" spc="0" dirty="0">
            <a:ln w="10160">
              <a:prstDash val="solid"/>
            </a:ln>
            <a:effectLst>
              <a:outerShdw blurRad="38100" dist="22860" dir="5400000" algn="tl" rotWithShape="0">
                <a:srgbClr val="000000">
                  <a:alpha val="30000"/>
                </a:srgbClr>
              </a:outerShdw>
            </a:effectLst>
            <a:latin typeface="Aptos" panose="020B0004020202020204" pitchFamily="34" charset="0"/>
          </a:endParaRPr>
        </a:p>
      </dsp:txBody>
      <dsp:txXfrm>
        <a:off x="4895605" y="2199808"/>
        <a:ext cx="1581254" cy="1367848"/>
      </dsp:txXfrm>
    </dsp:sp>
    <dsp:sp modelId="{FF7BBB33-E05E-4FBC-AC32-D6EC6119F106}">
      <dsp:nvSpPr>
        <dsp:cNvPr id="0" name=""/>
        <dsp:cNvSpPr/>
      </dsp:nvSpPr>
      <dsp:spPr>
        <a:xfrm>
          <a:off x="5984692" y="881933"/>
          <a:ext cx="892352" cy="76888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2E8AEF-1E2F-4BAA-B482-E6F1FE4DD25F}">
      <dsp:nvSpPr>
        <dsp:cNvPr id="0" name=""/>
        <dsp:cNvSpPr/>
      </dsp:nvSpPr>
      <dsp:spPr>
        <a:xfrm>
          <a:off x="4721534" y="0"/>
          <a:ext cx="1938199" cy="1676770"/>
        </a:xfrm>
        <a:prstGeom prst="hexagon">
          <a:avLst>
            <a:gd name="adj" fmla="val 28570"/>
            <a:gd name="vf" fmla="val 1154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IN" sz="1500" kern="1200" dirty="0">
              <a:latin typeface="Aptos" panose="020B0004020202020204" pitchFamily="34" charset="0"/>
            </a:rPr>
            <a:t>12 contracts running in a year</a:t>
          </a:r>
        </a:p>
      </dsp:txBody>
      <dsp:txXfrm>
        <a:off x="5042735" y="277877"/>
        <a:ext cx="1295797" cy="1121016"/>
      </dsp:txXfrm>
    </dsp:sp>
    <dsp:sp modelId="{6AE7C52B-326B-4AB9-AF1C-6B0E117D8364}">
      <dsp:nvSpPr>
        <dsp:cNvPr id="0" name=""/>
        <dsp:cNvSpPr/>
      </dsp:nvSpPr>
      <dsp:spPr>
        <a:xfrm>
          <a:off x="7026137" y="2319330"/>
          <a:ext cx="892352" cy="76888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2AA26A-A94A-4068-8BD0-D84FC1541F33}">
      <dsp:nvSpPr>
        <dsp:cNvPr id="0" name=""/>
        <dsp:cNvSpPr/>
      </dsp:nvSpPr>
      <dsp:spPr>
        <a:xfrm>
          <a:off x="6499088" y="1031326"/>
          <a:ext cx="1938199" cy="1676770"/>
        </a:xfrm>
        <a:prstGeom prst="hexagon">
          <a:avLst>
            <a:gd name="adj" fmla="val 28570"/>
            <a:gd name="vf" fmla="val 1154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prstClr val="black">
                  <a:hueOff val="0"/>
                  <a:satOff val="0"/>
                  <a:lumOff val="0"/>
                  <a:alphaOff val="0"/>
                </a:prstClr>
              </a:solidFill>
              <a:latin typeface="Aptos" panose="020B0004020202020204" pitchFamily="34" charset="0"/>
              <a:ea typeface="+mn-ea"/>
              <a:cs typeface="+mn-cs"/>
            </a:rPr>
            <a:t>1 Kg as Trading Unit</a:t>
          </a:r>
          <a:endParaRPr lang="en-IN" sz="1500" kern="1200" dirty="0">
            <a:solidFill>
              <a:prstClr val="black">
                <a:hueOff val="0"/>
                <a:satOff val="0"/>
                <a:lumOff val="0"/>
                <a:alphaOff val="0"/>
              </a:prstClr>
            </a:solidFill>
            <a:latin typeface="Aptos" panose="020B0004020202020204" pitchFamily="34" charset="0"/>
            <a:ea typeface="+mn-ea"/>
            <a:cs typeface="+mn-cs"/>
          </a:endParaRPr>
        </a:p>
      </dsp:txBody>
      <dsp:txXfrm>
        <a:off x="6820289" y="1309203"/>
        <a:ext cx="1295797" cy="1121016"/>
      </dsp:txXfrm>
    </dsp:sp>
    <dsp:sp modelId="{70E2E512-92F6-411D-89E1-F7D55137893E}">
      <dsp:nvSpPr>
        <dsp:cNvPr id="0" name=""/>
        <dsp:cNvSpPr/>
      </dsp:nvSpPr>
      <dsp:spPr>
        <a:xfrm>
          <a:off x="6359605" y="3917122"/>
          <a:ext cx="892352" cy="76888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134EBC-EFDE-48C6-8EAC-485A648AB0BE}">
      <dsp:nvSpPr>
        <dsp:cNvPr id="0" name=""/>
        <dsp:cNvSpPr/>
      </dsp:nvSpPr>
      <dsp:spPr>
        <a:xfrm>
          <a:off x="6499088" y="3058793"/>
          <a:ext cx="1938199" cy="1676770"/>
        </a:xfrm>
        <a:prstGeom prst="hexagon">
          <a:avLst>
            <a:gd name="adj" fmla="val 28570"/>
            <a:gd name="vf" fmla="val 1154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prstClr val="black">
                  <a:hueOff val="0"/>
                  <a:satOff val="0"/>
                  <a:lumOff val="0"/>
                  <a:alphaOff val="0"/>
                </a:prstClr>
              </a:solidFill>
              <a:latin typeface="Aptos" panose="020B0004020202020204" pitchFamily="34" charset="0"/>
              <a:ea typeface="+mn-ea"/>
              <a:cs typeface="+mn-cs"/>
            </a:rPr>
            <a:t>Price Quote in US Dollars per Troy Ounce</a:t>
          </a:r>
          <a:endParaRPr lang="en-IN" sz="1500" kern="1200" dirty="0">
            <a:solidFill>
              <a:prstClr val="black">
                <a:hueOff val="0"/>
                <a:satOff val="0"/>
                <a:lumOff val="0"/>
                <a:alphaOff val="0"/>
              </a:prstClr>
            </a:solidFill>
            <a:latin typeface="Aptos" panose="020B0004020202020204" pitchFamily="34" charset="0"/>
            <a:ea typeface="+mn-ea"/>
            <a:cs typeface="+mn-cs"/>
          </a:endParaRPr>
        </a:p>
      </dsp:txBody>
      <dsp:txXfrm>
        <a:off x="6820289" y="3336670"/>
        <a:ext cx="1295797" cy="1121016"/>
      </dsp:txXfrm>
    </dsp:sp>
    <dsp:sp modelId="{E5DC49B9-6F87-4441-A7C8-3335CC4493BF}">
      <dsp:nvSpPr>
        <dsp:cNvPr id="0" name=""/>
        <dsp:cNvSpPr/>
      </dsp:nvSpPr>
      <dsp:spPr>
        <a:xfrm>
          <a:off x="4508073" y="4110307"/>
          <a:ext cx="892352" cy="76888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A14841-BAD7-4519-985D-9EDF61DC79B7}">
      <dsp:nvSpPr>
        <dsp:cNvPr id="0" name=""/>
        <dsp:cNvSpPr/>
      </dsp:nvSpPr>
      <dsp:spPr>
        <a:xfrm>
          <a:off x="4721534" y="4091272"/>
          <a:ext cx="1938199" cy="1676770"/>
        </a:xfrm>
        <a:prstGeom prst="hexagon">
          <a:avLst>
            <a:gd name="adj" fmla="val 28570"/>
            <a:gd name="vf" fmla="val 1154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ptos" panose="020B0004020202020204" pitchFamily="34" charset="0"/>
            </a:rPr>
            <a:t>Monday to Friday: </a:t>
          </a:r>
        </a:p>
        <a:p>
          <a:pPr marL="0" lvl="0" indent="0" algn="ctr" defTabSz="666750">
            <a:lnSpc>
              <a:spcPct val="90000"/>
            </a:lnSpc>
            <a:spcBef>
              <a:spcPct val="0"/>
            </a:spcBef>
            <a:spcAft>
              <a:spcPct val="35000"/>
            </a:spcAft>
            <a:buNone/>
          </a:pPr>
          <a:r>
            <a:rPr lang="en-US" sz="1500" kern="1200" dirty="0">
              <a:latin typeface="Aptos" panose="020B0004020202020204" pitchFamily="34" charset="0"/>
            </a:rPr>
            <a:t>09:00 Hrs. to 23:30 Hrs. (IST)</a:t>
          </a:r>
          <a:endParaRPr lang="en-IN" sz="1500" kern="1200" dirty="0">
            <a:latin typeface="Aptos" panose="020B0004020202020204" pitchFamily="34" charset="0"/>
          </a:endParaRPr>
        </a:p>
      </dsp:txBody>
      <dsp:txXfrm>
        <a:off x="5042735" y="4369149"/>
        <a:ext cx="1295797" cy="1121016"/>
      </dsp:txXfrm>
    </dsp:sp>
    <dsp:sp modelId="{CC6F2E2F-C3B1-4945-944E-E643EDF972FD}">
      <dsp:nvSpPr>
        <dsp:cNvPr id="0" name=""/>
        <dsp:cNvSpPr/>
      </dsp:nvSpPr>
      <dsp:spPr>
        <a:xfrm>
          <a:off x="3449573" y="2673487"/>
          <a:ext cx="892352" cy="76888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FDA257-E307-4007-9FA1-F2247237E8E8}">
      <dsp:nvSpPr>
        <dsp:cNvPr id="0" name=""/>
        <dsp:cNvSpPr/>
      </dsp:nvSpPr>
      <dsp:spPr>
        <a:xfrm>
          <a:off x="2935728" y="3059946"/>
          <a:ext cx="1938199" cy="1676770"/>
        </a:xfrm>
        <a:prstGeom prst="hexagon">
          <a:avLst>
            <a:gd name="adj" fmla="val 28570"/>
            <a:gd name="vf" fmla="val 1154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ptos" panose="020B0004020202020204" pitchFamily="34" charset="0"/>
            </a:rPr>
            <a:t>Initial margin 6% on gold (+1 ELM) or based on </a:t>
          </a:r>
          <a:r>
            <a:rPr lang="en-US" sz="1500" kern="1200" dirty="0" err="1">
              <a:latin typeface="Aptos" panose="020B0004020202020204" pitchFamily="34" charset="0"/>
            </a:rPr>
            <a:t>VaR</a:t>
          </a:r>
          <a:r>
            <a:rPr lang="en-US" sz="1500" kern="1200" dirty="0">
              <a:latin typeface="Aptos" panose="020B0004020202020204" pitchFamily="34" charset="0"/>
            </a:rPr>
            <a:t> (MPOR Adjusted), whichever is higher</a:t>
          </a:r>
          <a:endParaRPr lang="en-IN" sz="1500" kern="1200" dirty="0">
            <a:latin typeface="Aptos" panose="020B0004020202020204" pitchFamily="34" charset="0"/>
          </a:endParaRPr>
        </a:p>
      </dsp:txBody>
      <dsp:txXfrm>
        <a:off x="3256929" y="3337823"/>
        <a:ext cx="1295797" cy="1121016"/>
      </dsp:txXfrm>
    </dsp:sp>
    <dsp:sp modelId="{B1573B27-0545-4889-A1BD-263834158218}">
      <dsp:nvSpPr>
        <dsp:cNvPr id="0" name=""/>
        <dsp:cNvSpPr/>
      </dsp:nvSpPr>
      <dsp:spPr>
        <a:xfrm>
          <a:off x="2935728" y="1029018"/>
          <a:ext cx="1938199" cy="1676770"/>
        </a:xfrm>
        <a:prstGeom prst="hexagon">
          <a:avLst>
            <a:gd name="adj" fmla="val 28570"/>
            <a:gd name="vf" fmla="val 1154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ptos" panose="020B0004020202020204" pitchFamily="34" charset="0"/>
            </a:rPr>
            <a:t>Delivery Based on intention matching from buyers and sellers</a:t>
          </a:r>
          <a:endParaRPr lang="en-IN" sz="1500" kern="1200" dirty="0">
            <a:latin typeface="Aptos" panose="020B0004020202020204" pitchFamily="34" charset="0"/>
          </a:endParaRPr>
        </a:p>
      </dsp:txBody>
      <dsp:txXfrm>
        <a:off x="3256929" y="1306895"/>
        <a:ext cx="1295797" cy="11210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45958-BFB3-4A9F-9E3E-C4A56D323340}">
      <dsp:nvSpPr>
        <dsp:cNvPr id="0" name=""/>
        <dsp:cNvSpPr/>
      </dsp:nvSpPr>
      <dsp:spPr>
        <a:xfrm>
          <a:off x="4951264" y="1860770"/>
          <a:ext cx="2365120" cy="2045924"/>
        </a:xfrm>
        <a:prstGeom prst="hexagon">
          <a:avLst>
            <a:gd name="adj" fmla="val 28570"/>
            <a:gd name="vf" fmla="val 1154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cap="none" spc="0" dirty="0">
            <a:ln w="10160">
              <a:prstDash val="solid"/>
            </a:ln>
            <a:effectLst>
              <a:outerShdw blurRad="38100" dist="22860" dir="5400000" algn="tl" rotWithShape="0">
                <a:srgbClr val="000000">
                  <a:alpha val="30000"/>
                </a:srgbClr>
              </a:outerShdw>
            </a:effectLst>
            <a:latin typeface="Aptos" panose="020B0004020202020204" pitchFamily="34" charset="0"/>
          </a:endParaRPr>
        </a:p>
        <a:p>
          <a:pPr marL="0" lvl="0" indent="0" algn="ctr" defTabSz="711200">
            <a:lnSpc>
              <a:spcPct val="90000"/>
            </a:lnSpc>
            <a:spcBef>
              <a:spcPct val="0"/>
            </a:spcBef>
            <a:spcAft>
              <a:spcPct val="35000"/>
            </a:spcAft>
            <a:buNone/>
          </a:pPr>
          <a:endParaRPr lang="en-US" sz="1600" b="1" kern="1200" cap="none" spc="0" dirty="0">
            <a:ln w="10160">
              <a:prstDash val="solid"/>
            </a:ln>
            <a:effectLst>
              <a:outerShdw blurRad="38100" dist="22860" dir="5400000" algn="tl" rotWithShape="0">
                <a:srgbClr val="000000">
                  <a:alpha val="30000"/>
                </a:srgbClr>
              </a:outerShdw>
            </a:effectLst>
            <a:latin typeface="Aptos" panose="020B0004020202020204" pitchFamily="34" charset="0"/>
          </a:endParaRPr>
        </a:p>
        <a:p>
          <a:pPr marL="0" lvl="0" indent="0" algn="ctr" defTabSz="711200">
            <a:lnSpc>
              <a:spcPct val="90000"/>
            </a:lnSpc>
            <a:spcBef>
              <a:spcPct val="0"/>
            </a:spcBef>
            <a:spcAft>
              <a:spcPct val="35000"/>
            </a:spcAft>
            <a:buNone/>
          </a:pPr>
          <a:r>
            <a:rPr lang="en-US" sz="1600" b="1" kern="1200" cap="none" spc="0" dirty="0">
              <a:ln w="10160">
                <a:prstDash val="solid"/>
              </a:ln>
              <a:effectLst>
                <a:outerShdw blurRad="38100" dist="22860" dir="5400000" algn="tl" rotWithShape="0">
                  <a:srgbClr val="000000">
                    <a:alpha val="30000"/>
                  </a:srgbClr>
                </a:outerShdw>
              </a:effectLst>
              <a:latin typeface="Aptos" panose="020B0004020202020204" pitchFamily="34" charset="0"/>
            </a:rPr>
            <a:t>Silver Futures Contract Specifications</a:t>
          </a:r>
          <a:endParaRPr lang="en-IN" sz="1600" b="1" kern="1200" cap="none" spc="0" dirty="0">
            <a:ln w="10160">
              <a:prstDash val="solid"/>
            </a:ln>
            <a:effectLst>
              <a:outerShdw blurRad="38100" dist="22860" dir="5400000" algn="tl" rotWithShape="0">
                <a:srgbClr val="000000">
                  <a:alpha val="30000"/>
                </a:srgbClr>
              </a:outerShdw>
            </a:effectLst>
            <a:latin typeface="Aptos" panose="020B0004020202020204" pitchFamily="34" charset="0"/>
          </a:endParaRPr>
        </a:p>
      </dsp:txBody>
      <dsp:txXfrm>
        <a:off x="5343197" y="2199808"/>
        <a:ext cx="1581254" cy="1367848"/>
      </dsp:txXfrm>
    </dsp:sp>
    <dsp:sp modelId="{FF7BBB33-E05E-4FBC-AC32-D6EC6119F106}">
      <dsp:nvSpPr>
        <dsp:cNvPr id="0" name=""/>
        <dsp:cNvSpPr/>
      </dsp:nvSpPr>
      <dsp:spPr>
        <a:xfrm>
          <a:off x="6432284" y="881933"/>
          <a:ext cx="892352" cy="76888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2E8AEF-1E2F-4BAA-B482-E6F1FE4DD25F}">
      <dsp:nvSpPr>
        <dsp:cNvPr id="0" name=""/>
        <dsp:cNvSpPr/>
      </dsp:nvSpPr>
      <dsp:spPr>
        <a:xfrm>
          <a:off x="5169126" y="0"/>
          <a:ext cx="1938199" cy="1676770"/>
        </a:xfrm>
        <a:prstGeom prst="hexagon">
          <a:avLst>
            <a:gd name="adj" fmla="val 28570"/>
            <a:gd name="vf" fmla="val 1154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IN" sz="1500" kern="1200" dirty="0">
              <a:latin typeface="Aptos" panose="020B0004020202020204" pitchFamily="34" charset="0"/>
            </a:rPr>
            <a:t>12 contracts running in a year</a:t>
          </a:r>
        </a:p>
      </dsp:txBody>
      <dsp:txXfrm>
        <a:off x="5490327" y="277877"/>
        <a:ext cx="1295797" cy="1121016"/>
      </dsp:txXfrm>
    </dsp:sp>
    <dsp:sp modelId="{6AE7C52B-326B-4AB9-AF1C-6B0E117D8364}">
      <dsp:nvSpPr>
        <dsp:cNvPr id="0" name=""/>
        <dsp:cNvSpPr/>
      </dsp:nvSpPr>
      <dsp:spPr>
        <a:xfrm>
          <a:off x="7473729" y="2319330"/>
          <a:ext cx="892352" cy="76888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2AA26A-A94A-4068-8BD0-D84FC1541F33}">
      <dsp:nvSpPr>
        <dsp:cNvPr id="0" name=""/>
        <dsp:cNvSpPr/>
      </dsp:nvSpPr>
      <dsp:spPr>
        <a:xfrm>
          <a:off x="6946680" y="1031326"/>
          <a:ext cx="1938199" cy="1676770"/>
        </a:xfrm>
        <a:prstGeom prst="hexagon">
          <a:avLst>
            <a:gd name="adj" fmla="val 28570"/>
            <a:gd name="vf" fmla="val 1154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prstClr val="black">
                  <a:hueOff val="0"/>
                  <a:satOff val="0"/>
                  <a:lumOff val="0"/>
                  <a:alphaOff val="0"/>
                </a:prstClr>
              </a:solidFill>
              <a:latin typeface="Aptos" panose="020B0004020202020204" pitchFamily="34" charset="0"/>
              <a:ea typeface="+mn-ea"/>
              <a:cs typeface="+mn-cs"/>
            </a:rPr>
            <a:t>30 Kg as Trading Unit</a:t>
          </a:r>
          <a:endParaRPr lang="en-IN" sz="1500" kern="1200" dirty="0">
            <a:solidFill>
              <a:prstClr val="black">
                <a:hueOff val="0"/>
                <a:satOff val="0"/>
                <a:lumOff val="0"/>
                <a:alphaOff val="0"/>
              </a:prstClr>
            </a:solidFill>
            <a:latin typeface="Aptos" panose="020B0004020202020204" pitchFamily="34" charset="0"/>
            <a:ea typeface="+mn-ea"/>
            <a:cs typeface="+mn-cs"/>
          </a:endParaRPr>
        </a:p>
      </dsp:txBody>
      <dsp:txXfrm>
        <a:off x="7267881" y="1309203"/>
        <a:ext cx="1295797" cy="1121016"/>
      </dsp:txXfrm>
    </dsp:sp>
    <dsp:sp modelId="{70E2E512-92F6-411D-89E1-F7D55137893E}">
      <dsp:nvSpPr>
        <dsp:cNvPr id="0" name=""/>
        <dsp:cNvSpPr/>
      </dsp:nvSpPr>
      <dsp:spPr>
        <a:xfrm>
          <a:off x="6807197" y="3917122"/>
          <a:ext cx="892352" cy="76888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134EBC-EFDE-48C6-8EAC-485A648AB0BE}">
      <dsp:nvSpPr>
        <dsp:cNvPr id="0" name=""/>
        <dsp:cNvSpPr/>
      </dsp:nvSpPr>
      <dsp:spPr>
        <a:xfrm>
          <a:off x="6946680" y="3058793"/>
          <a:ext cx="1938199" cy="1676770"/>
        </a:xfrm>
        <a:prstGeom prst="hexagon">
          <a:avLst>
            <a:gd name="adj" fmla="val 28570"/>
            <a:gd name="vf" fmla="val 1154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prstClr val="black">
                  <a:hueOff val="0"/>
                  <a:satOff val="0"/>
                  <a:lumOff val="0"/>
                  <a:alphaOff val="0"/>
                </a:prstClr>
              </a:solidFill>
              <a:latin typeface="Aptos" panose="020B0004020202020204" pitchFamily="34" charset="0"/>
              <a:ea typeface="+mn-ea"/>
              <a:cs typeface="+mn-cs"/>
            </a:rPr>
            <a:t>Price Quote in US Dollars per Troy Ounce</a:t>
          </a:r>
          <a:endParaRPr lang="en-IN" sz="1500" kern="1200" dirty="0">
            <a:solidFill>
              <a:prstClr val="black">
                <a:hueOff val="0"/>
                <a:satOff val="0"/>
                <a:lumOff val="0"/>
                <a:alphaOff val="0"/>
              </a:prstClr>
            </a:solidFill>
            <a:latin typeface="Aptos" panose="020B0004020202020204" pitchFamily="34" charset="0"/>
            <a:ea typeface="+mn-ea"/>
            <a:cs typeface="+mn-cs"/>
          </a:endParaRPr>
        </a:p>
      </dsp:txBody>
      <dsp:txXfrm>
        <a:off x="7267881" y="3336670"/>
        <a:ext cx="1295797" cy="1121016"/>
      </dsp:txXfrm>
    </dsp:sp>
    <dsp:sp modelId="{E5DC49B9-6F87-4441-A7C8-3335CC4493BF}">
      <dsp:nvSpPr>
        <dsp:cNvPr id="0" name=""/>
        <dsp:cNvSpPr/>
      </dsp:nvSpPr>
      <dsp:spPr>
        <a:xfrm>
          <a:off x="4955665" y="4110307"/>
          <a:ext cx="892352" cy="76888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A14841-BAD7-4519-985D-9EDF61DC79B7}">
      <dsp:nvSpPr>
        <dsp:cNvPr id="0" name=""/>
        <dsp:cNvSpPr/>
      </dsp:nvSpPr>
      <dsp:spPr>
        <a:xfrm>
          <a:off x="5169126" y="4091272"/>
          <a:ext cx="1938199" cy="1676770"/>
        </a:xfrm>
        <a:prstGeom prst="hexagon">
          <a:avLst>
            <a:gd name="adj" fmla="val 28570"/>
            <a:gd name="vf" fmla="val 1154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ptos" panose="020B0004020202020204" pitchFamily="34" charset="0"/>
            </a:rPr>
            <a:t>Monday to Friday: </a:t>
          </a:r>
        </a:p>
        <a:p>
          <a:pPr marL="0" lvl="0" indent="0" algn="ctr" defTabSz="666750">
            <a:lnSpc>
              <a:spcPct val="90000"/>
            </a:lnSpc>
            <a:spcBef>
              <a:spcPct val="0"/>
            </a:spcBef>
            <a:spcAft>
              <a:spcPct val="35000"/>
            </a:spcAft>
            <a:buNone/>
          </a:pPr>
          <a:r>
            <a:rPr lang="en-US" sz="1500" kern="1200" dirty="0">
              <a:latin typeface="Aptos" panose="020B0004020202020204" pitchFamily="34" charset="0"/>
            </a:rPr>
            <a:t>09:00 Hrs. to 23:30 Hrs. (IST)</a:t>
          </a:r>
          <a:endParaRPr lang="en-IN" sz="1500" kern="1200" dirty="0">
            <a:latin typeface="Aptos" panose="020B0004020202020204" pitchFamily="34" charset="0"/>
          </a:endParaRPr>
        </a:p>
      </dsp:txBody>
      <dsp:txXfrm>
        <a:off x="5490327" y="4369149"/>
        <a:ext cx="1295797" cy="1121016"/>
      </dsp:txXfrm>
    </dsp:sp>
    <dsp:sp modelId="{CC6F2E2F-C3B1-4945-944E-E643EDF972FD}">
      <dsp:nvSpPr>
        <dsp:cNvPr id="0" name=""/>
        <dsp:cNvSpPr/>
      </dsp:nvSpPr>
      <dsp:spPr>
        <a:xfrm>
          <a:off x="3897165" y="2673487"/>
          <a:ext cx="892352" cy="76888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FDA257-E307-4007-9FA1-F2247237E8E8}">
      <dsp:nvSpPr>
        <dsp:cNvPr id="0" name=""/>
        <dsp:cNvSpPr/>
      </dsp:nvSpPr>
      <dsp:spPr>
        <a:xfrm>
          <a:off x="3383320" y="3059946"/>
          <a:ext cx="1938199" cy="1676770"/>
        </a:xfrm>
        <a:prstGeom prst="hexagon">
          <a:avLst>
            <a:gd name="adj" fmla="val 28570"/>
            <a:gd name="vf" fmla="val 1154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ptos" panose="020B0004020202020204" pitchFamily="34" charset="0"/>
            </a:rPr>
            <a:t>Initial margin 10% on Silver (+1 ELM) or based on </a:t>
          </a:r>
          <a:r>
            <a:rPr lang="en-US" sz="1400" kern="1200" dirty="0" err="1">
              <a:latin typeface="Aptos" panose="020B0004020202020204" pitchFamily="34" charset="0"/>
            </a:rPr>
            <a:t>VaR</a:t>
          </a:r>
          <a:r>
            <a:rPr lang="en-US" sz="1400" kern="1200" dirty="0">
              <a:latin typeface="Aptos" panose="020B0004020202020204" pitchFamily="34" charset="0"/>
            </a:rPr>
            <a:t> (MPOR Adjusted), whichever is higher</a:t>
          </a:r>
          <a:endParaRPr lang="en-IN" sz="800" kern="1200" dirty="0">
            <a:latin typeface="Aptos" panose="020B0004020202020204" pitchFamily="34" charset="0"/>
          </a:endParaRPr>
        </a:p>
      </dsp:txBody>
      <dsp:txXfrm>
        <a:off x="3704521" y="3337823"/>
        <a:ext cx="1295797" cy="1121016"/>
      </dsp:txXfrm>
    </dsp:sp>
    <dsp:sp modelId="{B1573B27-0545-4889-A1BD-263834158218}">
      <dsp:nvSpPr>
        <dsp:cNvPr id="0" name=""/>
        <dsp:cNvSpPr/>
      </dsp:nvSpPr>
      <dsp:spPr>
        <a:xfrm>
          <a:off x="3383320" y="1029018"/>
          <a:ext cx="1938199" cy="1676770"/>
        </a:xfrm>
        <a:prstGeom prst="hexagon">
          <a:avLst>
            <a:gd name="adj" fmla="val 28570"/>
            <a:gd name="vf" fmla="val 11547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ptos" panose="020B0004020202020204" pitchFamily="34" charset="0"/>
            </a:rPr>
            <a:t>Delivery Based on intention matching from buyers and sellers</a:t>
          </a:r>
          <a:endParaRPr lang="en-IN" sz="1500" kern="1200" dirty="0">
            <a:latin typeface="Aptos" panose="020B0004020202020204" pitchFamily="34" charset="0"/>
          </a:endParaRPr>
        </a:p>
      </dsp:txBody>
      <dsp:txXfrm>
        <a:off x="3704521" y="1306895"/>
        <a:ext cx="1295797" cy="11210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5228A-B2D3-42DA-8E01-0AB316A0AF38}">
      <dsp:nvSpPr>
        <dsp:cNvPr id="0" name=""/>
        <dsp:cNvSpPr/>
      </dsp:nvSpPr>
      <dsp:spPr>
        <a:xfrm>
          <a:off x="3953" y="432845"/>
          <a:ext cx="2377306" cy="95092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rPr>
            <a:t>AD Banks</a:t>
          </a:r>
        </a:p>
      </dsp:txBody>
      <dsp:txXfrm>
        <a:off x="3953" y="432845"/>
        <a:ext cx="2377306" cy="950922"/>
      </dsp:txXfrm>
    </dsp:sp>
    <dsp:sp modelId="{C41422E9-5053-47CA-ADA2-BC74E93C8E8B}">
      <dsp:nvSpPr>
        <dsp:cNvPr id="0" name=""/>
        <dsp:cNvSpPr/>
      </dsp:nvSpPr>
      <dsp:spPr>
        <a:xfrm>
          <a:off x="3953" y="1383767"/>
          <a:ext cx="2377306" cy="347928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a:lnSpc>
              <a:spcPct val="90000"/>
            </a:lnSpc>
            <a:spcBef>
              <a:spcPct val="0"/>
            </a:spcBef>
            <a:spcAft>
              <a:spcPct val="15000"/>
            </a:spcAft>
            <a:buChar char="•"/>
          </a:pPr>
          <a:r>
            <a:rPr lang="en-US" sz="1400" kern="1200" dirty="0">
              <a:latin typeface="+mn-lt"/>
            </a:rPr>
            <a:t>Provide Hedge facility whereby the quantity which can be hedged is fixed based on assessment of contracted and anticipated exposure of the eligible domestic entities</a:t>
          </a:r>
        </a:p>
        <a:p>
          <a:pPr marL="114300" lvl="1" indent="-114300" algn="just" defTabSz="622300">
            <a:lnSpc>
              <a:spcPct val="90000"/>
            </a:lnSpc>
            <a:spcBef>
              <a:spcPct val="0"/>
            </a:spcBef>
            <a:spcAft>
              <a:spcPct val="15000"/>
            </a:spcAft>
            <a:buChar char="•"/>
          </a:pPr>
          <a:r>
            <a:rPr lang="en-US" sz="1400" kern="1200" dirty="0">
              <a:latin typeface="+mn-lt"/>
            </a:rPr>
            <a:t>Open Special Current Account for remittance and flow of Margin in USD</a:t>
          </a:r>
        </a:p>
      </dsp:txBody>
      <dsp:txXfrm>
        <a:off x="3953" y="1383767"/>
        <a:ext cx="2377306" cy="3479287"/>
      </dsp:txXfrm>
    </dsp:sp>
    <dsp:sp modelId="{F211111D-C53C-45CE-A19B-EAD3A2E139EA}">
      <dsp:nvSpPr>
        <dsp:cNvPr id="0" name=""/>
        <dsp:cNvSpPr/>
      </dsp:nvSpPr>
      <dsp:spPr>
        <a:xfrm>
          <a:off x="2714082" y="432845"/>
          <a:ext cx="2377306" cy="95092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rPr>
            <a:t>Domestic Entities</a:t>
          </a:r>
        </a:p>
      </dsp:txBody>
      <dsp:txXfrm>
        <a:off x="2714082" y="432845"/>
        <a:ext cx="2377306" cy="950922"/>
      </dsp:txXfrm>
    </dsp:sp>
    <dsp:sp modelId="{AB77B617-EA52-45F2-BC95-65571205232A}">
      <dsp:nvSpPr>
        <dsp:cNvPr id="0" name=""/>
        <dsp:cNvSpPr/>
      </dsp:nvSpPr>
      <dsp:spPr>
        <a:xfrm>
          <a:off x="2714082" y="1383767"/>
          <a:ext cx="2377306" cy="347928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just" defTabSz="622300">
            <a:lnSpc>
              <a:spcPct val="90000"/>
            </a:lnSpc>
            <a:spcBef>
              <a:spcPct val="0"/>
            </a:spcBef>
            <a:spcAft>
              <a:spcPct val="15000"/>
            </a:spcAft>
            <a:buChar char="•"/>
          </a:pPr>
          <a:r>
            <a:rPr lang="en-US" sz="1400" kern="1200" dirty="0">
              <a:solidFill>
                <a:prstClr val="black">
                  <a:hueOff val="0"/>
                  <a:satOff val="0"/>
                  <a:lumOff val="0"/>
                  <a:alphaOff val="0"/>
                </a:prstClr>
              </a:solidFill>
              <a:latin typeface="+mn-lt"/>
              <a:ea typeface="+mn-ea"/>
              <a:cs typeface="+mn-cs"/>
            </a:rPr>
            <a:t>After Special Current Account  is opened, they remit the USD to their respective TM/TCM as margin money/Mark-to- Market</a:t>
          </a:r>
        </a:p>
      </dsp:txBody>
      <dsp:txXfrm>
        <a:off x="2714082" y="1383767"/>
        <a:ext cx="2377306" cy="3479287"/>
      </dsp:txXfrm>
    </dsp:sp>
    <dsp:sp modelId="{92A75E5D-F480-465B-A6C1-B92A44F9AA83}">
      <dsp:nvSpPr>
        <dsp:cNvPr id="0" name=""/>
        <dsp:cNvSpPr/>
      </dsp:nvSpPr>
      <dsp:spPr>
        <a:xfrm>
          <a:off x="5424211" y="432845"/>
          <a:ext cx="2377306" cy="95092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rPr>
            <a:t>TM/TCM</a:t>
          </a:r>
        </a:p>
      </dsp:txBody>
      <dsp:txXfrm>
        <a:off x="5424211" y="432845"/>
        <a:ext cx="2377306" cy="950922"/>
      </dsp:txXfrm>
    </dsp:sp>
    <dsp:sp modelId="{CA1CA42E-4B54-484F-937A-4CF80205B3F3}">
      <dsp:nvSpPr>
        <dsp:cNvPr id="0" name=""/>
        <dsp:cNvSpPr/>
      </dsp:nvSpPr>
      <dsp:spPr>
        <a:xfrm>
          <a:off x="5424211" y="1383767"/>
          <a:ext cx="2377306" cy="347928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solidFill>
                <a:prstClr val="black">
                  <a:hueOff val="0"/>
                  <a:satOff val="0"/>
                  <a:lumOff val="0"/>
                  <a:alphaOff val="0"/>
                </a:prstClr>
              </a:solidFill>
              <a:latin typeface="+mn-lt"/>
              <a:ea typeface="+mn-ea"/>
              <a:cs typeface="+mn-cs"/>
            </a:rPr>
            <a:t>Once the member receive the margin from the client the limit is provided for trading on Futures </a:t>
          </a:r>
          <a:endParaRPr lang="en-US" sz="1400" kern="1200" dirty="0">
            <a:latin typeface="+mn-lt"/>
          </a:endParaRPr>
        </a:p>
      </dsp:txBody>
      <dsp:txXfrm>
        <a:off x="5424211" y="1383767"/>
        <a:ext cx="2377306" cy="3479287"/>
      </dsp:txXfrm>
    </dsp:sp>
    <dsp:sp modelId="{7D2C0322-B61D-42EB-A10D-82FA384A33B5}">
      <dsp:nvSpPr>
        <dsp:cNvPr id="0" name=""/>
        <dsp:cNvSpPr/>
      </dsp:nvSpPr>
      <dsp:spPr>
        <a:xfrm>
          <a:off x="8134340" y="432845"/>
          <a:ext cx="2377306" cy="95092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rPr>
            <a:t>Mark-to Market(MTM)</a:t>
          </a:r>
        </a:p>
      </dsp:txBody>
      <dsp:txXfrm>
        <a:off x="8134340" y="432845"/>
        <a:ext cx="2377306" cy="950922"/>
      </dsp:txXfrm>
    </dsp:sp>
    <dsp:sp modelId="{F9400422-5C6E-4A1C-A6EA-3D587A8ACDF0}">
      <dsp:nvSpPr>
        <dsp:cNvPr id="0" name=""/>
        <dsp:cNvSpPr/>
      </dsp:nvSpPr>
      <dsp:spPr>
        <a:xfrm>
          <a:off x="8134340" y="1383767"/>
          <a:ext cx="2377306" cy="347928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71450" lvl="1" indent="0" algn="l" defTabSz="711200">
            <a:lnSpc>
              <a:spcPct val="90000"/>
            </a:lnSpc>
            <a:spcBef>
              <a:spcPct val="0"/>
            </a:spcBef>
            <a:spcAft>
              <a:spcPct val="15000"/>
            </a:spcAft>
            <a:buChar char="•"/>
          </a:pPr>
          <a:r>
            <a:rPr lang="en-US" sz="1400" b="0" i="0" kern="1200" dirty="0"/>
            <a:t> The Mark to Market (MTM) settlement is done  on the Daily Settlement Price</a:t>
          </a:r>
          <a:endParaRPr lang="en-US" sz="1400" kern="1200" dirty="0">
            <a:solidFill>
              <a:prstClr val="black">
                <a:hueOff val="0"/>
                <a:satOff val="0"/>
                <a:lumOff val="0"/>
                <a:alphaOff val="0"/>
              </a:prstClr>
            </a:solidFill>
            <a:latin typeface="+mn-lt"/>
            <a:ea typeface="+mn-ea"/>
            <a:cs typeface="+mn-cs"/>
          </a:endParaRPr>
        </a:p>
        <a:p>
          <a:pPr marL="171450" lvl="1" indent="-171450" algn="just" defTabSz="711200">
            <a:lnSpc>
              <a:spcPct val="90000"/>
            </a:lnSpc>
            <a:spcBef>
              <a:spcPct val="0"/>
            </a:spcBef>
            <a:spcAft>
              <a:spcPct val="15000"/>
            </a:spcAft>
            <a:buChar char="•"/>
          </a:pPr>
          <a:r>
            <a:rPr lang="en-US" sz="1400" b="0" i="0" kern="1200" dirty="0">
              <a:solidFill>
                <a:prstClr val="black">
                  <a:hueOff val="0"/>
                  <a:satOff val="0"/>
                  <a:lumOff val="0"/>
                  <a:alphaOff val="0"/>
                </a:prstClr>
              </a:solidFill>
              <a:latin typeface="Calibri"/>
              <a:ea typeface="+mn-ea"/>
              <a:cs typeface="+mn-cs"/>
            </a:rPr>
            <a:t>The MTM Pay-in and Pay-out is collected/ given in US Dollars on T+1 day</a:t>
          </a:r>
        </a:p>
        <a:p>
          <a:pPr marL="171450" lvl="1" indent="-171450" algn="just" defTabSz="711200">
            <a:lnSpc>
              <a:spcPct val="90000"/>
            </a:lnSpc>
            <a:spcBef>
              <a:spcPct val="0"/>
            </a:spcBef>
            <a:spcAft>
              <a:spcPct val="15000"/>
            </a:spcAft>
            <a:buChar char="•"/>
          </a:pPr>
          <a:r>
            <a:rPr lang="en-US" sz="1400" b="0" i="0" kern="1200" dirty="0">
              <a:solidFill>
                <a:prstClr val="black">
                  <a:hueOff val="0"/>
                  <a:satOff val="0"/>
                  <a:lumOff val="0"/>
                  <a:alphaOff val="0"/>
                </a:prstClr>
              </a:solidFill>
              <a:latin typeface="Calibri"/>
              <a:ea typeface="+mn-ea"/>
              <a:cs typeface="+mn-cs"/>
            </a:rPr>
            <a:t>Exchange does the MTM settlement in Clearing Members Accounts</a:t>
          </a:r>
        </a:p>
        <a:p>
          <a:pPr marL="171450" lvl="1" indent="-171450" algn="just" defTabSz="711200">
            <a:lnSpc>
              <a:spcPct val="90000"/>
            </a:lnSpc>
            <a:spcBef>
              <a:spcPct val="0"/>
            </a:spcBef>
            <a:spcAft>
              <a:spcPct val="15000"/>
            </a:spcAft>
            <a:buChar char="•"/>
          </a:pPr>
          <a:r>
            <a:rPr lang="en-US" sz="1400" b="0" i="0" kern="1200" dirty="0">
              <a:solidFill>
                <a:prstClr val="black">
                  <a:hueOff val="0"/>
                  <a:satOff val="0"/>
                  <a:lumOff val="0"/>
                  <a:alphaOff val="0"/>
                </a:prstClr>
              </a:solidFill>
              <a:latin typeface="Calibri"/>
              <a:ea typeface="+mn-ea"/>
              <a:cs typeface="+mn-cs"/>
            </a:rPr>
            <a:t>Positive MTM is remitted to clients once the requested is placed with the TM/TCM</a:t>
          </a:r>
        </a:p>
        <a:p>
          <a:pPr marL="171450" lvl="1" indent="-171450" algn="just" defTabSz="711200">
            <a:lnSpc>
              <a:spcPct val="90000"/>
            </a:lnSpc>
            <a:spcBef>
              <a:spcPct val="0"/>
            </a:spcBef>
            <a:spcAft>
              <a:spcPct val="15000"/>
            </a:spcAft>
            <a:buChar char="•"/>
          </a:pPr>
          <a:r>
            <a:rPr lang="en-US" sz="1400" b="0" i="0" kern="1200" dirty="0">
              <a:solidFill>
                <a:prstClr val="black">
                  <a:hueOff val="0"/>
                  <a:satOff val="0"/>
                  <a:lumOff val="0"/>
                  <a:alphaOff val="0"/>
                </a:prstClr>
              </a:solidFill>
              <a:latin typeface="Calibri"/>
              <a:ea typeface="+mn-ea"/>
              <a:cs typeface="+mn-cs"/>
            </a:rPr>
            <a:t>Negative MTM is paid by the client from the special current account</a:t>
          </a:r>
        </a:p>
      </dsp:txBody>
      <dsp:txXfrm>
        <a:off x="8134340" y="1383767"/>
        <a:ext cx="2377306" cy="347928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9E893ECB-43CC-4B91-8A36-FA016778C1D2}" type="datetimeFigureOut">
              <a:rPr lang="en-IN" smtClean="0"/>
              <a:t>23-01-2026</a:t>
            </a:fld>
            <a:endParaRPr lang="en-IN"/>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8435975-C74C-4FDF-B065-CDE5F39B4276}" type="slidenum">
              <a:rPr lang="en-IN" smtClean="0"/>
              <a:t>‹#›</a:t>
            </a:fld>
            <a:endParaRPr lang="en-IN"/>
          </a:p>
        </p:txBody>
      </p:sp>
    </p:spTree>
    <p:extLst>
      <p:ext uri="{BB962C8B-B14F-4D97-AF65-F5344CB8AC3E}">
        <p14:creationId xmlns:p14="http://schemas.microsoft.com/office/powerpoint/2010/main" val="350488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D432A09-B073-4068-84E4-89C49FD0E300}" type="slidenum">
              <a:rPr lang="en-IN" smtClean="0"/>
              <a:t>4</a:t>
            </a:fld>
            <a:endParaRPr lang="en-IN"/>
          </a:p>
        </p:txBody>
      </p:sp>
    </p:spTree>
    <p:extLst>
      <p:ext uri="{BB962C8B-B14F-4D97-AF65-F5344CB8AC3E}">
        <p14:creationId xmlns:p14="http://schemas.microsoft.com/office/powerpoint/2010/main" val="4251561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8435975-C74C-4FDF-B065-CDE5F39B4276}" type="slidenum">
              <a:rPr lang="en-IN" smtClean="0"/>
              <a:t>9</a:t>
            </a:fld>
            <a:endParaRPr lang="en-IN"/>
          </a:p>
        </p:txBody>
      </p:sp>
    </p:spTree>
    <p:extLst>
      <p:ext uri="{BB962C8B-B14F-4D97-AF65-F5344CB8AC3E}">
        <p14:creationId xmlns:p14="http://schemas.microsoft.com/office/powerpoint/2010/main" val="1464188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EF8F9-057C-10FC-CDA9-433FA258F8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5ABF00-E35E-31AB-5095-12A5D129A252}"/>
              </a:ext>
            </a:extLst>
          </p:cNvPr>
          <p:cNvSpPr>
            <a:spLocks noGrp="1" noRot="1" noChangeAspect="1"/>
          </p:cNvSpPr>
          <p:nvPr>
            <p:ph type="sldImg"/>
          </p:nvPr>
        </p:nvSpPr>
        <p:spPr/>
        <p:txBody>
          <a:bodyPr/>
          <a:lstStyle/>
          <a:p>
            <a:endParaRPr lang="en-IN"/>
          </a:p>
        </p:txBody>
      </p:sp>
      <p:sp>
        <p:nvSpPr>
          <p:cNvPr id="3" name="Notes Placeholder 2">
            <a:extLst>
              <a:ext uri="{FF2B5EF4-FFF2-40B4-BE49-F238E27FC236}">
                <a16:creationId xmlns:a16="http://schemas.microsoft.com/office/drawing/2014/main" id="{9C181611-623B-BC2A-9E55-6AAA991A3566}"/>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042C47EC-6B79-941F-91E2-3449D3BDBB0E}"/>
              </a:ext>
            </a:extLst>
          </p:cNvPr>
          <p:cNvSpPr>
            <a:spLocks noGrp="1"/>
          </p:cNvSpPr>
          <p:nvPr>
            <p:ph type="sldNum" sz="quarter" idx="5"/>
          </p:nvPr>
        </p:nvSpPr>
        <p:spPr/>
        <p:txBody>
          <a:bodyPr/>
          <a:lstStyle/>
          <a:p>
            <a:fld id="{28435975-C74C-4FDF-B065-CDE5F39B4276}" type="slidenum">
              <a:rPr lang="en-IN" smtClean="0"/>
              <a:t>10</a:t>
            </a:fld>
            <a:endParaRPr lang="en-IN"/>
          </a:p>
        </p:txBody>
      </p:sp>
    </p:spTree>
    <p:extLst>
      <p:ext uri="{BB962C8B-B14F-4D97-AF65-F5344CB8AC3E}">
        <p14:creationId xmlns:p14="http://schemas.microsoft.com/office/powerpoint/2010/main" val="2653541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8435975-C74C-4FDF-B065-CDE5F39B4276}" type="slidenum">
              <a:rPr lang="en-IN" smtClean="0"/>
              <a:t>39</a:t>
            </a:fld>
            <a:endParaRPr lang="en-IN"/>
          </a:p>
        </p:txBody>
      </p:sp>
    </p:spTree>
    <p:extLst>
      <p:ext uri="{BB962C8B-B14F-4D97-AF65-F5344CB8AC3E}">
        <p14:creationId xmlns:p14="http://schemas.microsoft.com/office/powerpoint/2010/main" val="2528313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B0408-0854-3168-4199-8189F49509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6F7CEF-EE05-BDE7-ADA4-0AFEB47628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B909EB-A402-9349-D77B-FDA81A73DBCD}"/>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09D2FA2D-1003-ACEE-6F19-188C24FD7AFD}"/>
              </a:ext>
            </a:extLst>
          </p:cNvPr>
          <p:cNvSpPr>
            <a:spLocks noGrp="1"/>
          </p:cNvSpPr>
          <p:nvPr>
            <p:ph type="sldNum" sz="quarter" idx="5"/>
          </p:nvPr>
        </p:nvSpPr>
        <p:spPr/>
        <p:txBody>
          <a:bodyPr/>
          <a:lstStyle/>
          <a:p>
            <a:fld id="{28435975-C74C-4FDF-B065-CDE5F39B4276}" type="slidenum">
              <a:rPr lang="en-IN" smtClean="0"/>
              <a:t>40</a:t>
            </a:fld>
            <a:endParaRPr lang="en-IN"/>
          </a:p>
        </p:txBody>
      </p:sp>
    </p:spTree>
    <p:extLst>
      <p:ext uri="{BB962C8B-B14F-4D97-AF65-F5344CB8AC3E}">
        <p14:creationId xmlns:p14="http://schemas.microsoft.com/office/powerpoint/2010/main" val="652038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8435975-C74C-4FDF-B065-CDE5F39B4276}" type="slidenum">
              <a:rPr lang="en-IN" smtClean="0"/>
              <a:t>41</a:t>
            </a:fld>
            <a:endParaRPr lang="en-IN"/>
          </a:p>
        </p:txBody>
      </p:sp>
    </p:spTree>
    <p:extLst>
      <p:ext uri="{BB962C8B-B14F-4D97-AF65-F5344CB8AC3E}">
        <p14:creationId xmlns:p14="http://schemas.microsoft.com/office/powerpoint/2010/main" val="3970321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8435975-C74C-4FDF-B065-CDE5F39B4276}" type="slidenum">
              <a:rPr lang="en-IN" smtClean="0"/>
              <a:t>42</a:t>
            </a:fld>
            <a:endParaRPr lang="en-IN"/>
          </a:p>
        </p:txBody>
      </p:sp>
    </p:spTree>
    <p:extLst>
      <p:ext uri="{BB962C8B-B14F-4D97-AF65-F5344CB8AC3E}">
        <p14:creationId xmlns:p14="http://schemas.microsoft.com/office/powerpoint/2010/main" val="2003621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937A3-CE6A-2211-BFA6-33D80C8826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C98F18-4567-8131-09B7-9FEFA859CD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DC9FE4-054C-3F14-B703-9EFCF0B68481}"/>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286044FE-BED2-F851-C058-90BDD72DEB2F}"/>
              </a:ext>
            </a:extLst>
          </p:cNvPr>
          <p:cNvSpPr>
            <a:spLocks noGrp="1"/>
          </p:cNvSpPr>
          <p:nvPr>
            <p:ph type="sldNum" sz="quarter" idx="5"/>
          </p:nvPr>
        </p:nvSpPr>
        <p:spPr/>
        <p:txBody>
          <a:bodyPr/>
          <a:lstStyle/>
          <a:p>
            <a:fld id="{28435975-C74C-4FDF-B065-CDE5F39B4276}" type="slidenum">
              <a:rPr lang="en-IN" smtClean="0"/>
              <a:t>43</a:t>
            </a:fld>
            <a:endParaRPr lang="en-IN"/>
          </a:p>
        </p:txBody>
      </p:sp>
    </p:spTree>
    <p:extLst>
      <p:ext uri="{BB962C8B-B14F-4D97-AF65-F5344CB8AC3E}">
        <p14:creationId xmlns:p14="http://schemas.microsoft.com/office/powerpoint/2010/main" val="906888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8435975-C74C-4FDF-B065-CDE5F39B4276}" type="slidenum">
              <a:rPr lang="en-IN" smtClean="0"/>
              <a:t>48</a:t>
            </a:fld>
            <a:endParaRPr lang="en-IN"/>
          </a:p>
        </p:txBody>
      </p:sp>
    </p:spTree>
    <p:extLst>
      <p:ext uri="{BB962C8B-B14F-4D97-AF65-F5344CB8AC3E}">
        <p14:creationId xmlns:p14="http://schemas.microsoft.com/office/powerpoint/2010/main" val="460039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rgbClr val="A80000"/>
                </a:solidFill>
                <a:latin typeface="Calibri"/>
                <a:cs typeface="Calibri"/>
              </a:defRPr>
            </a:lvl1pPr>
          </a:lstStyle>
          <a:p>
            <a:pPr marL="12700">
              <a:lnSpc>
                <a:spcPts val="1045"/>
              </a:lnSpc>
            </a:pPr>
            <a:r>
              <a:rPr spc="-5" dirty="0"/>
              <a:t>Confidential</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1F3863"/>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rgbClr val="A80000"/>
                </a:solidFill>
                <a:latin typeface="Calibri"/>
                <a:cs typeface="Calibri"/>
              </a:defRPr>
            </a:lvl1pPr>
          </a:lstStyle>
          <a:p>
            <a:pPr marL="12700">
              <a:lnSpc>
                <a:spcPts val="1045"/>
              </a:lnSpc>
            </a:pPr>
            <a:r>
              <a:rPr spc="-5" dirty="0"/>
              <a:t>Confidential</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1F3863"/>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0" i="0">
                <a:solidFill>
                  <a:srgbClr val="A80000"/>
                </a:solidFill>
                <a:latin typeface="Calibri"/>
                <a:cs typeface="Calibri"/>
              </a:defRPr>
            </a:lvl1pPr>
          </a:lstStyle>
          <a:p>
            <a:pPr marL="12700">
              <a:lnSpc>
                <a:spcPts val="1045"/>
              </a:lnSpc>
            </a:pPr>
            <a:r>
              <a:rPr spc="-5" dirty="0"/>
              <a:t>Confidential</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6761986"/>
            <a:ext cx="5682996" cy="96010"/>
          </a:xfrm>
          <a:prstGeom prst="rect">
            <a:avLst/>
          </a:prstGeom>
        </p:spPr>
      </p:pic>
      <p:sp>
        <p:nvSpPr>
          <p:cNvPr id="17" name="bg object 17"/>
          <p:cNvSpPr/>
          <p:nvPr/>
        </p:nvSpPr>
        <p:spPr>
          <a:xfrm>
            <a:off x="4587240" y="6748271"/>
            <a:ext cx="7604759" cy="109855"/>
          </a:xfrm>
          <a:custGeom>
            <a:avLst/>
            <a:gdLst/>
            <a:ahLst/>
            <a:cxnLst/>
            <a:rect l="l" t="t" r="r" b="b"/>
            <a:pathLst>
              <a:path w="7604759" h="109854">
                <a:moveTo>
                  <a:pt x="7604759" y="0"/>
                </a:moveTo>
                <a:lnTo>
                  <a:pt x="0" y="0"/>
                </a:lnTo>
                <a:lnTo>
                  <a:pt x="0" y="109726"/>
                </a:lnTo>
                <a:lnTo>
                  <a:pt x="7604759" y="109726"/>
                </a:lnTo>
                <a:lnTo>
                  <a:pt x="7604759" y="0"/>
                </a:lnTo>
                <a:close/>
              </a:path>
            </a:pathLst>
          </a:custGeom>
          <a:solidFill>
            <a:srgbClr val="FF6E0D">
              <a:alpha val="76861"/>
            </a:srgbClr>
          </a:solidFill>
        </p:spPr>
        <p:txBody>
          <a:bodyPr wrap="square" lIns="0" tIns="0" rIns="0" bIns="0" rtlCol="0"/>
          <a:lstStyle/>
          <a:p>
            <a:endParaRPr/>
          </a:p>
        </p:txBody>
      </p:sp>
      <p:pic>
        <p:nvPicPr>
          <p:cNvPr id="18" name="bg object 18"/>
          <p:cNvPicPr/>
          <p:nvPr/>
        </p:nvPicPr>
        <p:blipFill>
          <a:blip r:embed="rId3" cstate="print"/>
          <a:stretch>
            <a:fillRect/>
          </a:stretch>
        </p:blipFill>
        <p:spPr>
          <a:xfrm>
            <a:off x="182114" y="303234"/>
            <a:ext cx="1914151" cy="637485"/>
          </a:xfrm>
          <a:prstGeom prst="rect">
            <a:avLst/>
          </a:prstGeom>
        </p:spPr>
      </p:pic>
      <p:pic>
        <p:nvPicPr>
          <p:cNvPr id="19" name="bg object 19"/>
          <p:cNvPicPr/>
          <p:nvPr/>
        </p:nvPicPr>
        <p:blipFill>
          <a:blip r:embed="rId4" cstate="print"/>
          <a:stretch>
            <a:fillRect/>
          </a:stretch>
        </p:blipFill>
        <p:spPr>
          <a:xfrm>
            <a:off x="1422527" y="2288743"/>
            <a:ext cx="10106660" cy="792784"/>
          </a:xfrm>
          <a:prstGeom prst="rect">
            <a:avLst/>
          </a:prstGeom>
        </p:spPr>
      </p:pic>
      <p:pic>
        <p:nvPicPr>
          <p:cNvPr id="20" name="bg object 20"/>
          <p:cNvPicPr/>
          <p:nvPr/>
        </p:nvPicPr>
        <p:blipFill>
          <a:blip r:embed="rId5" cstate="print"/>
          <a:stretch>
            <a:fillRect/>
          </a:stretch>
        </p:blipFill>
        <p:spPr>
          <a:xfrm>
            <a:off x="3140328" y="2947670"/>
            <a:ext cx="6522466" cy="792479"/>
          </a:xfrm>
          <a:prstGeom prst="rect">
            <a:avLst/>
          </a:prstGeom>
        </p:spPr>
      </p:pic>
      <p:sp>
        <p:nvSpPr>
          <p:cNvPr id="2" name="Holder 2"/>
          <p:cNvSpPr>
            <a:spLocks noGrp="1"/>
          </p:cNvSpPr>
          <p:nvPr>
            <p:ph type="title"/>
          </p:nvPr>
        </p:nvSpPr>
        <p:spPr/>
        <p:txBody>
          <a:bodyPr lIns="0" tIns="0" rIns="0" bIns="0"/>
          <a:lstStyle>
            <a:lvl1pPr>
              <a:defRPr sz="1800" b="1" i="0">
                <a:solidFill>
                  <a:srgbClr val="1F3863"/>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000" b="0" i="0">
                <a:solidFill>
                  <a:srgbClr val="A80000"/>
                </a:solidFill>
                <a:latin typeface="Calibri"/>
                <a:cs typeface="Calibri"/>
              </a:defRPr>
            </a:lvl1pPr>
          </a:lstStyle>
          <a:p>
            <a:pPr marL="12700">
              <a:lnSpc>
                <a:spcPts val="1045"/>
              </a:lnSpc>
            </a:pPr>
            <a:r>
              <a:rPr spc="-5" dirty="0"/>
              <a:t>Confidential</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0" i="0">
                <a:solidFill>
                  <a:srgbClr val="A80000"/>
                </a:solidFill>
                <a:latin typeface="Calibri"/>
                <a:cs typeface="Calibri"/>
              </a:defRPr>
            </a:lvl1pPr>
          </a:lstStyle>
          <a:p>
            <a:pPr marL="12700">
              <a:lnSpc>
                <a:spcPts val="1045"/>
              </a:lnSpc>
            </a:pPr>
            <a:r>
              <a:rPr spc="-5" dirty="0"/>
              <a:t>Confidential</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B0DA-6A6F-43F3-A0E4-A66F93BD2B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9D849AF-C387-4AB1-86A1-B760DB413F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4D224E2-0703-4EC7-8DEB-C40AEBC07361}"/>
              </a:ext>
            </a:extLst>
          </p:cNvPr>
          <p:cNvSpPr>
            <a:spLocks noGrp="1"/>
          </p:cNvSpPr>
          <p:nvPr>
            <p:ph type="dt" sz="half" idx="10"/>
          </p:nvPr>
        </p:nvSpPr>
        <p:spPr/>
        <p:txBody>
          <a:bodyPr/>
          <a:lstStyle/>
          <a:p>
            <a:fld id="{F1B52455-777F-42C7-AD54-8D9627502D98}" type="datetime1">
              <a:rPr lang="en-IN" smtClean="0"/>
              <a:t>23-01-2026</a:t>
            </a:fld>
            <a:endParaRPr lang="en-IN"/>
          </a:p>
        </p:txBody>
      </p:sp>
      <p:sp>
        <p:nvSpPr>
          <p:cNvPr id="5" name="Footer Placeholder 4">
            <a:extLst>
              <a:ext uri="{FF2B5EF4-FFF2-40B4-BE49-F238E27FC236}">
                <a16:creationId xmlns:a16="http://schemas.microsoft.com/office/drawing/2014/main" id="{5C5768F7-CDA5-4A8F-B9BF-9ADA8FFDEBE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1918793-F522-46AB-AFA8-5F5ED4332487}"/>
              </a:ext>
            </a:extLst>
          </p:cNvPr>
          <p:cNvSpPr>
            <a:spLocks noGrp="1"/>
          </p:cNvSpPr>
          <p:nvPr>
            <p:ph type="sldNum" sz="quarter" idx="12"/>
          </p:nvPr>
        </p:nvSpPr>
        <p:spPr/>
        <p:txBody>
          <a:bodyPr/>
          <a:lstStyle/>
          <a:p>
            <a:fld id="{120603E6-6736-4307-90AE-3DAD19152613}" type="slidenum">
              <a:rPr lang="en-IN" smtClean="0"/>
              <a:t>‹#›</a:t>
            </a:fld>
            <a:endParaRPr lang="en-IN"/>
          </a:p>
        </p:txBody>
      </p:sp>
    </p:spTree>
    <p:extLst>
      <p:ext uri="{BB962C8B-B14F-4D97-AF65-F5344CB8AC3E}">
        <p14:creationId xmlns:p14="http://schemas.microsoft.com/office/powerpoint/2010/main" val="3383033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0" y="758951"/>
            <a:ext cx="5682996" cy="135636"/>
          </a:xfrm>
          <a:prstGeom prst="rect">
            <a:avLst/>
          </a:prstGeom>
        </p:spPr>
      </p:pic>
      <p:sp>
        <p:nvSpPr>
          <p:cNvPr id="17" name="bg object 17"/>
          <p:cNvSpPr/>
          <p:nvPr/>
        </p:nvSpPr>
        <p:spPr>
          <a:xfrm>
            <a:off x="4587240" y="758951"/>
            <a:ext cx="7604759" cy="135890"/>
          </a:xfrm>
          <a:custGeom>
            <a:avLst/>
            <a:gdLst/>
            <a:ahLst/>
            <a:cxnLst/>
            <a:rect l="l" t="t" r="r" b="b"/>
            <a:pathLst>
              <a:path w="7604759" h="135890">
                <a:moveTo>
                  <a:pt x="7604759" y="0"/>
                </a:moveTo>
                <a:lnTo>
                  <a:pt x="0" y="0"/>
                </a:lnTo>
                <a:lnTo>
                  <a:pt x="0" y="135636"/>
                </a:lnTo>
                <a:lnTo>
                  <a:pt x="7604759" y="135636"/>
                </a:lnTo>
                <a:lnTo>
                  <a:pt x="7604759" y="0"/>
                </a:lnTo>
                <a:close/>
              </a:path>
            </a:pathLst>
          </a:custGeom>
          <a:solidFill>
            <a:srgbClr val="FF6E0D">
              <a:alpha val="76861"/>
            </a:srgbClr>
          </a:solidFill>
        </p:spPr>
        <p:txBody>
          <a:bodyPr wrap="square" lIns="0" tIns="0" rIns="0" bIns="0" rtlCol="0"/>
          <a:lstStyle/>
          <a:p>
            <a:endParaRPr/>
          </a:p>
        </p:txBody>
      </p:sp>
      <p:sp>
        <p:nvSpPr>
          <p:cNvPr id="2" name="Holder 2"/>
          <p:cNvSpPr>
            <a:spLocks noGrp="1"/>
          </p:cNvSpPr>
          <p:nvPr>
            <p:ph type="title"/>
          </p:nvPr>
        </p:nvSpPr>
        <p:spPr>
          <a:xfrm>
            <a:off x="3980815" y="1122045"/>
            <a:ext cx="4230369" cy="299719"/>
          </a:xfrm>
          <a:prstGeom prst="rect">
            <a:avLst/>
          </a:prstGeom>
        </p:spPr>
        <p:txBody>
          <a:bodyPr wrap="square" lIns="0" tIns="0" rIns="0" bIns="0">
            <a:spAutoFit/>
          </a:bodyPr>
          <a:lstStyle>
            <a:lvl1pPr>
              <a:defRPr sz="1800" b="1" i="0">
                <a:solidFill>
                  <a:srgbClr val="1F3863"/>
                </a:solidFill>
                <a:latin typeface="Calibri"/>
                <a:cs typeface="Calibri"/>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771134" y="6663258"/>
            <a:ext cx="651510" cy="152400"/>
          </a:xfrm>
          <a:prstGeom prst="rect">
            <a:avLst/>
          </a:prstGeom>
        </p:spPr>
        <p:txBody>
          <a:bodyPr wrap="square" lIns="0" tIns="0" rIns="0" bIns="0">
            <a:spAutoFit/>
          </a:bodyPr>
          <a:lstStyle>
            <a:lvl1pPr>
              <a:defRPr sz="1000" b="0" i="0">
                <a:solidFill>
                  <a:srgbClr val="A80000"/>
                </a:solidFill>
                <a:latin typeface="Calibri"/>
                <a:cs typeface="Calibri"/>
              </a:defRPr>
            </a:lvl1pPr>
          </a:lstStyle>
          <a:p>
            <a:pPr marL="12700">
              <a:lnSpc>
                <a:spcPts val="1045"/>
              </a:lnSpc>
            </a:pPr>
            <a:r>
              <a:rPr spc="-5" dirty="0"/>
              <a:t>Confidential</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1/23/2026</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0.svg"/><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file:///C:\Desktop\Notifications%20circulars\Zone_Zone%20transfer%20PN%2006%20GIFT%20(Bullion).pdf"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jpg"/></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4.jp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jp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9.png"/><Relationship Id="rId17" Type="http://schemas.openxmlformats.org/officeDocument/2006/relationships/image" Target="../media/image3.jpg"/><Relationship Id="rId2" Type="http://schemas.openxmlformats.org/officeDocument/2006/relationships/image" Target="../media/image19.png"/><Relationship Id="rId16" Type="http://schemas.openxmlformats.org/officeDocument/2006/relationships/image" Target="../media/image56.svg"/><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31.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55.svg"/><Relationship Id="rId14"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s://www.iibx.co.in/" TargetMode="Externa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3.jp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31.sv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3.jpg"/></Relationships>
</file>

<file path=ppt/slides/_rels/slide8.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jpeg"/><Relationship Id="rId10" Type="http://schemas.openxmlformats.org/officeDocument/2006/relationships/image" Target="../media/image48.jpeg"/><Relationship Id="rId4" Type="http://schemas.openxmlformats.org/officeDocument/2006/relationships/image" Target="../media/image43.png"/><Relationship Id="rId9"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0.svg"/><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gold glitter&#10;&#10;Description automatically generated">
            <a:extLst>
              <a:ext uri="{FF2B5EF4-FFF2-40B4-BE49-F238E27FC236}">
                <a16:creationId xmlns:a16="http://schemas.microsoft.com/office/drawing/2014/main" id="{C6C06994-34FF-9E13-6E1E-63F435380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50" y="6927"/>
            <a:ext cx="12661950" cy="6858000"/>
          </a:xfrm>
          <a:prstGeom prst="rect">
            <a:avLst/>
          </a:prstGeom>
        </p:spPr>
      </p:pic>
      <p:sp>
        <p:nvSpPr>
          <p:cNvPr id="11" name="Title 3">
            <a:extLst>
              <a:ext uri="{FF2B5EF4-FFF2-40B4-BE49-F238E27FC236}">
                <a16:creationId xmlns:a16="http://schemas.microsoft.com/office/drawing/2014/main" id="{C780DBA2-02C2-5FA2-E9C8-DC4C2B4C9D01}"/>
              </a:ext>
            </a:extLst>
          </p:cNvPr>
          <p:cNvSpPr txBox="1">
            <a:spLocks/>
          </p:cNvSpPr>
          <p:nvPr/>
        </p:nvSpPr>
        <p:spPr>
          <a:xfrm>
            <a:off x="533400" y="2743200"/>
            <a:ext cx="11125200" cy="1661993"/>
          </a:xfrm>
          <a:prstGeom prst="rect">
            <a:avLst/>
          </a:prstGeom>
        </p:spPr>
        <p:txBody>
          <a:bodyPr wrap="square" lIns="0" tIns="0" rIns="0" bIns="0">
            <a:spAutoFit/>
          </a:bodyPr>
          <a:lstStyle>
            <a:lvl1pPr>
              <a:defRPr sz="1800" b="1" i="0">
                <a:solidFill>
                  <a:srgbClr val="1F3863"/>
                </a:solidFill>
                <a:latin typeface="Calibri"/>
                <a:ea typeface="+mj-ea"/>
                <a:cs typeface="Calibri"/>
              </a:defRPr>
            </a:lvl1pPr>
          </a:lstStyle>
          <a:p>
            <a:pPr algn="ctr"/>
            <a:r>
              <a:rPr lang="en-US" sz="3600" dirty="0"/>
              <a:t>Import of Bullion by SEZ Units &amp; </a:t>
            </a:r>
          </a:p>
          <a:p>
            <a:pPr algn="ctr"/>
            <a:r>
              <a:rPr lang="en-US" sz="3600" dirty="0"/>
              <a:t>Advance Authorisation holders through IIBX </a:t>
            </a:r>
          </a:p>
          <a:p>
            <a:pPr algn="ctr"/>
            <a:endParaRPr lang="en-US" sz="3600" kern="0" dirty="0">
              <a:latin typeface="IBM Plex Sans" panose="020B0503050203000203" pitchFamily="34" charset="0"/>
            </a:endParaRPr>
          </a:p>
        </p:txBody>
      </p:sp>
      <p:pic>
        <p:nvPicPr>
          <p:cNvPr id="16" name="Picture 15" descr="A logo for a company&#10;&#10;Description automatically generated">
            <a:extLst>
              <a:ext uri="{FF2B5EF4-FFF2-40B4-BE49-F238E27FC236}">
                <a16:creationId xmlns:a16="http://schemas.microsoft.com/office/drawing/2014/main" id="{733C35B4-282D-5D2A-4841-F2915A77DB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008" t="35303" r="2232" b="33333"/>
          <a:stretch/>
        </p:blipFill>
        <p:spPr>
          <a:xfrm>
            <a:off x="3810000" y="668907"/>
            <a:ext cx="4099279" cy="1464693"/>
          </a:xfrm>
          <a:prstGeom prst="rect">
            <a:avLst/>
          </a:prstGeom>
        </p:spPr>
      </p:pic>
      <p:pic>
        <p:nvPicPr>
          <p:cNvPr id="6" name="object 2">
            <a:extLst>
              <a:ext uri="{FF2B5EF4-FFF2-40B4-BE49-F238E27FC236}">
                <a16:creationId xmlns:a16="http://schemas.microsoft.com/office/drawing/2014/main" id="{570FE56D-3EA5-D352-A4B0-23B23F9E3971}"/>
              </a:ext>
            </a:extLst>
          </p:cNvPr>
          <p:cNvPicPr/>
          <p:nvPr/>
        </p:nvPicPr>
        <p:blipFill>
          <a:blip r:embed="rId4" cstate="print"/>
          <a:stretch>
            <a:fillRect/>
          </a:stretch>
        </p:blipFill>
        <p:spPr>
          <a:xfrm>
            <a:off x="11129572" y="6402345"/>
            <a:ext cx="1138628" cy="379455"/>
          </a:xfrm>
          <a:prstGeom prst="rect">
            <a:avLst/>
          </a:prstGeom>
        </p:spPr>
      </p:pic>
    </p:spTree>
    <p:extLst>
      <p:ext uri="{BB962C8B-B14F-4D97-AF65-F5344CB8AC3E}">
        <p14:creationId xmlns:p14="http://schemas.microsoft.com/office/powerpoint/2010/main" val="3257467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A8CB8-94C5-2AB6-CA77-C0C4833B4F67}"/>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E56E2F0B-8DDB-0B85-3C5E-4CBBAC31AA06}"/>
              </a:ext>
            </a:extLst>
          </p:cNvPr>
          <p:cNvSpPr txBox="1">
            <a:spLocks/>
          </p:cNvSpPr>
          <p:nvPr/>
        </p:nvSpPr>
        <p:spPr>
          <a:xfrm>
            <a:off x="320995" y="106576"/>
            <a:ext cx="11550009" cy="5698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342A66"/>
                </a:solidFill>
                <a:latin typeface="IBM Plex Sans" panose="020B0503050000000000" pitchFamily="34" charset="0"/>
                <a:ea typeface="+mj-ea"/>
                <a:cs typeface="+mj-cs"/>
              </a:defRPr>
            </a:lvl1pPr>
          </a:lstStyle>
          <a:p>
            <a:pPr marL="0" marR="0" lvl="0" indent="0" algn="ctr" defTabSz="914400" rtl="0" eaLnBrk="1" fontAlgn="base" latinLnBrk="0" hangingPunct="1">
              <a:lnSpc>
                <a:spcPct val="90000"/>
              </a:lnSpc>
              <a:spcBef>
                <a:spcPct val="0"/>
              </a:spcBef>
              <a:spcAft>
                <a:spcPts val="0"/>
              </a:spcAft>
              <a:buClrTx/>
              <a:buSzTx/>
              <a:buFontTx/>
              <a:buNone/>
              <a:tabLst/>
              <a:defRPr/>
            </a:pPr>
            <a:r>
              <a:rPr lang="en-IN" sz="3500" dirty="0">
                <a:solidFill>
                  <a:srgbClr val="1F3863"/>
                </a:solidFill>
                <a:latin typeface="Calibri"/>
                <a:cs typeface="Calibri"/>
              </a:rPr>
              <a:t>Existing T+0 Products, Market Hours and Settlement Type</a:t>
            </a:r>
          </a:p>
        </p:txBody>
      </p:sp>
      <p:cxnSp>
        <p:nvCxnSpPr>
          <p:cNvPr id="24" name="Straight Connector 23">
            <a:extLst>
              <a:ext uri="{FF2B5EF4-FFF2-40B4-BE49-F238E27FC236}">
                <a16:creationId xmlns:a16="http://schemas.microsoft.com/office/drawing/2014/main" id="{B5C8C334-1E39-2C0A-F50A-2814D91B7A9E}"/>
              </a:ext>
            </a:extLst>
          </p:cNvPr>
          <p:cNvCxnSpPr/>
          <p:nvPr/>
        </p:nvCxnSpPr>
        <p:spPr>
          <a:xfrm>
            <a:off x="0" y="4419600"/>
            <a:ext cx="12148656" cy="0"/>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FD359C2C-5130-521E-DD54-10085F85BD0A}"/>
              </a:ext>
            </a:extLst>
          </p:cNvPr>
          <p:cNvSpPr/>
          <p:nvPr/>
        </p:nvSpPr>
        <p:spPr>
          <a:xfrm>
            <a:off x="1447800" y="6096000"/>
            <a:ext cx="1798890" cy="338554"/>
          </a:xfrm>
          <a:prstGeom prst="rect">
            <a:avLst/>
          </a:prstGeom>
        </p:spPr>
        <p:txBody>
          <a:bodyPr wrap="none">
            <a:spAutoFit/>
          </a:bodyPr>
          <a:lstStyle/>
          <a:p>
            <a:r>
              <a:rPr lang="en-US" sz="1600" b="1" dirty="0">
                <a:latin typeface="Aptos" panose="020B0004020202020204" pitchFamily="34" charset="0"/>
              </a:rPr>
              <a:t>Fund Settlement</a:t>
            </a:r>
            <a:endParaRPr lang="en-IN" sz="1600" b="1" dirty="0">
              <a:latin typeface="Aptos" panose="020B0004020202020204" pitchFamily="34" charset="0"/>
            </a:endParaRPr>
          </a:p>
        </p:txBody>
      </p:sp>
      <p:sp>
        <p:nvSpPr>
          <p:cNvPr id="68" name="Rectangle 67">
            <a:extLst>
              <a:ext uri="{FF2B5EF4-FFF2-40B4-BE49-F238E27FC236}">
                <a16:creationId xmlns:a16="http://schemas.microsoft.com/office/drawing/2014/main" id="{AD8FEA02-2F52-AAF1-23A7-4B151ABFA283}"/>
              </a:ext>
            </a:extLst>
          </p:cNvPr>
          <p:cNvSpPr/>
          <p:nvPr/>
        </p:nvSpPr>
        <p:spPr>
          <a:xfrm>
            <a:off x="1371600" y="4572000"/>
            <a:ext cx="1487908" cy="338554"/>
          </a:xfrm>
          <a:prstGeom prst="rect">
            <a:avLst/>
          </a:prstGeom>
        </p:spPr>
        <p:txBody>
          <a:bodyPr wrap="none">
            <a:spAutoFit/>
          </a:bodyPr>
          <a:lstStyle/>
          <a:p>
            <a:r>
              <a:rPr lang="en-US" sz="1600" b="1" dirty="0">
                <a:latin typeface="Aptos" panose="020B0004020202020204" pitchFamily="34" charset="0"/>
              </a:rPr>
              <a:t>Market Hours</a:t>
            </a:r>
            <a:endParaRPr lang="en-IN" sz="1600" b="1" dirty="0">
              <a:latin typeface="Aptos" panose="020B0004020202020204" pitchFamily="34" charset="0"/>
            </a:endParaRPr>
          </a:p>
        </p:txBody>
      </p:sp>
      <p:sp>
        <p:nvSpPr>
          <p:cNvPr id="72" name="Rectangle 71">
            <a:extLst>
              <a:ext uri="{FF2B5EF4-FFF2-40B4-BE49-F238E27FC236}">
                <a16:creationId xmlns:a16="http://schemas.microsoft.com/office/drawing/2014/main" id="{FB126F11-513C-21C4-5641-5E563054911E}"/>
              </a:ext>
            </a:extLst>
          </p:cNvPr>
          <p:cNvSpPr/>
          <p:nvPr/>
        </p:nvSpPr>
        <p:spPr>
          <a:xfrm>
            <a:off x="3124200" y="4572000"/>
            <a:ext cx="2390334" cy="307777"/>
          </a:xfrm>
          <a:prstGeom prst="rect">
            <a:avLst/>
          </a:prstGeom>
        </p:spPr>
        <p:txBody>
          <a:bodyPr wrap="none">
            <a:spAutoFit/>
          </a:bodyPr>
          <a:lstStyle/>
          <a:p>
            <a:r>
              <a:rPr lang="en-US" sz="1400" b="1" dirty="0">
                <a:solidFill>
                  <a:srgbClr val="000000"/>
                </a:solidFill>
                <a:latin typeface="Aptos" panose="020B0004020202020204" pitchFamily="34" charset="0"/>
              </a:rPr>
              <a:t>9:00 Hrs. to 21:30 Hrs. (IST)</a:t>
            </a:r>
            <a:r>
              <a:rPr lang="en-US" sz="1400" dirty="0">
                <a:solidFill>
                  <a:srgbClr val="000000"/>
                </a:solidFill>
                <a:latin typeface="Aptos" panose="020B0004020202020204" pitchFamily="34" charset="0"/>
              </a:rPr>
              <a:t> </a:t>
            </a:r>
            <a:endParaRPr lang="en-IN" sz="1400" dirty="0">
              <a:latin typeface="Aptos" panose="020B0004020202020204" pitchFamily="34" charset="0"/>
            </a:endParaRPr>
          </a:p>
        </p:txBody>
      </p:sp>
      <p:sp>
        <p:nvSpPr>
          <p:cNvPr id="82" name="Rectangle 81">
            <a:extLst>
              <a:ext uri="{FF2B5EF4-FFF2-40B4-BE49-F238E27FC236}">
                <a16:creationId xmlns:a16="http://schemas.microsoft.com/office/drawing/2014/main" id="{FC91B20F-9832-D69A-B9A9-EE19E82C66F3}"/>
              </a:ext>
            </a:extLst>
          </p:cNvPr>
          <p:cNvSpPr/>
          <p:nvPr/>
        </p:nvSpPr>
        <p:spPr>
          <a:xfrm>
            <a:off x="6400800" y="4495800"/>
            <a:ext cx="5393905" cy="1815882"/>
          </a:xfrm>
          <a:prstGeom prst="rect">
            <a:avLst/>
          </a:prstGeom>
        </p:spPr>
        <p:txBody>
          <a:bodyPr wrap="square">
            <a:spAutoFit/>
          </a:bodyPr>
          <a:lstStyle/>
          <a:p>
            <a:pPr marL="285750" indent="-285750">
              <a:buFont typeface="Wingdings" panose="05000000000000000000" pitchFamily="2" charset="2"/>
              <a:buChar char="§"/>
            </a:pPr>
            <a:r>
              <a:rPr lang="en-US" sz="1600" b="1" dirty="0">
                <a:solidFill>
                  <a:srgbClr val="000000"/>
                </a:solidFill>
                <a:latin typeface="Aptos" panose="020B0004020202020204" pitchFamily="34" charset="0"/>
              </a:rPr>
              <a:t>T+0 Settlement Contracts</a:t>
            </a:r>
          </a:p>
          <a:p>
            <a:pPr marL="285750" indent="-285750">
              <a:buFont typeface="Wingdings" panose="05000000000000000000" pitchFamily="2" charset="2"/>
              <a:buChar char="§"/>
            </a:pPr>
            <a:endParaRPr lang="en-US" sz="1600" b="1" dirty="0">
              <a:solidFill>
                <a:srgbClr val="000000"/>
              </a:solidFill>
              <a:latin typeface="Aptos" panose="020B0004020202020204" pitchFamily="34" charset="0"/>
            </a:endParaRPr>
          </a:p>
          <a:p>
            <a:pPr marL="285750" indent="-285750">
              <a:buFont typeface="Wingdings" panose="05000000000000000000" pitchFamily="2" charset="2"/>
              <a:buChar char="§"/>
            </a:pPr>
            <a:r>
              <a:rPr lang="en-US" sz="1600" b="1" dirty="0">
                <a:solidFill>
                  <a:srgbClr val="000000"/>
                </a:solidFill>
                <a:latin typeface="Aptos" panose="020B0004020202020204" pitchFamily="34" charset="0"/>
              </a:rPr>
              <a:t>100% Early Pay-in of Funds &amp; Securities</a:t>
            </a:r>
          </a:p>
          <a:p>
            <a:endParaRPr lang="en-US" sz="1600" b="1" dirty="0">
              <a:solidFill>
                <a:srgbClr val="000000"/>
              </a:solidFill>
              <a:latin typeface="Aptos" panose="020B0004020202020204" pitchFamily="34" charset="0"/>
            </a:endParaRPr>
          </a:p>
          <a:p>
            <a:pPr marL="285750" indent="-285750">
              <a:buFont typeface="Wingdings" panose="05000000000000000000" pitchFamily="2" charset="2"/>
              <a:buChar char="§"/>
            </a:pPr>
            <a:r>
              <a:rPr lang="en-US" sz="1600" b="1" dirty="0">
                <a:solidFill>
                  <a:srgbClr val="000000"/>
                </a:solidFill>
                <a:latin typeface="Aptos" panose="020B0004020202020204" pitchFamily="34" charset="0"/>
              </a:rPr>
              <a:t>Delivery - Compulsory in Bullion Depository Receipts</a:t>
            </a:r>
          </a:p>
          <a:p>
            <a:pPr marL="285750" indent="-285750">
              <a:buFont typeface="Wingdings" panose="05000000000000000000" pitchFamily="2" charset="2"/>
              <a:buChar char="§"/>
            </a:pPr>
            <a:endParaRPr lang="en-US" sz="1600" b="1" dirty="0">
              <a:solidFill>
                <a:srgbClr val="000000"/>
              </a:solidFill>
              <a:latin typeface="Aptos" panose="020B0004020202020204" pitchFamily="34" charset="0"/>
            </a:endParaRPr>
          </a:p>
          <a:p>
            <a:pPr marL="285750" indent="-285750">
              <a:buFont typeface="Wingdings" panose="05000000000000000000" pitchFamily="2" charset="2"/>
              <a:buChar char="§"/>
            </a:pPr>
            <a:r>
              <a:rPr lang="en-US" sz="1600" b="1" dirty="0">
                <a:solidFill>
                  <a:srgbClr val="000000"/>
                </a:solidFill>
                <a:latin typeface="Aptos" panose="020B0004020202020204" pitchFamily="34" charset="0"/>
              </a:rPr>
              <a:t>Delivery Center – Gift City &amp; Chennai Vaults  </a:t>
            </a:r>
            <a:endParaRPr lang="en-IN" sz="1600" b="1" dirty="0">
              <a:solidFill>
                <a:srgbClr val="000000"/>
              </a:solidFill>
              <a:latin typeface="Aptos" panose="020B0004020202020204" pitchFamily="34" charset="0"/>
            </a:endParaRPr>
          </a:p>
        </p:txBody>
      </p:sp>
      <p:sp>
        <p:nvSpPr>
          <p:cNvPr id="83" name="TextBox 82">
            <a:extLst>
              <a:ext uri="{FF2B5EF4-FFF2-40B4-BE49-F238E27FC236}">
                <a16:creationId xmlns:a16="http://schemas.microsoft.com/office/drawing/2014/main" id="{A898FCC2-F99D-57CA-B673-A3901B85F1CB}"/>
              </a:ext>
            </a:extLst>
          </p:cNvPr>
          <p:cNvSpPr txBox="1"/>
          <p:nvPr/>
        </p:nvSpPr>
        <p:spPr>
          <a:xfrm>
            <a:off x="381000" y="1365647"/>
            <a:ext cx="3071240" cy="353943"/>
          </a:xfrm>
          <a:prstGeom prst="rect">
            <a:avLst/>
          </a:prstGeom>
          <a:noFill/>
        </p:spPr>
        <p:txBody>
          <a:bodyPr wrap="square" rtlCol="0">
            <a:spAutoFit/>
          </a:bodyPr>
          <a:lstStyle/>
          <a:p>
            <a:pPr algn="ctr"/>
            <a:r>
              <a:rPr lang="en-US" sz="1700" b="1" dirty="0">
                <a:latin typeface="Aptos" panose="020B0004020202020204" pitchFamily="34" charset="0"/>
              </a:rPr>
              <a:t>LBMA Good Delivery Bars</a:t>
            </a:r>
            <a:endParaRPr lang="en-IN" sz="1700" b="1" dirty="0">
              <a:latin typeface="Aptos" panose="020B0004020202020204" pitchFamily="34" charset="0"/>
            </a:endParaRPr>
          </a:p>
        </p:txBody>
      </p:sp>
      <p:sp>
        <p:nvSpPr>
          <p:cNvPr id="86" name="Rectangle 85">
            <a:extLst>
              <a:ext uri="{FF2B5EF4-FFF2-40B4-BE49-F238E27FC236}">
                <a16:creationId xmlns:a16="http://schemas.microsoft.com/office/drawing/2014/main" id="{FE509F7A-E8D7-21C2-8F49-6B217DF427C5}"/>
              </a:ext>
            </a:extLst>
          </p:cNvPr>
          <p:cNvSpPr/>
          <p:nvPr/>
        </p:nvSpPr>
        <p:spPr>
          <a:xfrm>
            <a:off x="2133600" y="838200"/>
            <a:ext cx="8305800" cy="400110"/>
          </a:xfrm>
          <a:prstGeom prst="rect">
            <a:avLst/>
          </a:prstGeom>
        </p:spPr>
        <p:txBody>
          <a:bodyPr wrap="square">
            <a:spAutoFit/>
          </a:bodyPr>
          <a:lstStyle/>
          <a:p>
            <a:pPr algn="ctr"/>
            <a:r>
              <a:rPr lang="en-US" sz="2000" b="1" dirty="0">
                <a:latin typeface="Aptos" panose="020B0004020202020204" pitchFamily="34" charset="0"/>
              </a:rPr>
              <a:t>Silver Products live &amp; proposed at IIBX – GIFT City &amp; Chennai Contracts</a:t>
            </a:r>
            <a:endParaRPr lang="en-IN" sz="2000" b="1" dirty="0">
              <a:latin typeface="Aptos" panose="020B0004020202020204" pitchFamily="34" charset="0"/>
            </a:endParaRPr>
          </a:p>
        </p:txBody>
      </p:sp>
      <p:sp>
        <p:nvSpPr>
          <p:cNvPr id="28" name="TextBox 27">
            <a:extLst>
              <a:ext uri="{FF2B5EF4-FFF2-40B4-BE49-F238E27FC236}">
                <a16:creationId xmlns:a16="http://schemas.microsoft.com/office/drawing/2014/main" id="{ABF8ADB3-E2B7-6376-FC8F-3042F56DD3AC}"/>
              </a:ext>
            </a:extLst>
          </p:cNvPr>
          <p:cNvSpPr txBox="1"/>
          <p:nvPr/>
        </p:nvSpPr>
        <p:spPr>
          <a:xfrm>
            <a:off x="4114800" y="1365647"/>
            <a:ext cx="3071240" cy="353943"/>
          </a:xfrm>
          <a:prstGeom prst="rect">
            <a:avLst/>
          </a:prstGeom>
          <a:noFill/>
        </p:spPr>
        <p:txBody>
          <a:bodyPr wrap="square" rtlCol="0">
            <a:spAutoFit/>
          </a:bodyPr>
          <a:lstStyle/>
          <a:p>
            <a:pPr algn="ctr"/>
            <a:r>
              <a:rPr lang="en-US" sz="1700" b="1" dirty="0">
                <a:latin typeface="Aptos" panose="020B0004020202020204" pitchFamily="34" charset="0"/>
              </a:rPr>
              <a:t>UAE Good Delivery Bars</a:t>
            </a:r>
            <a:endParaRPr lang="en-IN" sz="1700" b="1" dirty="0">
              <a:latin typeface="Aptos" panose="020B0004020202020204" pitchFamily="34" charset="0"/>
            </a:endParaRPr>
          </a:p>
        </p:txBody>
      </p:sp>
      <p:cxnSp>
        <p:nvCxnSpPr>
          <p:cNvPr id="31" name="Straight Connector 30">
            <a:extLst>
              <a:ext uri="{FF2B5EF4-FFF2-40B4-BE49-F238E27FC236}">
                <a16:creationId xmlns:a16="http://schemas.microsoft.com/office/drawing/2014/main" id="{E8A50347-ABC0-37C1-439E-58FFB1CC4089}"/>
              </a:ext>
            </a:extLst>
          </p:cNvPr>
          <p:cNvCxnSpPr>
            <a:cxnSpLocks/>
          </p:cNvCxnSpPr>
          <p:nvPr/>
        </p:nvCxnSpPr>
        <p:spPr>
          <a:xfrm flipV="1">
            <a:off x="3962400" y="1295400"/>
            <a:ext cx="0" cy="3124200"/>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AA16E3D9-4BE1-0062-D47B-4C1E9520B7B5}"/>
              </a:ext>
            </a:extLst>
          </p:cNvPr>
          <p:cNvSpPr/>
          <p:nvPr/>
        </p:nvSpPr>
        <p:spPr>
          <a:xfrm>
            <a:off x="3124200" y="6096000"/>
            <a:ext cx="2984215" cy="307777"/>
          </a:xfrm>
          <a:prstGeom prst="rect">
            <a:avLst/>
          </a:prstGeom>
        </p:spPr>
        <p:txBody>
          <a:bodyPr wrap="none">
            <a:spAutoFit/>
          </a:bodyPr>
          <a:lstStyle/>
          <a:p>
            <a:r>
              <a:rPr lang="en-US" sz="1400" dirty="0">
                <a:solidFill>
                  <a:srgbClr val="000000"/>
                </a:solidFill>
                <a:latin typeface="Aptos" panose="020B0004020202020204" pitchFamily="34" charset="0"/>
              </a:rPr>
              <a:t>  </a:t>
            </a:r>
            <a:r>
              <a:rPr lang="en-US" sz="1400" b="1" dirty="0">
                <a:solidFill>
                  <a:srgbClr val="000000"/>
                </a:solidFill>
                <a:latin typeface="Aptos" panose="020B0004020202020204" pitchFamily="34" charset="0"/>
              </a:rPr>
              <a:t>at 12:15 ,15:15, 18:45 &amp; 21:30 (IST)</a:t>
            </a:r>
            <a:endParaRPr lang="en-IN" sz="1400" b="1" dirty="0">
              <a:latin typeface="Aptos" panose="020B0004020202020204" pitchFamily="34" charset="0"/>
            </a:endParaRPr>
          </a:p>
        </p:txBody>
      </p:sp>
      <p:sp>
        <p:nvSpPr>
          <p:cNvPr id="8" name="Rectangle 7">
            <a:extLst>
              <a:ext uri="{FF2B5EF4-FFF2-40B4-BE49-F238E27FC236}">
                <a16:creationId xmlns:a16="http://schemas.microsoft.com/office/drawing/2014/main" id="{4CC8934E-B6CD-A9EF-3212-6257C331399D}"/>
              </a:ext>
            </a:extLst>
          </p:cNvPr>
          <p:cNvSpPr/>
          <p:nvPr/>
        </p:nvSpPr>
        <p:spPr>
          <a:xfrm>
            <a:off x="7900565" y="3581400"/>
            <a:ext cx="2157835" cy="646331"/>
          </a:xfrm>
          <a:prstGeom prst="rect">
            <a:avLst/>
          </a:prstGeom>
        </p:spPr>
        <p:txBody>
          <a:bodyPr wrap="none">
            <a:spAutoFit/>
          </a:bodyPr>
          <a:lstStyle/>
          <a:p>
            <a:pPr algn="ctr" fontAlgn="b"/>
            <a:r>
              <a:rPr lang="de-DE" sz="1200" b="1" dirty="0">
                <a:solidFill>
                  <a:srgbClr val="000000"/>
                </a:solidFill>
                <a:latin typeface="Aptos" panose="020B0004020202020204" pitchFamily="34" charset="0"/>
              </a:rPr>
              <a:t>SILVER GRAINS T+0 ( LBMA )</a:t>
            </a:r>
            <a:endParaRPr lang="en-US" sz="1200" b="1" dirty="0">
              <a:solidFill>
                <a:srgbClr val="000000"/>
              </a:solidFill>
              <a:latin typeface="Aptos" panose="020B0004020202020204" pitchFamily="34" charset="0"/>
            </a:endParaRPr>
          </a:p>
          <a:p>
            <a:pPr algn="ctr" fontAlgn="b"/>
            <a:r>
              <a:rPr lang="en-US" sz="1200" b="1" dirty="0">
                <a:solidFill>
                  <a:srgbClr val="000000"/>
                </a:solidFill>
                <a:latin typeface="Aptos" panose="020B0004020202020204" pitchFamily="34" charset="0"/>
              </a:rPr>
              <a:t>SILVER GRAINS T+0</a:t>
            </a:r>
            <a:r>
              <a:rPr lang="en-IN" sz="1200" b="1" dirty="0">
                <a:solidFill>
                  <a:srgbClr val="000000"/>
                </a:solidFill>
                <a:latin typeface="Aptos" panose="020B0004020202020204" pitchFamily="34" charset="0"/>
              </a:rPr>
              <a:t> (UAEGD)</a:t>
            </a:r>
          </a:p>
          <a:p>
            <a:pPr algn="ctr" fontAlgn="b"/>
            <a:r>
              <a:rPr lang="en-IN" sz="1200" b="1" dirty="0">
                <a:solidFill>
                  <a:srgbClr val="000000"/>
                </a:solidFill>
                <a:latin typeface="Aptos" panose="020B0004020202020204" pitchFamily="34" charset="0"/>
              </a:rPr>
              <a:t>SILVER GRAINS T+0 (OTH)</a:t>
            </a:r>
            <a:endParaRPr lang="en-US" sz="1200" b="1" dirty="0">
              <a:solidFill>
                <a:srgbClr val="000000"/>
              </a:solidFill>
              <a:latin typeface="Aptos" panose="020B0004020202020204" pitchFamily="34" charset="0"/>
            </a:endParaRPr>
          </a:p>
        </p:txBody>
      </p:sp>
      <p:sp>
        <p:nvSpPr>
          <p:cNvPr id="10" name="Rectangle 9">
            <a:extLst>
              <a:ext uri="{FF2B5EF4-FFF2-40B4-BE49-F238E27FC236}">
                <a16:creationId xmlns:a16="http://schemas.microsoft.com/office/drawing/2014/main" id="{F8AA582A-B3A6-52C1-50CC-28D34379D10B}"/>
              </a:ext>
            </a:extLst>
          </p:cNvPr>
          <p:cNvSpPr/>
          <p:nvPr/>
        </p:nvSpPr>
        <p:spPr>
          <a:xfrm>
            <a:off x="10134601" y="3544669"/>
            <a:ext cx="1984453" cy="646331"/>
          </a:xfrm>
          <a:prstGeom prst="rect">
            <a:avLst/>
          </a:prstGeom>
        </p:spPr>
        <p:txBody>
          <a:bodyPr wrap="none">
            <a:spAutoFit/>
          </a:bodyPr>
          <a:lstStyle/>
          <a:p>
            <a:pPr algn="ctr" fontAlgn="b"/>
            <a:r>
              <a:rPr lang="en-IN" sz="1200" b="1" dirty="0">
                <a:solidFill>
                  <a:srgbClr val="000000"/>
                </a:solidFill>
                <a:latin typeface="Aptos" panose="020B0004020202020204" pitchFamily="34" charset="0"/>
              </a:rPr>
              <a:t>SILVER BARS T+0 ( LBMA )</a:t>
            </a:r>
          </a:p>
          <a:p>
            <a:pPr algn="ctr" fontAlgn="b"/>
            <a:r>
              <a:rPr lang="en-IN" sz="1200" b="1" dirty="0">
                <a:solidFill>
                  <a:srgbClr val="000000"/>
                </a:solidFill>
                <a:latin typeface="Aptos" panose="020B0004020202020204" pitchFamily="34" charset="0"/>
              </a:rPr>
              <a:t>SILVER BARS T+0 (UAEGD)</a:t>
            </a:r>
          </a:p>
          <a:p>
            <a:pPr algn="ctr" fontAlgn="b"/>
            <a:r>
              <a:rPr lang="en-US" sz="1200" b="1" dirty="0">
                <a:solidFill>
                  <a:srgbClr val="000000"/>
                </a:solidFill>
                <a:latin typeface="Aptos" panose="020B0004020202020204" pitchFamily="34" charset="0"/>
              </a:rPr>
              <a:t>SILVER BARS T+0 (OTH)</a:t>
            </a:r>
          </a:p>
        </p:txBody>
      </p:sp>
      <p:grpSp>
        <p:nvGrpSpPr>
          <p:cNvPr id="11" name="Group 10">
            <a:extLst>
              <a:ext uri="{FF2B5EF4-FFF2-40B4-BE49-F238E27FC236}">
                <a16:creationId xmlns:a16="http://schemas.microsoft.com/office/drawing/2014/main" id="{E30E1745-B44F-277B-156B-439F4FBA0082}"/>
              </a:ext>
            </a:extLst>
          </p:cNvPr>
          <p:cNvGrpSpPr/>
          <p:nvPr/>
        </p:nvGrpSpPr>
        <p:grpSpPr>
          <a:xfrm>
            <a:off x="10551384" y="2475554"/>
            <a:ext cx="1102082" cy="1029647"/>
            <a:chOff x="2833302" y="1785611"/>
            <a:chExt cx="771974" cy="734715"/>
          </a:xfrm>
        </p:grpSpPr>
        <p:sp>
          <p:nvSpPr>
            <p:cNvPr id="13" name="Rectangle 12">
              <a:extLst>
                <a:ext uri="{FF2B5EF4-FFF2-40B4-BE49-F238E27FC236}">
                  <a16:creationId xmlns:a16="http://schemas.microsoft.com/office/drawing/2014/main" id="{90491F3C-30D5-8560-D12D-55C3CCE39648}"/>
                </a:ext>
              </a:extLst>
            </p:cNvPr>
            <p:cNvSpPr/>
            <p:nvPr/>
          </p:nvSpPr>
          <p:spPr>
            <a:xfrm>
              <a:off x="2877192" y="1785611"/>
              <a:ext cx="728084" cy="646331"/>
            </a:xfrm>
            <a:prstGeom prst="rect">
              <a:avLst/>
            </a:prstGeom>
          </p:spPr>
          <p:txBody>
            <a:bodyPr wrap="square">
              <a:spAutoFit/>
            </a:bodyPr>
            <a:lstStyle/>
            <a:p>
              <a:pPr algn="ctr"/>
              <a:r>
                <a:rPr lang="en-US" sz="1200" b="1" dirty="0">
                  <a:solidFill>
                    <a:srgbClr val="000000"/>
                  </a:solidFill>
                  <a:latin typeface="Aptos" panose="020B0004020202020204" pitchFamily="34" charset="0"/>
                </a:rPr>
                <a:t>Silver Bars (30Kg)</a:t>
              </a:r>
              <a:endParaRPr lang="en-IN" sz="1200" b="1" dirty="0">
                <a:latin typeface="Aptos" panose="020B0004020202020204" pitchFamily="34" charset="0"/>
              </a:endParaRPr>
            </a:p>
          </p:txBody>
        </p:sp>
        <p:sp>
          <p:nvSpPr>
            <p:cNvPr id="14" name="Diamond 13">
              <a:extLst>
                <a:ext uri="{FF2B5EF4-FFF2-40B4-BE49-F238E27FC236}">
                  <a16:creationId xmlns:a16="http://schemas.microsoft.com/office/drawing/2014/main" id="{B4D16FE2-22D2-12B7-5648-7CB877811666}"/>
                </a:ext>
              </a:extLst>
            </p:cNvPr>
            <p:cNvSpPr/>
            <p:nvPr/>
          </p:nvSpPr>
          <p:spPr>
            <a:xfrm rot="4583032" flipV="1">
              <a:off x="2787571" y="2278483"/>
              <a:ext cx="287574" cy="196111"/>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grpSp>
      <p:grpSp>
        <p:nvGrpSpPr>
          <p:cNvPr id="15" name="Group 14">
            <a:extLst>
              <a:ext uri="{FF2B5EF4-FFF2-40B4-BE49-F238E27FC236}">
                <a16:creationId xmlns:a16="http://schemas.microsoft.com/office/drawing/2014/main" id="{7F998031-82CE-D441-4300-F935C4713CB7}"/>
              </a:ext>
            </a:extLst>
          </p:cNvPr>
          <p:cNvGrpSpPr/>
          <p:nvPr/>
        </p:nvGrpSpPr>
        <p:grpSpPr>
          <a:xfrm>
            <a:off x="8610598" y="2323153"/>
            <a:ext cx="1055643" cy="1143000"/>
            <a:chOff x="2822174" y="1681509"/>
            <a:chExt cx="728084" cy="838817"/>
          </a:xfrm>
        </p:grpSpPr>
        <p:sp>
          <p:nvSpPr>
            <p:cNvPr id="23" name="Rectangle 22">
              <a:extLst>
                <a:ext uri="{FF2B5EF4-FFF2-40B4-BE49-F238E27FC236}">
                  <a16:creationId xmlns:a16="http://schemas.microsoft.com/office/drawing/2014/main" id="{66780FE6-8E9E-6A64-1A5A-64830AEA59B7}"/>
                </a:ext>
              </a:extLst>
            </p:cNvPr>
            <p:cNvSpPr/>
            <p:nvPr/>
          </p:nvSpPr>
          <p:spPr>
            <a:xfrm>
              <a:off x="2822174" y="1681509"/>
              <a:ext cx="728084" cy="646331"/>
            </a:xfrm>
            <a:prstGeom prst="rect">
              <a:avLst/>
            </a:prstGeom>
          </p:spPr>
          <p:txBody>
            <a:bodyPr wrap="square">
              <a:spAutoFit/>
            </a:bodyPr>
            <a:lstStyle/>
            <a:p>
              <a:pPr algn="ctr"/>
              <a:r>
                <a:rPr lang="en-US" sz="1200" b="1" dirty="0">
                  <a:solidFill>
                    <a:srgbClr val="000000"/>
                  </a:solidFill>
                  <a:latin typeface="Aptos" panose="020B0004020202020204" pitchFamily="34" charset="0"/>
                </a:rPr>
                <a:t>Silver Grains</a:t>
              </a:r>
            </a:p>
            <a:p>
              <a:pPr algn="ctr"/>
              <a:r>
                <a:rPr lang="en-US" sz="1200" b="1" dirty="0">
                  <a:solidFill>
                    <a:srgbClr val="000000"/>
                  </a:solidFill>
                  <a:latin typeface="Aptos" panose="020B0004020202020204" pitchFamily="34" charset="0"/>
                </a:rPr>
                <a:t>(20 Kg)</a:t>
              </a:r>
              <a:endParaRPr lang="en-IN" sz="1200" b="1" dirty="0">
                <a:latin typeface="Aptos" panose="020B0004020202020204" pitchFamily="34" charset="0"/>
              </a:endParaRPr>
            </a:p>
          </p:txBody>
        </p:sp>
        <p:sp>
          <p:nvSpPr>
            <p:cNvPr id="33" name="Diamond 32">
              <a:extLst>
                <a:ext uri="{FF2B5EF4-FFF2-40B4-BE49-F238E27FC236}">
                  <a16:creationId xmlns:a16="http://schemas.microsoft.com/office/drawing/2014/main" id="{1AAAA200-8D7F-0D0F-8E73-4F6CA892CE70}"/>
                </a:ext>
              </a:extLst>
            </p:cNvPr>
            <p:cNvSpPr/>
            <p:nvPr/>
          </p:nvSpPr>
          <p:spPr>
            <a:xfrm rot="4583032" flipV="1">
              <a:off x="2787571" y="2278483"/>
              <a:ext cx="287574" cy="196111"/>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grpSp>
      <p:cxnSp>
        <p:nvCxnSpPr>
          <p:cNvPr id="36" name="Straight Connector 35">
            <a:extLst>
              <a:ext uri="{FF2B5EF4-FFF2-40B4-BE49-F238E27FC236}">
                <a16:creationId xmlns:a16="http://schemas.microsoft.com/office/drawing/2014/main" id="{792AF5BD-997B-E799-6842-F690C168E692}"/>
              </a:ext>
            </a:extLst>
          </p:cNvPr>
          <p:cNvCxnSpPr>
            <a:cxnSpLocks/>
          </p:cNvCxnSpPr>
          <p:nvPr/>
        </p:nvCxnSpPr>
        <p:spPr>
          <a:xfrm flipV="1">
            <a:off x="7924800" y="1295400"/>
            <a:ext cx="0" cy="3124200"/>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3" name="object 2">
            <a:extLst>
              <a:ext uri="{FF2B5EF4-FFF2-40B4-BE49-F238E27FC236}">
                <a16:creationId xmlns:a16="http://schemas.microsoft.com/office/drawing/2014/main" id="{C1F8BFB1-0B90-8981-561E-664E08D42361}"/>
              </a:ext>
            </a:extLst>
          </p:cNvPr>
          <p:cNvPicPr/>
          <p:nvPr/>
        </p:nvPicPr>
        <p:blipFill>
          <a:blip r:embed="rId3" cstate="print"/>
          <a:stretch>
            <a:fillRect/>
          </a:stretch>
        </p:blipFill>
        <p:spPr>
          <a:xfrm>
            <a:off x="11053372" y="6462618"/>
            <a:ext cx="1138628" cy="379455"/>
          </a:xfrm>
          <a:prstGeom prst="rect">
            <a:avLst/>
          </a:prstGeom>
        </p:spPr>
      </p:pic>
      <p:sp>
        <p:nvSpPr>
          <p:cNvPr id="52" name="Rectangle 51">
            <a:extLst>
              <a:ext uri="{FF2B5EF4-FFF2-40B4-BE49-F238E27FC236}">
                <a16:creationId xmlns:a16="http://schemas.microsoft.com/office/drawing/2014/main" id="{E385B8AB-E52A-77A6-C5B9-7AF5A5250773}"/>
              </a:ext>
            </a:extLst>
          </p:cNvPr>
          <p:cNvSpPr/>
          <p:nvPr/>
        </p:nvSpPr>
        <p:spPr>
          <a:xfrm>
            <a:off x="1371600" y="5334000"/>
            <a:ext cx="1726755" cy="338554"/>
          </a:xfrm>
          <a:prstGeom prst="rect">
            <a:avLst/>
          </a:prstGeom>
        </p:spPr>
        <p:txBody>
          <a:bodyPr wrap="none">
            <a:spAutoFit/>
          </a:bodyPr>
          <a:lstStyle/>
          <a:p>
            <a:r>
              <a:rPr lang="en-US" sz="1600" b="1" dirty="0">
                <a:latin typeface="Aptos" panose="020B0004020202020204" pitchFamily="34" charset="0"/>
              </a:rPr>
              <a:t>BDR Settlement</a:t>
            </a:r>
            <a:endParaRPr lang="en-IN" sz="1600" b="1" dirty="0">
              <a:latin typeface="Aptos" panose="020B0004020202020204" pitchFamily="34" charset="0"/>
            </a:endParaRPr>
          </a:p>
        </p:txBody>
      </p:sp>
      <p:grpSp>
        <p:nvGrpSpPr>
          <p:cNvPr id="53" name="Group 52">
            <a:extLst>
              <a:ext uri="{FF2B5EF4-FFF2-40B4-BE49-F238E27FC236}">
                <a16:creationId xmlns:a16="http://schemas.microsoft.com/office/drawing/2014/main" id="{6FE0744A-46D0-71C6-0B87-463F74A4BC2D}"/>
              </a:ext>
            </a:extLst>
          </p:cNvPr>
          <p:cNvGrpSpPr/>
          <p:nvPr/>
        </p:nvGrpSpPr>
        <p:grpSpPr>
          <a:xfrm>
            <a:off x="490043" y="5943600"/>
            <a:ext cx="652957" cy="533400"/>
            <a:chOff x="6691016" y="5335992"/>
            <a:chExt cx="883759" cy="768626"/>
          </a:xfrm>
        </p:grpSpPr>
        <p:sp>
          <p:nvSpPr>
            <p:cNvPr id="54" name="Hexagon 53">
              <a:extLst>
                <a:ext uri="{FF2B5EF4-FFF2-40B4-BE49-F238E27FC236}">
                  <a16:creationId xmlns:a16="http://schemas.microsoft.com/office/drawing/2014/main" id="{864BE69C-4797-C7C9-AF6C-808D7B0930C0}"/>
                </a:ext>
              </a:extLst>
            </p:cNvPr>
            <p:cNvSpPr/>
            <p:nvPr/>
          </p:nvSpPr>
          <p:spPr>
            <a:xfrm>
              <a:off x="6706591" y="5335992"/>
              <a:ext cx="848139" cy="768626"/>
            </a:xfrm>
            <a:prstGeom prst="hexagon">
              <a:avLst/>
            </a:prstGeom>
            <a:noFill/>
            <a:ln w="19050">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ptos" panose="020B0004020202020204" pitchFamily="34" charset="0"/>
              </a:endParaRPr>
            </a:p>
          </p:txBody>
        </p:sp>
        <p:pic>
          <p:nvPicPr>
            <p:cNvPr id="55" name="Graphic 54" descr="Arrow circle">
              <a:extLst>
                <a:ext uri="{FF2B5EF4-FFF2-40B4-BE49-F238E27FC236}">
                  <a16:creationId xmlns:a16="http://schemas.microsoft.com/office/drawing/2014/main" id="{278C5FA0-F9CC-521F-8DF2-053DAE05BA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88808" y="5491705"/>
              <a:ext cx="457200" cy="457200"/>
            </a:xfrm>
            <a:prstGeom prst="rect">
              <a:avLst/>
            </a:prstGeom>
          </p:spPr>
        </p:pic>
        <p:sp>
          <p:nvSpPr>
            <p:cNvPr id="56" name="Rectangle 55">
              <a:extLst>
                <a:ext uri="{FF2B5EF4-FFF2-40B4-BE49-F238E27FC236}">
                  <a16:creationId xmlns:a16="http://schemas.microsoft.com/office/drawing/2014/main" id="{8AF22AD8-E577-D101-6C93-F0327C5C9256}"/>
                </a:ext>
              </a:extLst>
            </p:cNvPr>
            <p:cNvSpPr/>
            <p:nvPr/>
          </p:nvSpPr>
          <p:spPr>
            <a:xfrm>
              <a:off x="6719940" y="5536435"/>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57" name="Rectangle 56">
              <a:extLst>
                <a:ext uri="{FF2B5EF4-FFF2-40B4-BE49-F238E27FC236}">
                  <a16:creationId xmlns:a16="http://schemas.microsoft.com/office/drawing/2014/main" id="{D4253551-AE51-5DC5-89D3-94A65E972018}"/>
                </a:ext>
              </a:extLst>
            </p:cNvPr>
            <p:cNvSpPr/>
            <p:nvPr/>
          </p:nvSpPr>
          <p:spPr>
            <a:xfrm>
              <a:off x="6691016" y="5805921"/>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58" name="Rectangle 57">
              <a:extLst>
                <a:ext uri="{FF2B5EF4-FFF2-40B4-BE49-F238E27FC236}">
                  <a16:creationId xmlns:a16="http://schemas.microsoft.com/office/drawing/2014/main" id="{73925CCE-5B4B-6507-2FC7-93FB7F535D96}"/>
                </a:ext>
              </a:extLst>
            </p:cNvPr>
            <p:cNvSpPr/>
            <p:nvPr/>
          </p:nvSpPr>
          <p:spPr>
            <a:xfrm>
              <a:off x="7451063" y="5550460"/>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69" name="Rectangle 68">
              <a:extLst>
                <a:ext uri="{FF2B5EF4-FFF2-40B4-BE49-F238E27FC236}">
                  <a16:creationId xmlns:a16="http://schemas.microsoft.com/office/drawing/2014/main" id="{51A97EC2-BBDE-B668-9F3E-218734D03D99}"/>
                </a:ext>
              </a:extLst>
            </p:cNvPr>
            <p:cNvSpPr/>
            <p:nvPr/>
          </p:nvSpPr>
          <p:spPr>
            <a:xfrm>
              <a:off x="7422139" y="5819946"/>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grpSp>
      <p:sp>
        <p:nvSpPr>
          <p:cNvPr id="71" name="Rectangle 70">
            <a:extLst>
              <a:ext uri="{FF2B5EF4-FFF2-40B4-BE49-F238E27FC236}">
                <a16:creationId xmlns:a16="http://schemas.microsoft.com/office/drawing/2014/main" id="{5CBD852A-F777-89DB-BB6A-4E1036BDCEA2}"/>
              </a:ext>
            </a:extLst>
          </p:cNvPr>
          <p:cNvSpPr/>
          <p:nvPr/>
        </p:nvSpPr>
        <p:spPr>
          <a:xfrm>
            <a:off x="3124200" y="5334000"/>
            <a:ext cx="1829475" cy="307777"/>
          </a:xfrm>
          <a:prstGeom prst="rect">
            <a:avLst/>
          </a:prstGeom>
        </p:spPr>
        <p:txBody>
          <a:bodyPr wrap="none">
            <a:spAutoFit/>
          </a:bodyPr>
          <a:lstStyle/>
          <a:p>
            <a:r>
              <a:rPr lang="en-US" sz="1400" b="1" dirty="0">
                <a:solidFill>
                  <a:srgbClr val="000000"/>
                </a:solidFill>
                <a:latin typeface="Aptos" panose="020B0004020202020204" pitchFamily="34" charset="0"/>
              </a:rPr>
              <a:t>  at Every 30 Minutes</a:t>
            </a:r>
            <a:endParaRPr lang="en-IN" sz="1400" b="1" dirty="0">
              <a:latin typeface="Aptos" panose="020B0004020202020204" pitchFamily="34" charset="0"/>
            </a:endParaRPr>
          </a:p>
        </p:txBody>
      </p:sp>
      <p:sp>
        <p:nvSpPr>
          <p:cNvPr id="2" name="TextBox 1">
            <a:extLst>
              <a:ext uri="{FF2B5EF4-FFF2-40B4-BE49-F238E27FC236}">
                <a16:creationId xmlns:a16="http://schemas.microsoft.com/office/drawing/2014/main" id="{5B3033CB-1E2C-7A0A-6DD7-75BA68D08AD7}"/>
              </a:ext>
            </a:extLst>
          </p:cNvPr>
          <p:cNvSpPr txBox="1"/>
          <p:nvPr/>
        </p:nvSpPr>
        <p:spPr>
          <a:xfrm>
            <a:off x="7772400" y="1371600"/>
            <a:ext cx="4495800" cy="615553"/>
          </a:xfrm>
          <a:prstGeom prst="rect">
            <a:avLst/>
          </a:prstGeom>
          <a:noFill/>
        </p:spPr>
        <p:txBody>
          <a:bodyPr wrap="square" rtlCol="0">
            <a:spAutoFit/>
          </a:bodyPr>
          <a:lstStyle/>
          <a:p>
            <a:pPr algn="ctr"/>
            <a:r>
              <a:rPr lang="en-US" sz="1700" b="1" dirty="0">
                <a:latin typeface="Aptos" panose="020B0004020202020204" pitchFamily="34" charset="0"/>
              </a:rPr>
              <a:t>*Recycled LBMA / UAE Good Delivery &amp; OTH Bars (*Proposed)</a:t>
            </a:r>
            <a:endParaRPr lang="en-IN" sz="1700" b="1" dirty="0">
              <a:latin typeface="Aptos" panose="020B0004020202020204" pitchFamily="34" charset="0"/>
            </a:endParaRPr>
          </a:p>
        </p:txBody>
      </p:sp>
      <p:grpSp>
        <p:nvGrpSpPr>
          <p:cNvPr id="46" name="Group 45">
            <a:extLst>
              <a:ext uri="{FF2B5EF4-FFF2-40B4-BE49-F238E27FC236}">
                <a16:creationId xmlns:a16="http://schemas.microsoft.com/office/drawing/2014/main" id="{B9983BFA-7C86-9735-D988-3A9B9EADBC6B}"/>
              </a:ext>
            </a:extLst>
          </p:cNvPr>
          <p:cNvGrpSpPr/>
          <p:nvPr/>
        </p:nvGrpSpPr>
        <p:grpSpPr>
          <a:xfrm>
            <a:off x="457200" y="5181600"/>
            <a:ext cx="652957" cy="533400"/>
            <a:chOff x="6691016" y="5335992"/>
            <a:chExt cx="883759" cy="768626"/>
          </a:xfrm>
        </p:grpSpPr>
        <p:sp>
          <p:nvSpPr>
            <p:cNvPr id="47" name="Hexagon 46">
              <a:extLst>
                <a:ext uri="{FF2B5EF4-FFF2-40B4-BE49-F238E27FC236}">
                  <a16:creationId xmlns:a16="http://schemas.microsoft.com/office/drawing/2014/main" id="{DF980876-FDF2-254A-33C1-430F40CD3D0D}"/>
                </a:ext>
              </a:extLst>
            </p:cNvPr>
            <p:cNvSpPr/>
            <p:nvPr/>
          </p:nvSpPr>
          <p:spPr>
            <a:xfrm>
              <a:off x="6706591" y="5335992"/>
              <a:ext cx="848139" cy="768626"/>
            </a:xfrm>
            <a:prstGeom prst="hexagon">
              <a:avLst/>
            </a:prstGeom>
            <a:noFill/>
            <a:ln w="19050">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ptos" panose="020B0004020202020204" pitchFamily="34" charset="0"/>
              </a:endParaRPr>
            </a:p>
          </p:txBody>
        </p:sp>
        <p:pic>
          <p:nvPicPr>
            <p:cNvPr id="49" name="Graphic 48" descr="Arrow circle">
              <a:extLst>
                <a:ext uri="{FF2B5EF4-FFF2-40B4-BE49-F238E27FC236}">
                  <a16:creationId xmlns:a16="http://schemas.microsoft.com/office/drawing/2014/main" id="{466499DA-36B8-4AAC-4935-5CE3126415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88808" y="5491705"/>
              <a:ext cx="457200" cy="457200"/>
            </a:xfrm>
            <a:prstGeom prst="rect">
              <a:avLst/>
            </a:prstGeom>
          </p:spPr>
        </p:pic>
        <p:sp>
          <p:nvSpPr>
            <p:cNvPr id="50" name="Rectangle 49">
              <a:extLst>
                <a:ext uri="{FF2B5EF4-FFF2-40B4-BE49-F238E27FC236}">
                  <a16:creationId xmlns:a16="http://schemas.microsoft.com/office/drawing/2014/main" id="{C52F2C9E-257C-6B3B-9487-42C57EF50C41}"/>
                </a:ext>
              </a:extLst>
            </p:cNvPr>
            <p:cNvSpPr/>
            <p:nvPr/>
          </p:nvSpPr>
          <p:spPr>
            <a:xfrm>
              <a:off x="6719940" y="5536435"/>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51" name="Rectangle 50">
              <a:extLst>
                <a:ext uri="{FF2B5EF4-FFF2-40B4-BE49-F238E27FC236}">
                  <a16:creationId xmlns:a16="http://schemas.microsoft.com/office/drawing/2014/main" id="{C1DA58D3-16CE-91E0-6B0E-0EB1656173DA}"/>
                </a:ext>
              </a:extLst>
            </p:cNvPr>
            <p:cNvSpPr/>
            <p:nvPr/>
          </p:nvSpPr>
          <p:spPr>
            <a:xfrm>
              <a:off x="6691016" y="5805921"/>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70" name="Rectangle 69">
              <a:extLst>
                <a:ext uri="{FF2B5EF4-FFF2-40B4-BE49-F238E27FC236}">
                  <a16:creationId xmlns:a16="http://schemas.microsoft.com/office/drawing/2014/main" id="{123688E5-78DC-9C44-10B0-2A93202A8BA9}"/>
                </a:ext>
              </a:extLst>
            </p:cNvPr>
            <p:cNvSpPr/>
            <p:nvPr/>
          </p:nvSpPr>
          <p:spPr>
            <a:xfrm>
              <a:off x="7451063" y="5550460"/>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74" name="Rectangle 73">
              <a:extLst>
                <a:ext uri="{FF2B5EF4-FFF2-40B4-BE49-F238E27FC236}">
                  <a16:creationId xmlns:a16="http://schemas.microsoft.com/office/drawing/2014/main" id="{CB76E99B-5875-C199-A75F-8B9A4225088B}"/>
                </a:ext>
              </a:extLst>
            </p:cNvPr>
            <p:cNvSpPr/>
            <p:nvPr/>
          </p:nvSpPr>
          <p:spPr>
            <a:xfrm>
              <a:off x="7422139" y="5819946"/>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grpSp>
      <p:grpSp>
        <p:nvGrpSpPr>
          <p:cNvPr id="75" name="Group 74">
            <a:extLst>
              <a:ext uri="{FF2B5EF4-FFF2-40B4-BE49-F238E27FC236}">
                <a16:creationId xmlns:a16="http://schemas.microsoft.com/office/drawing/2014/main" id="{21189E66-9DAB-05AD-0576-A1B4D4918D95}"/>
              </a:ext>
            </a:extLst>
          </p:cNvPr>
          <p:cNvGrpSpPr/>
          <p:nvPr/>
        </p:nvGrpSpPr>
        <p:grpSpPr>
          <a:xfrm>
            <a:off x="457200" y="4495800"/>
            <a:ext cx="652957" cy="533400"/>
            <a:chOff x="6691016" y="5335992"/>
            <a:chExt cx="883759" cy="768626"/>
          </a:xfrm>
        </p:grpSpPr>
        <p:sp>
          <p:nvSpPr>
            <p:cNvPr id="76" name="Hexagon 75">
              <a:extLst>
                <a:ext uri="{FF2B5EF4-FFF2-40B4-BE49-F238E27FC236}">
                  <a16:creationId xmlns:a16="http://schemas.microsoft.com/office/drawing/2014/main" id="{F60BB7F6-BF22-AAD3-902A-2097D2E6E1DF}"/>
                </a:ext>
              </a:extLst>
            </p:cNvPr>
            <p:cNvSpPr/>
            <p:nvPr/>
          </p:nvSpPr>
          <p:spPr>
            <a:xfrm>
              <a:off x="6706591" y="5335992"/>
              <a:ext cx="848139" cy="768626"/>
            </a:xfrm>
            <a:prstGeom prst="hexagon">
              <a:avLst/>
            </a:prstGeom>
            <a:noFill/>
            <a:ln w="19050">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ptos" panose="020B0004020202020204" pitchFamily="34" charset="0"/>
              </a:endParaRPr>
            </a:p>
          </p:txBody>
        </p:sp>
        <p:pic>
          <p:nvPicPr>
            <p:cNvPr id="77" name="Graphic 76" descr="Arrow circle">
              <a:extLst>
                <a:ext uri="{FF2B5EF4-FFF2-40B4-BE49-F238E27FC236}">
                  <a16:creationId xmlns:a16="http://schemas.microsoft.com/office/drawing/2014/main" id="{7834046A-341E-28F5-4CA8-ACD113D296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88808" y="5491705"/>
              <a:ext cx="457200" cy="457200"/>
            </a:xfrm>
            <a:prstGeom prst="rect">
              <a:avLst/>
            </a:prstGeom>
          </p:spPr>
        </p:pic>
        <p:sp>
          <p:nvSpPr>
            <p:cNvPr id="78" name="Rectangle 77">
              <a:extLst>
                <a:ext uri="{FF2B5EF4-FFF2-40B4-BE49-F238E27FC236}">
                  <a16:creationId xmlns:a16="http://schemas.microsoft.com/office/drawing/2014/main" id="{7CC72063-5FC8-CABC-724F-EB7CAA1A13D9}"/>
                </a:ext>
              </a:extLst>
            </p:cNvPr>
            <p:cNvSpPr/>
            <p:nvPr/>
          </p:nvSpPr>
          <p:spPr>
            <a:xfrm>
              <a:off x="6719940" y="5536435"/>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79" name="Rectangle 78">
              <a:extLst>
                <a:ext uri="{FF2B5EF4-FFF2-40B4-BE49-F238E27FC236}">
                  <a16:creationId xmlns:a16="http://schemas.microsoft.com/office/drawing/2014/main" id="{2D9E3D92-3F69-AA56-DA63-364187D68EA0}"/>
                </a:ext>
              </a:extLst>
            </p:cNvPr>
            <p:cNvSpPr/>
            <p:nvPr/>
          </p:nvSpPr>
          <p:spPr>
            <a:xfrm>
              <a:off x="6691016" y="5805921"/>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81" name="Rectangle 80">
              <a:extLst>
                <a:ext uri="{FF2B5EF4-FFF2-40B4-BE49-F238E27FC236}">
                  <a16:creationId xmlns:a16="http://schemas.microsoft.com/office/drawing/2014/main" id="{7E720CE6-C950-FE4F-39F1-92DE64529F50}"/>
                </a:ext>
              </a:extLst>
            </p:cNvPr>
            <p:cNvSpPr/>
            <p:nvPr/>
          </p:nvSpPr>
          <p:spPr>
            <a:xfrm>
              <a:off x="7451063" y="5550460"/>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84" name="Rectangle 83">
              <a:extLst>
                <a:ext uri="{FF2B5EF4-FFF2-40B4-BE49-F238E27FC236}">
                  <a16:creationId xmlns:a16="http://schemas.microsoft.com/office/drawing/2014/main" id="{18EC5FB5-0403-A239-D290-0B42B1696E24}"/>
                </a:ext>
              </a:extLst>
            </p:cNvPr>
            <p:cNvSpPr/>
            <p:nvPr/>
          </p:nvSpPr>
          <p:spPr>
            <a:xfrm>
              <a:off x="7422139" y="5819946"/>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grpSp>
      <p:cxnSp>
        <p:nvCxnSpPr>
          <p:cNvPr id="85" name="Straight Connector 84">
            <a:extLst>
              <a:ext uri="{FF2B5EF4-FFF2-40B4-BE49-F238E27FC236}">
                <a16:creationId xmlns:a16="http://schemas.microsoft.com/office/drawing/2014/main" id="{2A806C66-7F13-46C8-F65E-D9F27FE05053}"/>
              </a:ext>
            </a:extLst>
          </p:cNvPr>
          <p:cNvCxnSpPr>
            <a:cxnSpLocks/>
          </p:cNvCxnSpPr>
          <p:nvPr/>
        </p:nvCxnSpPr>
        <p:spPr>
          <a:xfrm flipH="1" flipV="1">
            <a:off x="6248400" y="4419600"/>
            <a:ext cx="1937" cy="2067019"/>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Hexagon 6">
            <a:extLst>
              <a:ext uri="{FF2B5EF4-FFF2-40B4-BE49-F238E27FC236}">
                <a16:creationId xmlns:a16="http://schemas.microsoft.com/office/drawing/2014/main" id="{C479EE4A-345D-3E51-04BB-0553BFD56AB9}"/>
              </a:ext>
            </a:extLst>
          </p:cNvPr>
          <p:cNvSpPr/>
          <p:nvPr/>
        </p:nvSpPr>
        <p:spPr>
          <a:xfrm>
            <a:off x="381000" y="2048919"/>
            <a:ext cx="1447800" cy="1188635"/>
          </a:xfrm>
          <a:prstGeom prst="hexagon">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ptos" panose="020B0004020202020204" pitchFamily="34" charset="0"/>
            </a:endParaRPr>
          </a:p>
        </p:txBody>
      </p:sp>
      <p:sp>
        <p:nvSpPr>
          <p:cNvPr id="17" name="Rectangle 16">
            <a:extLst>
              <a:ext uri="{FF2B5EF4-FFF2-40B4-BE49-F238E27FC236}">
                <a16:creationId xmlns:a16="http://schemas.microsoft.com/office/drawing/2014/main" id="{22E143F8-18FD-B0F6-1D6C-84FA72B00DEA}"/>
              </a:ext>
            </a:extLst>
          </p:cNvPr>
          <p:cNvSpPr/>
          <p:nvPr/>
        </p:nvSpPr>
        <p:spPr>
          <a:xfrm>
            <a:off x="533400" y="2277519"/>
            <a:ext cx="1055643" cy="880713"/>
          </a:xfrm>
          <a:prstGeom prst="rect">
            <a:avLst/>
          </a:prstGeom>
        </p:spPr>
        <p:txBody>
          <a:bodyPr wrap="square">
            <a:spAutoFit/>
          </a:bodyPr>
          <a:lstStyle/>
          <a:p>
            <a:pPr algn="ctr"/>
            <a:r>
              <a:rPr lang="en-US" sz="1200" b="1" dirty="0">
                <a:solidFill>
                  <a:srgbClr val="000000"/>
                </a:solidFill>
                <a:latin typeface="Aptos" panose="020B0004020202020204" pitchFamily="34" charset="0"/>
              </a:rPr>
              <a:t>Silver Grains</a:t>
            </a:r>
          </a:p>
          <a:p>
            <a:pPr algn="ctr"/>
            <a:r>
              <a:rPr lang="en-US" sz="1200" b="1" dirty="0">
                <a:solidFill>
                  <a:srgbClr val="000000"/>
                </a:solidFill>
                <a:latin typeface="Aptos" panose="020B0004020202020204" pitchFamily="34" charset="0"/>
              </a:rPr>
              <a:t>(20 Kg)</a:t>
            </a:r>
            <a:endParaRPr lang="en-IN" sz="1200" b="1" dirty="0">
              <a:latin typeface="Aptos" panose="020B0004020202020204" pitchFamily="34" charset="0"/>
            </a:endParaRPr>
          </a:p>
        </p:txBody>
      </p:sp>
      <p:sp>
        <p:nvSpPr>
          <p:cNvPr id="18" name="Hexagon 17">
            <a:extLst>
              <a:ext uri="{FF2B5EF4-FFF2-40B4-BE49-F238E27FC236}">
                <a16:creationId xmlns:a16="http://schemas.microsoft.com/office/drawing/2014/main" id="{15E9DADD-788E-DFB8-0101-4EC925E3C234}"/>
              </a:ext>
            </a:extLst>
          </p:cNvPr>
          <p:cNvSpPr/>
          <p:nvPr/>
        </p:nvSpPr>
        <p:spPr>
          <a:xfrm>
            <a:off x="2209800" y="2094554"/>
            <a:ext cx="1447800" cy="1188635"/>
          </a:xfrm>
          <a:prstGeom prst="hexagon">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ptos" panose="020B0004020202020204" pitchFamily="34" charset="0"/>
            </a:endParaRPr>
          </a:p>
        </p:txBody>
      </p:sp>
      <p:sp>
        <p:nvSpPr>
          <p:cNvPr id="26" name="Hexagon 25">
            <a:extLst>
              <a:ext uri="{FF2B5EF4-FFF2-40B4-BE49-F238E27FC236}">
                <a16:creationId xmlns:a16="http://schemas.microsoft.com/office/drawing/2014/main" id="{F62E185F-95E4-43E8-5D23-12C3B65327CD}"/>
              </a:ext>
            </a:extLst>
          </p:cNvPr>
          <p:cNvSpPr/>
          <p:nvPr/>
        </p:nvSpPr>
        <p:spPr>
          <a:xfrm>
            <a:off x="4419600" y="2133600"/>
            <a:ext cx="1447800" cy="1188635"/>
          </a:xfrm>
          <a:prstGeom prst="hexagon">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ptos" panose="020B0004020202020204" pitchFamily="34" charset="0"/>
            </a:endParaRPr>
          </a:p>
        </p:txBody>
      </p:sp>
      <p:sp>
        <p:nvSpPr>
          <p:cNvPr id="27" name="Rectangle 26">
            <a:extLst>
              <a:ext uri="{FF2B5EF4-FFF2-40B4-BE49-F238E27FC236}">
                <a16:creationId xmlns:a16="http://schemas.microsoft.com/office/drawing/2014/main" id="{9B456A9F-8032-BC27-4AD9-B9208EF7852F}"/>
              </a:ext>
            </a:extLst>
          </p:cNvPr>
          <p:cNvSpPr/>
          <p:nvPr/>
        </p:nvSpPr>
        <p:spPr>
          <a:xfrm>
            <a:off x="4572000" y="2362200"/>
            <a:ext cx="1055643" cy="880713"/>
          </a:xfrm>
          <a:prstGeom prst="rect">
            <a:avLst/>
          </a:prstGeom>
        </p:spPr>
        <p:txBody>
          <a:bodyPr wrap="square">
            <a:spAutoFit/>
          </a:bodyPr>
          <a:lstStyle/>
          <a:p>
            <a:pPr algn="ctr"/>
            <a:r>
              <a:rPr lang="en-US" sz="1200" b="1" dirty="0">
                <a:solidFill>
                  <a:srgbClr val="000000"/>
                </a:solidFill>
                <a:latin typeface="Aptos" panose="020B0004020202020204" pitchFamily="34" charset="0"/>
              </a:rPr>
              <a:t>Silver Grains</a:t>
            </a:r>
          </a:p>
          <a:p>
            <a:pPr algn="ctr"/>
            <a:r>
              <a:rPr lang="en-US" sz="1200" b="1" dirty="0">
                <a:solidFill>
                  <a:srgbClr val="000000"/>
                </a:solidFill>
                <a:latin typeface="Aptos" panose="020B0004020202020204" pitchFamily="34" charset="0"/>
              </a:rPr>
              <a:t>(20 Kg)</a:t>
            </a:r>
            <a:endParaRPr lang="en-IN" sz="1200" b="1" dirty="0">
              <a:latin typeface="Aptos" panose="020B0004020202020204" pitchFamily="34" charset="0"/>
            </a:endParaRPr>
          </a:p>
        </p:txBody>
      </p:sp>
      <p:sp>
        <p:nvSpPr>
          <p:cNvPr id="29" name="Hexagon 28">
            <a:extLst>
              <a:ext uri="{FF2B5EF4-FFF2-40B4-BE49-F238E27FC236}">
                <a16:creationId xmlns:a16="http://schemas.microsoft.com/office/drawing/2014/main" id="{BC4ABD82-35B2-D483-CA62-0B1796EEA799}"/>
              </a:ext>
            </a:extLst>
          </p:cNvPr>
          <p:cNvSpPr/>
          <p:nvPr/>
        </p:nvSpPr>
        <p:spPr>
          <a:xfrm>
            <a:off x="6248400" y="2094554"/>
            <a:ext cx="1447800" cy="1188635"/>
          </a:xfrm>
          <a:prstGeom prst="hexagon">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ptos" panose="020B0004020202020204" pitchFamily="34" charset="0"/>
            </a:endParaRPr>
          </a:p>
        </p:txBody>
      </p:sp>
      <p:sp>
        <p:nvSpPr>
          <p:cNvPr id="44" name="Rectangle 43">
            <a:extLst>
              <a:ext uri="{FF2B5EF4-FFF2-40B4-BE49-F238E27FC236}">
                <a16:creationId xmlns:a16="http://schemas.microsoft.com/office/drawing/2014/main" id="{7F759936-0DE8-71AA-F70B-6A126F845C3F}"/>
              </a:ext>
            </a:extLst>
          </p:cNvPr>
          <p:cNvSpPr/>
          <p:nvPr/>
        </p:nvSpPr>
        <p:spPr>
          <a:xfrm>
            <a:off x="6504375" y="2362200"/>
            <a:ext cx="1039425" cy="905783"/>
          </a:xfrm>
          <a:prstGeom prst="rect">
            <a:avLst/>
          </a:prstGeom>
        </p:spPr>
        <p:txBody>
          <a:bodyPr wrap="square">
            <a:spAutoFit/>
          </a:bodyPr>
          <a:lstStyle/>
          <a:p>
            <a:pPr algn="ctr"/>
            <a:r>
              <a:rPr lang="en-US" sz="1200" b="1" dirty="0">
                <a:solidFill>
                  <a:srgbClr val="000000"/>
                </a:solidFill>
                <a:latin typeface="Aptos" panose="020B0004020202020204" pitchFamily="34" charset="0"/>
              </a:rPr>
              <a:t>Silver Bars (30Kg)</a:t>
            </a:r>
            <a:endParaRPr lang="en-IN" sz="1200" b="1" dirty="0">
              <a:latin typeface="Aptos" panose="020B0004020202020204" pitchFamily="34" charset="0"/>
            </a:endParaRPr>
          </a:p>
        </p:txBody>
      </p:sp>
      <p:sp>
        <p:nvSpPr>
          <p:cNvPr id="59" name="Rectangle 58">
            <a:extLst>
              <a:ext uri="{FF2B5EF4-FFF2-40B4-BE49-F238E27FC236}">
                <a16:creationId xmlns:a16="http://schemas.microsoft.com/office/drawing/2014/main" id="{93FC23DC-E794-C1AE-335B-C21715500657}"/>
              </a:ext>
            </a:extLst>
          </p:cNvPr>
          <p:cNvSpPr/>
          <p:nvPr/>
        </p:nvSpPr>
        <p:spPr>
          <a:xfrm>
            <a:off x="2438400" y="2323154"/>
            <a:ext cx="1039425" cy="905783"/>
          </a:xfrm>
          <a:prstGeom prst="rect">
            <a:avLst/>
          </a:prstGeom>
        </p:spPr>
        <p:txBody>
          <a:bodyPr wrap="square">
            <a:spAutoFit/>
          </a:bodyPr>
          <a:lstStyle/>
          <a:p>
            <a:pPr algn="ctr"/>
            <a:r>
              <a:rPr lang="en-US" sz="1200" b="1" dirty="0">
                <a:solidFill>
                  <a:srgbClr val="000000"/>
                </a:solidFill>
                <a:latin typeface="Aptos" panose="020B0004020202020204" pitchFamily="34" charset="0"/>
              </a:rPr>
              <a:t>Silver Bars (30Kg)</a:t>
            </a:r>
            <a:endParaRPr lang="en-IN" sz="1200" b="1" dirty="0">
              <a:latin typeface="Aptos" panose="020B0004020202020204" pitchFamily="34" charset="0"/>
            </a:endParaRPr>
          </a:p>
        </p:txBody>
      </p:sp>
      <p:sp>
        <p:nvSpPr>
          <p:cNvPr id="60" name="Rectangle 59">
            <a:extLst>
              <a:ext uri="{FF2B5EF4-FFF2-40B4-BE49-F238E27FC236}">
                <a16:creationId xmlns:a16="http://schemas.microsoft.com/office/drawing/2014/main" id="{89F90F01-7420-2A86-F4B2-5D80F69566AB}"/>
              </a:ext>
            </a:extLst>
          </p:cNvPr>
          <p:cNvSpPr/>
          <p:nvPr/>
        </p:nvSpPr>
        <p:spPr>
          <a:xfrm>
            <a:off x="293120" y="3468469"/>
            <a:ext cx="1529008" cy="461665"/>
          </a:xfrm>
          <a:prstGeom prst="rect">
            <a:avLst/>
          </a:prstGeom>
        </p:spPr>
        <p:txBody>
          <a:bodyPr wrap="none">
            <a:spAutoFit/>
          </a:bodyPr>
          <a:lstStyle/>
          <a:p>
            <a:pPr algn="ctr" fontAlgn="b"/>
            <a:r>
              <a:rPr lang="en-IN" sz="1200" dirty="0">
                <a:solidFill>
                  <a:srgbClr val="000000"/>
                </a:solidFill>
                <a:latin typeface="Aptos" panose="020B0004020202020204" pitchFamily="34" charset="0"/>
              </a:rPr>
              <a:t>      </a:t>
            </a:r>
          </a:p>
          <a:p>
            <a:pPr algn="ctr" fontAlgn="b"/>
            <a:r>
              <a:rPr lang="de-DE" sz="1200" b="1" dirty="0">
                <a:solidFill>
                  <a:srgbClr val="000000"/>
                </a:solidFill>
                <a:latin typeface="Aptos" panose="020B0004020202020204" pitchFamily="34" charset="0"/>
              </a:rPr>
              <a:t>SILVER GRAINS T+0</a:t>
            </a:r>
            <a:endParaRPr lang="en-US" sz="1200" b="1" dirty="0">
              <a:solidFill>
                <a:srgbClr val="000000"/>
              </a:solidFill>
              <a:latin typeface="Aptos" panose="020B0004020202020204" pitchFamily="34" charset="0"/>
            </a:endParaRPr>
          </a:p>
        </p:txBody>
      </p:sp>
      <p:sp>
        <p:nvSpPr>
          <p:cNvPr id="61" name="Rectangle 60">
            <a:extLst>
              <a:ext uri="{FF2B5EF4-FFF2-40B4-BE49-F238E27FC236}">
                <a16:creationId xmlns:a16="http://schemas.microsoft.com/office/drawing/2014/main" id="{001CE233-2AAE-111E-DA3F-0F56CD44D575}"/>
              </a:ext>
            </a:extLst>
          </p:cNvPr>
          <p:cNvSpPr/>
          <p:nvPr/>
        </p:nvSpPr>
        <p:spPr>
          <a:xfrm>
            <a:off x="3962400" y="3436203"/>
            <a:ext cx="2549288" cy="830997"/>
          </a:xfrm>
          <a:prstGeom prst="rect">
            <a:avLst/>
          </a:prstGeom>
        </p:spPr>
        <p:txBody>
          <a:bodyPr wrap="none">
            <a:spAutoFit/>
          </a:bodyPr>
          <a:lstStyle/>
          <a:p>
            <a:pPr fontAlgn="b"/>
            <a:r>
              <a:rPr lang="en-IN" sz="1200" dirty="0">
                <a:solidFill>
                  <a:srgbClr val="000000"/>
                </a:solidFill>
                <a:latin typeface="Aptos" panose="020B0004020202020204" pitchFamily="34" charset="0"/>
              </a:rPr>
              <a:t>      </a:t>
            </a:r>
          </a:p>
          <a:p>
            <a:pPr fontAlgn="b"/>
            <a:r>
              <a:rPr lang="de-DE" sz="1200" b="1" dirty="0">
                <a:solidFill>
                  <a:srgbClr val="000000"/>
                </a:solidFill>
                <a:latin typeface="Aptos" panose="020B0004020202020204" pitchFamily="34" charset="0"/>
              </a:rPr>
              <a:t>SILVER GRAINS T+0</a:t>
            </a:r>
            <a:endParaRPr lang="en-US" sz="1200" b="1" dirty="0">
              <a:solidFill>
                <a:srgbClr val="000000"/>
              </a:solidFill>
              <a:latin typeface="Aptos" panose="020B0004020202020204" pitchFamily="34" charset="0"/>
            </a:endParaRPr>
          </a:p>
          <a:p>
            <a:pPr fontAlgn="b"/>
            <a:r>
              <a:rPr lang="en-IN" sz="1200" b="1" dirty="0">
                <a:solidFill>
                  <a:srgbClr val="000000"/>
                </a:solidFill>
                <a:latin typeface="Aptos" panose="020B0004020202020204" pitchFamily="34" charset="0"/>
              </a:rPr>
              <a:t>*UAEGDCEPA SILVER GRAINS T+0 </a:t>
            </a:r>
            <a:br>
              <a:rPr lang="en-IN" sz="1200" b="1" dirty="0">
                <a:solidFill>
                  <a:srgbClr val="000000"/>
                </a:solidFill>
                <a:latin typeface="Aptos" panose="020B0004020202020204" pitchFamily="34" charset="0"/>
              </a:rPr>
            </a:br>
            <a:r>
              <a:rPr lang="en-IN" sz="1200" b="1" dirty="0">
                <a:solidFill>
                  <a:srgbClr val="000000"/>
                </a:solidFill>
                <a:latin typeface="Aptos" panose="020B0004020202020204" pitchFamily="34" charset="0"/>
              </a:rPr>
              <a:t>*Only at GIFT CITY</a:t>
            </a:r>
          </a:p>
        </p:txBody>
      </p:sp>
      <p:sp>
        <p:nvSpPr>
          <p:cNvPr id="64" name="Rectangle 63">
            <a:extLst>
              <a:ext uri="{FF2B5EF4-FFF2-40B4-BE49-F238E27FC236}">
                <a16:creationId xmlns:a16="http://schemas.microsoft.com/office/drawing/2014/main" id="{21B226CE-69C6-BBF5-902D-2D1953E266B0}"/>
              </a:ext>
            </a:extLst>
          </p:cNvPr>
          <p:cNvSpPr/>
          <p:nvPr/>
        </p:nvSpPr>
        <p:spPr>
          <a:xfrm>
            <a:off x="6350747" y="3609201"/>
            <a:ext cx="1296316" cy="276999"/>
          </a:xfrm>
          <a:prstGeom prst="rect">
            <a:avLst/>
          </a:prstGeom>
        </p:spPr>
        <p:txBody>
          <a:bodyPr wrap="none">
            <a:spAutoFit/>
          </a:bodyPr>
          <a:lstStyle/>
          <a:p>
            <a:pPr algn="ctr" fontAlgn="b"/>
            <a:r>
              <a:rPr lang="de-DE" sz="1200" b="1" dirty="0">
                <a:solidFill>
                  <a:srgbClr val="000000"/>
                </a:solidFill>
                <a:latin typeface="Aptos" panose="020B0004020202020204" pitchFamily="34" charset="0"/>
              </a:rPr>
              <a:t>SILVER BAR T+0 </a:t>
            </a:r>
            <a:endParaRPr lang="en-US" sz="1200" b="1" dirty="0">
              <a:solidFill>
                <a:srgbClr val="000000"/>
              </a:solidFill>
              <a:latin typeface="Aptos" panose="020B0004020202020204" pitchFamily="34" charset="0"/>
            </a:endParaRPr>
          </a:p>
        </p:txBody>
      </p:sp>
      <p:sp>
        <p:nvSpPr>
          <p:cNvPr id="65" name="Rectangle 64">
            <a:extLst>
              <a:ext uri="{FF2B5EF4-FFF2-40B4-BE49-F238E27FC236}">
                <a16:creationId xmlns:a16="http://schemas.microsoft.com/office/drawing/2014/main" id="{A4E0B195-0323-BDEC-26AB-6BFBF6DE9837}"/>
              </a:ext>
            </a:extLst>
          </p:cNvPr>
          <p:cNvSpPr/>
          <p:nvPr/>
        </p:nvSpPr>
        <p:spPr>
          <a:xfrm>
            <a:off x="2011485" y="3685401"/>
            <a:ext cx="1547988" cy="276999"/>
          </a:xfrm>
          <a:prstGeom prst="rect">
            <a:avLst/>
          </a:prstGeom>
        </p:spPr>
        <p:txBody>
          <a:bodyPr wrap="none">
            <a:spAutoFit/>
          </a:bodyPr>
          <a:lstStyle/>
          <a:p>
            <a:pPr algn="ctr" fontAlgn="b"/>
            <a:r>
              <a:rPr lang="en-IN" sz="1200" dirty="0">
                <a:solidFill>
                  <a:srgbClr val="000000"/>
                </a:solidFill>
                <a:latin typeface="Aptos" panose="020B0004020202020204" pitchFamily="34" charset="0"/>
              </a:rPr>
              <a:t>      </a:t>
            </a:r>
            <a:r>
              <a:rPr lang="en-US" sz="1200" b="1" dirty="0">
                <a:solidFill>
                  <a:srgbClr val="000000"/>
                </a:solidFill>
                <a:latin typeface="Aptos" panose="020B0004020202020204" pitchFamily="34" charset="0"/>
              </a:rPr>
              <a:t>SILVER BARS T+0</a:t>
            </a:r>
          </a:p>
        </p:txBody>
      </p:sp>
      <p:sp>
        <p:nvSpPr>
          <p:cNvPr id="66" name="Hexagon 65">
            <a:extLst>
              <a:ext uri="{FF2B5EF4-FFF2-40B4-BE49-F238E27FC236}">
                <a16:creationId xmlns:a16="http://schemas.microsoft.com/office/drawing/2014/main" id="{EF40D0F7-68D6-618A-6AC8-A9327DC1C11E}"/>
              </a:ext>
            </a:extLst>
          </p:cNvPr>
          <p:cNvSpPr/>
          <p:nvPr/>
        </p:nvSpPr>
        <p:spPr>
          <a:xfrm>
            <a:off x="8458200" y="2087965"/>
            <a:ext cx="1447800" cy="1188635"/>
          </a:xfrm>
          <a:prstGeom prst="hexagon">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ptos" panose="020B0004020202020204" pitchFamily="34" charset="0"/>
            </a:endParaRPr>
          </a:p>
        </p:txBody>
      </p:sp>
      <p:sp>
        <p:nvSpPr>
          <p:cNvPr id="67" name="Hexagon 66">
            <a:extLst>
              <a:ext uri="{FF2B5EF4-FFF2-40B4-BE49-F238E27FC236}">
                <a16:creationId xmlns:a16="http://schemas.microsoft.com/office/drawing/2014/main" id="{B61AD85C-B286-39C5-CEDA-4603706E7587}"/>
              </a:ext>
            </a:extLst>
          </p:cNvPr>
          <p:cNvSpPr/>
          <p:nvPr/>
        </p:nvSpPr>
        <p:spPr>
          <a:xfrm>
            <a:off x="10439400" y="2087965"/>
            <a:ext cx="1447800" cy="1188635"/>
          </a:xfrm>
          <a:prstGeom prst="hexagon">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ptos" panose="020B0004020202020204" pitchFamily="34" charset="0"/>
            </a:endParaRPr>
          </a:p>
        </p:txBody>
      </p:sp>
    </p:spTree>
    <p:extLst>
      <p:ext uri="{BB962C8B-B14F-4D97-AF65-F5344CB8AC3E}">
        <p14:creationId xmlns:p14="http://schemas.microsoft.com/office/powerpoint/2010/main" val="1262979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EFF401-AE1F-DB56-4CF4-C7B30FDA64D6}"/>
              </a:ext>
            </a:extLst>
          </p:cNvPr>
          <p:cNvSpPr txBox="1"/>
          <p:nvPr/>
        </p:nvSpPr>
        <p:spPr>
          <a:xfrm>
            <a:off x="556869" y="990600"/>
            <a:ext cx="11078261" cy="5509200"/>
          </a:xfrm>
          <a:prstGeom prst="rect">
            <a:avLst/>
          </a:prstGeom>
          <a:noFill/>
        </p:spPr>
        <p:txBody>
          <a:bodyPr wrap="square">
            <a:spAutoFit/>
          </a:bodyPr>
          <a:lstStyle/>
          <a:p>
            <a:pPr marL="342900" indent="-342900" algn="just">
              <a:buFont typeface="Wingdings" panose="05000000000000000000" pitchFamily="2" charset="2"/>
              <a:buChar char="§"/>
            </a:pPr>
            <a:r>
              <a:rPr lang="en-US" sz="2200" dirty="0">
                <a:latin typeface="Aptos" panose="020B0004020202020204" pitchFamily="34" charset="0"/>
                <a:cs typeface="Calibri" panose="020F0502020204030204" pitchFamily="34" charset="0"/>
              </a:rPr>
              <a:t>One to one congruence between BDR and physical Bar/Grain bag.</a:t>
            </a:r>
          </a:p>
          <a:p>
            <a:pPr marL="342900" indent="-342900" algn="just">
              <a:buFont typeface="Wingdings" panose="05000000000000000000" pitchFamily="2" charset="2"/>
              <a:buChar char="§"/>
            </a:pPr>
            <a:endParaRPr lang="en-US" sz="2200" dirty="0">
              <a:latin typeface="Aptos" panose="020B0004020202020204" pitchFamily="34" charset="0"/>
              <a:cs typeface="Calibri" panose="020F0502020204030204" pitchFamily="34" charset="0"/>
            </a:endParaRPr>
          </a:p>
          <a:p>
            <a:pPr marL="342900" indent="-342900" algn="just">
              <a:buFont typeface="Wingdings" panose="05000000000000000000" pitchFamily="2" charset="2"/>
              <a:buChar char="§"/>
            </a:pPr>
            <a:r>
              <a:rPr lang="en-US" sz="2200" dirty="0">
                <a:latin typeface="Aptos" panose="020B0004020202020204" pitchFamily="34" charset="0"/>
                <a:cs typeface="Calibri" panose="020F0502020204030204" pitchFamily="34" charset="0"/>
              </a:rPr>
              <a:t>IIBX is first Exchange globally to introduce ‘Every 30 minutes Settlement of BDRs’</a:t>
            </a:r>
          </a:p>
          <a:p>
            <a:pPr marL="342900" indent="-342900" algn="just">
              <a:buFont typeface="Wingdings" panose="05000000000000000000" pitchFamily="2" charset="2"/>
              <a:buChar char="§"/>
            </a:pPr>
            <a:endParaRPr lang="en-US" sz="2200" dirty="0">
              <a:latin typeface="Aptos" panose="020B0004020202020204" pitchFamily="34" charset="0"/>
              <a:cs typeface="Calibri" panose="020F0502020204030204" pitchFamily="34" charset="0"/>
            </a:endParaRPr>
          </a:p>
          <a:p>
            <a:pPr marL="342900" indent="-342900" algn="just">
              <a:buFont typeface="Wingdings" panose="05000000000000000000" pitchFamily="2" charset="2"/>
              <a:buChar char="§"/>
            </a:pPr>
            <a:r>
              <a:rPr lang="en-US" sz="2200" dirty="0">
                <a:latin typeface="Aptos" panose="020B0004020202020204" pitchFamily="34" charset="0"/>
                <a:cs typeface="Calibri" panose="020F0502020204030204" pitchFamily="34" charset="0"/>
              </a:rPr>
              <a:t>Direct Pay-out to Buyers have been introduced wherein the BDRs are directly credited to the Buyer’s Demat account without the intervention of the intermediate Clearing and Trading Members.</a:t>
            </a:r>
          </a:p>
          <a:p>
            <a:pPr marL="342900" indent="-342900" algn="just">
              <a:buFont typeface="Wingdings" panose="05000000000000000000" pitchFamily="2" charset="2"/>
              <a:buChar char="§"/>
            </a:pPr>
            <a:endParaRPr lang="en-US" sz="2200" dirty="0">
              <a:latin typeface="Aptos" panose="020B0004020202020204" pitchFamily="34" charset="0"/>
              <a:cs typeface="Calibri" panose="020F0502020204030204" pitchFamily="34" charset="0"/>
            </a:endParaRPr>
          </a:p>
          <a:p>
            <a:pPr marL="342900" lvl="0" indent="-342900" algn="just">
              <a:buFont typeface="Wingdings" panose="05000000000000000000" pitchFamily="2" charset="2"/>
              <a:buChar char="§"/>
              <a:tabLst>
                <a:tab pos="457200" algn="l"/>
              </a:tabLst>
            </a:pPr>
            <a:r>
              <a:rPr lang="en-IN" sz="2200" dirty="0">
                <a:latin typeface="Aptos" panose="020B0004020202020204" pitchFamily="34" charset="0"/>
              </a:rPr>
              <a:t>Fund settlement cycle is now activated 4 times at every </a:t>
            </a:r>
            <a:r>
              <a:rPr lang="en-US" sz="2200" dirty="0">
                <a:latin typeface="Aptos" panose="020B0004020202020204" pitchFamily="34" charset="0"/>
              </a:rPr>
              <a:t>at 12:15 ,15:15, 18:45 &amp; 21:30 </a:t>
            </a:r>
            <a:r>
              <a:rPr lang="en-IN" sz="2200" dirty="0">
                <a:latin typeface="Aptos" panose="020B0004020202020204" pitchFamily="34" charset="0"/>
              </a:rPr>
              <a:t>. </a:t>
            </a:r>
          </a:p>
          <a:p>
            <a:pPr marL="342900" lvl="0" indent="-342900" algn="just">
              <a:buFont typeface="Wingdings" panose="05000000000000000000" pitchFamily="2" charset="2"/>
              <a:buChar char="§"/>
              <a:tabLst>
                <a:tab pos="457200" algn="l"/>
              </a:tabLst>
            </a:pPr>
            <a:endParaRPr lang="en-IN" sz="2200" dirty="0">
              <a:effectLst/>
              <a:latin typeface="Aptos" panose="020B0004020202020204" pitchFamily="34" charset="0"/>
              <a:ea typeface="Times New Roman" panose="02020603050405020304" pitchFamily="18" charset="0"/>
              <a:cs typeface="Aptos" panose="020B0004020202020204" pitchFamily="34" charset="0"/>
            </a:endParaRPr>
          </a:p>
          <a:p>
            <a:pPr marL="342900" lvl="0" indent="-342900" algn="just">
              <a:buFont typeface="Wingdings" panose="05000000000000000000" pitchFamily="2" charset="2"/>
              <a:buChar char="§"/>
              <a:tabLst>
                <a:tab pos="457200" algn="l"/>
              </a:tabLst>
            </a:pPr>
            <a:r>
              <a:rPr lang="en-IN" sz="2200" dirty="0">
                <a:effectLst/>
                <a:latin typeface="Aptos" panose="020B0004020202020204" pitchFamily="34" charset="0"/>
                <a:ea typeface="Times New Roman" panose="02020603050405020304" pitchFamily="18" charset="0"/>
                <a:cs typeface="Aptos" panose="020B0004020202020204" pitchFamily="34" charset="0"/>
              </a:rPr>
              <a:t>Multiple Fund settlement Cycles reduces TAT of overall trade process, encouraging Qualified Suppliers to offer best rates and manage Bullion shipment cycles and Cash flow of funds more efficiently.</a:t>
            </a:r>
          </a:p>
          <a:p>
            <a:pPr marL="342900" lvl="0" indent="-342900" algn="just">
              <a:buFont typeface="Wingdings" panose="05000000000000000000" pitchFamily="2" charset="2"/>
              <a:buChar char="§"/>
              <a:tabLst>
                <a:tab pos="457200" algn="l"/>
              </a:tabLst>
            </a:pPr>
            <a:endParaRPr lang="en-IN" sz="2200" dirty="0">
              <a:effectLst/>
              <a:latin typeface="Aptos" panose="020B0004020202020204" pitchFamily="34" charset="0"/>
              <a:ea typeface="Aptos" panose="020B0004020202020204" pitchFamily="34" charset="0"/>
              <a:cs typeface="Aptos" panose="020B0004020202020204" pitchFamily="34" charset="0"/>
            </a:endParaRPr>
          </a:p>
          <a:p>
            <a:pPr marL="342900" indent="-342900" algn="just">
              <a:buFont typeface="Wingdings" panose="05000000000000000000" pitchFamily="2" charset="2"/>
              <a:buChar char="§"/>
            </a:pPr>
            <a:r>
              <a:rPr lang="en-US" sz="2200" dirty="0">
                <a:latin typeface="Aptos" panose="020B0004020202020204" pitchFamily="34" charset="0"/>
                <a:ea typeface="Times New Roman" panose="02020603050405020304" pitchFamily="18" charset="0"/>
                <a:cs typeface="Calibri" panose="020F0502020204030204" pitchFamily="34" charset="0"/>
              </a:rPr>
              <a:t>These innovative solutions have paved the way for same day delivery of Bullion through IIBX ecosystem for the Qualified Jewellers.</a:t>
            </a:r>
          </a:p>
        </p:txBody>
      </p:sp>
      <p:sp>
        <p:nvSpPr>
          <p:cNvPr id="3" name="Title 1">
            <a:extLst>
              <a:ext uri="{FF2B5EF4-FFF2-40B4-BE49-F238E27FC236}">
                <a16:creationId xmlns:a16="http://schemas.microsoft.com/office/drawing/2014/main" id="{E494E0EA-B0F7-C4CD-6731-18193C8A7109}"/>
              </a:ext>
            </a:extLst>
          </p:cNvPr>
          <p:cNvSpPr txBox="1">
            <a:spLocks/>
          </p:cNvSpPr>
          <p:nvPr/>
        </p:nvSpPr>
        <p:spPr>
          <a:xfrm>
            <a:off x="1447800" y="60702"/>
            <a:ext cx="8305800" cy="5949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defRPr/>
            </a:pPr>
            <a:r>
              <a:rPr lang="en-US" sz="3500" b="1" dirty="0">
                <a:solidFill>
                  <a:srgbClr val="1F3863"/>
                </a:solidFill>
                <a:latin typeface="Calibri"/>
                <a:cs typeface="Calibri"/>
              </a:rPr>
              <a:t>Global First Initiatives </a:t>
            </a:r>
          </a:p>
        </p:txBody>
      </p:sp>
      <p:pic>
        <p:nvPicPr>
          <p:cNvPr id="2" name="object 2">
            <a:extLst>
              <a:ext uri="{FF2B5EF4-FFF2-40B4-BE49-F238E27FC236}">
                <a16:creationId xmlns:a16="http://schemas.microsoft.com/office/drawing/2014/main" id="{A1123E47-F458-DD38-DAC3-69596664B1C1}"/>
              </a:ext>
            </a:extLst>
          </p:cNvPr>
          <p:cNvPicPr/>
          <p:nvPr/>
        </p:nvPicPr>
        <p:blipFill>
          <a:blip r:embed="rId2" cstate="print"/>
          <a:stretch>
            <a:fillRect/>
          </a:stretch>
        </p:blipFill>
        <p:spPr>
          <a:xfrm>
            <a:off x="10962131" y="6316979"/>
            <a:ext cx="1138427" cy="379476"/>
          </a:xfrm>
          <a:prstGeom prst="rect">
            <a:avLst/>
          </a:prstGeom>
        </p:spPr>
      </p:pic>
    </p:spTree>
    <p:extLst>
      <p:ext uri="{BB962C8B-B14F-4D97-AF65-F5344CB8AC3E}">
        <p14:creationId xmlns:p14="http://schemas.microsoft.com/office/powerpoint/2010/main" val="134469808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BDF85642-DBA5-773F-4044-DCE0FEF2EE76}"/>
              </a:ext>
            </a:extLst>
          </p:cNvPr>
          <p:cNvSpPr>
            <a:spLocks noGrp="1"/>
          </p:cNvSpPr>
          <p:nvPr>
            <p:ph type="title"/>
          </p:nvPr>
        </p:nvSpPr>
        <p:spPr>
          <a:xfrm>
            <a:off x="1295400" y="1600200"/>
            <a:ext cx="10134600" cy="2954655"/>
          </a:xfrm>
        </p:spPr>
        <p:txBody>
          <a:bodyPr/>
          <a:lstStyle/>
          <a:p>
            <a:pPr algn="ctr"/>
            <a:r>
              <a:rPr lang="en-US" sz="4800" dirty="0"/>
              <a:t>Import of Gold &amp; Silver </a:t>
            </a:r>
            <a:br>
              <a:rPr lang="en-US" sz="4800" dirty="0"/>
            </a:br>
            <a:r>
              <a:rPr lang="en-US" sz="4800" dirty="0"/>
              <a:t>through IIBX </a:t>
            </a:r>
            <a:br>
              <a:rPr lang="en-US" sz="4800" dirty="0"/>
            </a:br>
            <a:r>
              <a:rPr lang="en-US" sz="4800" dirty="0"/>
              <a:t>for </a:t>
            </a:r>
            <a:br>
              <a:rPr lang="en-US" sz="4800" dirty="0"/>
            </a:br>
            <a:r>
              <a:rPr lang="en-US" sz="4800" dirty="0"/>
              <a:t>SEZ Units</a:t>
            </a:r>
            <a:endParaRPr lang="en-IN" sz="4800" dirty="0">
              <a:latin typeface="IBM Plex Sans" panose="020B0503050203000203" pitchFamily="34" charset="0"/>
            </a:endParaRPr>
          </a:p>
        </p:txBody>
      </p:sp>
      <p:pic>
        <p:nvPicPr>
          <p:cNvPr id="2" name="object 2">
            <a:extLst>
              <a:ext uri="{FF2B5EF4-FFF2-40B4-BE49-F238E27FC236}">
                <a16:creationId xmlns:a16="http://schemas.microsoft.com/office/drawing/2014/main" id="{37419985-F419-D3EF-A688-974802D6976F}"/>
              </a:ext>
            </a:extLst>
          </p:cNvPr>
          <p:cNvPicPr/>
          <p:nvPr/>
        </p:nvPicPr>
        <p:blipFill>
          <a:blip r:embed="rId2" cstate="print"/>
          <a:stretch>
            <a:fillRect/>
          </a:stretch>
        </p:blipFill>
        <p:spPr>
          <a:xfrm>
            <a:off x="11053372" y="6462618"/>
            <a:ext cx="1138628" cy="379455"/>
          </a:xfrm>
          <a:prstGeom prst="rect">
            <a:avLst/>
          </a:prstGeom>
        </p:spPr>
      </p:pic>
    </p:spTree>
    <p:extLst>
      <p:ext uri="{BB962C8B-B14F-4D97-AF65-F5344CB8AC3E}">
        <p14:creationId xmlns:p14="http://schemas.microsoft.com/office/powerpoint/2010/main" val="38658278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030BF-9900-EEB6-8564-431AF116E1C1}"/>
              </a:ext>
            </a:extLst>
          </p:cNvPr>
          <p:cNvSpPr txBox="1">
            <a:spLocks/>
          </p:cNvSpPr>
          <p:nvPr/>
        </p:nvSpPr>
        <p:spPr>
          <a:xfrm>
            <a:off x="762000" y="304800"/>
            <a:ext cx="5161721" cy="507072"/>
          </a:xfrm>
          <a:prstGeom prst="rect">
            <a:avLst/>
          </a:prstGeom>
        </p:spPr>
        <p:txBody>
          <a:bodyPr>
            <a:noAutofit/>
          </a:bodyPr>
          <a:lstStyle>
            <a:lvl1pPr>
              <a:defRPr>
                <a:latin typeface="+mj-lt"/>
                <a:ea typeface="+mj-ea"/>
                <a:cs typeface="+mj-cs"/>
              </a:defRPr>
            </a:lvl1pPr>
          </a:lstStyle>
          <a:p>
            <a:pPr algn="ctr"/>
            <a:r>
              <a:rPr lang="en-US" sz="2800" b="1" dirty="0">
                <a:solidFill>
                  <a:srgbClr val="1F3863"/>
                </a:solidFill>
                <a:latin typeface="Calibri"/>
                <a:cs typeface="Calibri"/>
              </a:rPr>
              <a:t>Eligibility Criteria for SEZ Units</a:t>
            </a:r>
            <a:endParaRPr lang="en-IN" sz="2800" b="1" dirty="0">
              <a:solidFill>
                <a:srgbClr val="1F3863"/>
              </a:solidFill>
              <a:latin typeface="Calibri"/>
              <a:cs typeface="Calibri"/>
            </a:endParaRPr>
          </a:p>
        </p:txBody>
      </p:sp>
      <p:sp>
        <p:nvSpPr>
          <p:cNvPr id="4" name="TextBox 3">
            <a:extLst>
              <a:ext uri="{FF2B5EF4-FFF2-40B4-BE49-F238E27FC236}">
                <a16:creationId xmlns:a16="http://schemas.microsoft.com/office/drawing/2014/main" id="{F0AE2416-648F-B46F-4174-C440A3FCB210}"/>
              </a:ext>
            </a:extLst>
          </p:cNvPr>
          <p:cNvSpPr txBox="1"/>
          <p:nvPr/>
        </p:nvSpPr>
        <p:spPr>
          <a:xfrm>
            <a:off x="533400" y="1143000"/>
            <a:ext cx="11050658" cy="4893647"/>
          </a:xfrm>
          <a:prstGeom prst="rect">
            <a:avLst/>
          </a:prstGeom>
          <a:noFill/>
        </p:spPr>
        <p:txBody>
          <a:bodyPr wrap="square">
            <a:spAutoFit/>
          </a:bodyPr>
          <a:lstStyle/>
          <a:p>
            <a:pPr marL="342900" indent="-342900" algn="just">
              <a:buFont typeface="Arial" panose="020B0604020202020204" pitchFamily="34" charset="0"/>
              <a:buChar char="•"/>
            </a:pPr>
            <a:r>
              <a:rPr lang="en-IN" sz="2400" dirty="0"/>
              <a:t>Pursuant to the IFSCA Circular dated 2 January 2026, SEZ units holding a valid Letter of Approval (</a:t>
            </a:r>
            <a:r>
              <a:rPr lang="en-IN" sz="2400" dirty="0" err="1"/>
              <a:t>LoA</a:t>
            </a:r>
            <a:r>
              <a:rPr lang="en-IN" sz="2400" dirty="0"/>
              <a:t>) and export of jewellery as authorised operations are permitted to onboard and import gold and silver through IIBX</a:t>
            </a:r>
          </a:p>
          <a:p>
            <a:pPr marL="342900" indent="-342900" algn="just">
              <a:buFont typeface="Arial" panose="020B0604020202020204" pitchFamily="34" charset="0"/>
              <a:buChar char="•"/>
            </a:pPr>
            <a:endParaRPr lang="en-IN" sz="2400" dirty="0"/>
          </a:p>
          <a:p>
            <a:pPr marL="342900" indent="-342900" algn="just">
              <a:buFont typeface="Arial" panose="020B0604020202020204" pitchFamily="34" charset="0"/>
              <a:buChar char="•"/>
            </a:pPr>
            <a:r>
              <a:rPr lang="en-IN" sz="2400" dirty="0"/>
              <a:t>Entry norms have been relaxed to encourage wider SEZ participation, including a reduced minimum net worth requirement to ₹5 crore</a:t>
            </a:r>
          </a:p>
          <a:p>
            <a:pPr marL="342900" indent="-342900" algn="just">
              <a:buFont typeface="Arial" panose="020B0604020202020204" pitchFamily="34" charset="0"/>
              <a:buChar char="•"/>
            </a:pPr>
            <a:endParaRPr lang="en-IN" sz="2400" dirty="0"/>
          </a:p>
          <a:p>
            <a:pPr marL="342900" indent="-342900" algn="just">
              <a:buFont typeface="Arial" panose="020B0604020202020204" pitchFamily="34" charset="0"/>
              <a:buChar char="•"/>
            </a:pPr>
            <a:r>
              <a:rPr lang="en-IN" sz="2400" dirty="0"/>
              <a:t>₹5 crore annual jewellery export turnover under HSN (HS 7113)</a:t>
            </a:r>
          </a:p>
          <a:p>
            <a:pPr marL="342900" indent="-342900" algn="just">
              <a:buFont typeface="Arial" panose="020B0604020202020204" pitchFamily="34" charset="0"/>
              <a:buChar char="•"/>
            </a:pPr>
            <a:endParaRPr lang="en-IN" sz="2400" dirty="0"/>
          </a:p>
          <a:p>
            <a:pPr marL="342900" indent="-342900" algn="just">
              <a:buFont typeface="Arial" panose="020B0604020202020204" pitchFamily="34" charset="0"/>
              <a:buChar char="•"/>
            </a:pPr>
            <a:r>
              <a:rPr lang="en-IN" sz="2400" dirty="0"/>
              <a:t>35% annual turnover in each of last 3 financial years are through dealing in goods under HSN 7113, 7114 and 7118 of Chapter 71 (These HSNs covers Jewellery)</a:t>
            </a:r>
          </a:p>
          <a:p>
            <a:pPr marL="342900" indent="-342900" algn="just">
              <a:buFont typeface="Arial" panose="020B0604020202020204" pitchFamily="34" charset="0"/>
              <a:buChar char="•"/>
            </a:pPr>
            <a:endParaRPr lang="en-IN" sz="2400" dirty="0"/>
          </a:p>
          <a:p>
            <a:pPr marL="342900" indent="-342900" algn="just">
              <a:buFont typeface="Arial" panose="020B0604020202020204" pitchFamily="34" charset="0"/>
              <a:buChar char="•"/>
            </a:pPr>
            <a:r>
              <a:rPr lang="en-IN" sz="2400" dirty="0"/>
              <a:t>Eligible SEZ jewellery exporters are invited to apply as Qualified Jewellers (QJ)</a:t>
            </a:r>
          </a:p>
        </p:txBody>
      </p:sp>
      <p:pic>
        <p:nvPicPr>
          <p:cNvPr id="3" name="object 2">
            <a:extLst>
              <a:ext uri="{FF2B5EF4-FFF2-40B4-BE49-F238E27FC236}">
                <a16:creationId xmlns:a16="http://schemas.microsoft.com/office/drawing/2014/main" id="{98BD10CD-D482-91F0-1424-8243BC9CADA1}"/>
              </a:ext>
            </a:extLst>
          </p:cNvPr>
          <p:cNvPicPr/>
          <p:nvPr/>
        </p:nvPicPr>
        <p:blipFill>
          <a:blip r:embed="rId2" cstate="print"/>
          <a:stretch>
            <a:fillRect/>
          </a:stretch>
        </p:blipFill>
        <p:spPr>
          <a:xfrm>
            <a:off x="11053372" y="6462618"/>
            <a:ext cx="1138628" cy="379455"/>
          </a:xfrm>
          <a:prstGeom prst="rect">
            <a:avLst/>
          </a:prstGeom>
        </p:spPr>
      </p:pic>
    </p:spTree>
    <p:extLst>
      <p:ext uri="{BB962C8B-B14F-4D97-AF65-F5344CB8AC3E}">
        <p14:creationId xmlns:p14="http://schemas.microsoft.com/office/powerpoint/2010/main" val="411937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F3047A-E42C-9517-BA5D-CF591143D838}"/>
              </a:ext>
            </a:extLst>
          </p:cNvPr>
          <p:cNvSpPr txBox="1"/>
          <p:nvPr/>
        </p:nvSpPr>
        <p:spPr>
          <a:xfrm>
            <a:off x="762000" y="228600"/>
            <a:ext cx="7924800" cy="523220"/>
          </a:xfrm>
          <a:prstGeom prst="rect">
            <a:avLst/>
          </a:prstGeom>
          <a:noFill/>
        </p:spPr>
        <p:txBody>
          <a:bodyPr wrap="square">
            <a:spAutoFit/>
          </a:bodyPr>
          <a:lstStyle/>
          <a:p>
            <a:pPr algn="just"/>
            <a:r>
              <a:rPr lang="en-US" sz="2800" b="1" dirty="0">
                <a:solidFill>
                  <a:srgbClr val="1F3863"/>
                </a:solidFill>
                <a:latin typeface="Calibri"/>
                <a:ea typeface="+mj-ea"/>
                <a:cs typeface="Calibri"/>
              </a:rPr>
              <a:t>Advantages for SEZ Unit Exporters from IIBX</a:t>
            </a:r>
          </a:p>
        </p:txBody>
      </p:sp>
      <p:sp>
        <p:nvSpPr>
          <p:cNvPr id="3" name="TextBox 2">
            <a:extLst>
              <a:ext uri="{FF2B5EF4-FFF2-40B4-BE49-F238E27FC236}">
                <a16:creationId xmlns:a16="http://schemas.microsoft.com/office/drawing/2014/main" id="{D91F1F3A-F407-1FDE-3E05-733A44BC08BB}"/>
              </a:ext>
            </a:extLst>
          </p:cNvPr>
          <p:cNvSpPr txBox="1"/>
          <p:nvPr/>
        </p:nvSpPr>
        <p:spPr>
          <a:xfrm>
            <a:off x="533400" y="914400"/>
            <a:ext cx="11050658" cy="5667385"/>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400" dirty="0"/>
              <a:t>No Counter party risk</a:t>
            </a:r>
          </a:p>
          <a:p>
            <a:pPr marL="342900" indent="-342900" algn="just">
              <a:lnSpc>
                <a:spcPct val="150000"/>
              </a:lnSpc>
              <a:buFont typeface="Arial" panose="020B0604020202020204" pitchFamily="34" charset="0"/>
              <a:buChar char="•"/>
            </a:pPr>
            <a:r>
              <a:rPr lang="en-US" sz="2400" dirty="0"/>
              <a:t>Smaller denominations as low as 100 </a:t>
            </a:r>
            <a:r>
              <a:rPr lang="en-US" sz="2400" dirty="0" err="1"/>
              <a:t>Gms</a:t>
            </a:r>
            <a:r>
              <a:rPr lang="en-US" sz="2400" dirty="0"/>
              <a:t> available</a:t>
            </a:r>
          </a:p>
          <a:p>
            <a:pPr marL="342900" indent="-342900" algn="just">
              <a:lnSpc>
                <a:spcPct val="150000"/>
              </a:lnSpc>
              <a:buFont typeface="Arial" panose="020B0604020202020204" pitchFamily="34" charset="0"/>
              <a:buChar char="•"/>
            </a:pPr>
            <a:r>
              <a:rPr lang="en-US" sz="2400" dirty="0"/>
              <a:t>No need to open LC with the Banks</a:t>
            </a:r>
          </a:p>
          <a:p>
            <a:pPr marL="342900" indent="-342900" algn="just">
              <a:lnSpc>
                <a:spcPct val="150000"/>
              </a:lnSpc>
              <a:buFont typeface="Arial" panose="020B0604020202020204" pitchFamily="34" charset="0"/>
              <a:buChar char="•"/>
            </a:pPr>
            <a:r>
              <a:rPr lang="en-US" sz="2400" dirty="0"/>
              <a:t>No need to pre-book the Bullion. 24*7 Availability of Bullion</a:t>
            </a:r>
          </a:p>
          <a:p>
            <a:pPr marL="342900" indent="-342900" algn="just">
              <a:lnSpc>
                <a:spcPct val="150000"/>
              </a:lnSpc>
              <a:buFont typeface="Arial" panose="020B0604020202020204" pitchFamily="34" charset="0"/>
              <a:buChar char="•"/>
            </a:pPr>
            <a:r>
              <a:rPr lang="en-US" sz="2400" dirty="0"/>
              <a:t>No cash margin blocked for duty foregone amount </a:t>
            </a:r>
          </a:p>
          <a:p>
            <a:pPr marL="342900" indent="-342900" algn="just">
              <a:lnSpc>
                <a:spcPct val="150000"/>
              </a:lnSpc>
              <a:buFont typeface="Arial" panose="020B0604020202020204" pitchFamily="34" charset="0"/>
              <a:buChar char="•"/>
            </a:pPr>
            <a:r>
              <a:rPr lang="en-US" sz="2400" dirty="0"/>
              <a:t>Easy access to recycled Gold</a:t>
            </a:r>
          </a:p>
          <a:p>
            <a:pPr marL="342900" indent="-342900" algn="just">
              <a:lnSpc>
                <a:spcPct val="150000"/>
              </a:lnSpc>
              <a:buFont typeface="Arial" panose="020B0604020202020204" pitchFamily="34" charset="0"/>
              <a:buChar char="•"/>
            </a:pPr>
            <a:r>
              <a:rPr lang="en-US" sz="2400" dirty="0"/>
              <a:t>SOP for SEZ to SEZ transfer of Bullion is issued</a:t>
            </a:r>
          </a:p>
          <a:p>
            <a:pPr marL="342900" indent="-342900" algn="just">
              <a:lnSpc>
                <a:spcPct val="150000"/>
              </a:lnSpc>
              <a:buFont typeface="Arial" panose="020B0604020202020204" pitchFamily="34" charset="0"/>
              <a:buChar char="•"/>
            </a:pPr>
            <a:r>
              <a:rPr lang="en-US" sz="2400" dirty="0"/>
              <a:t>Mumbai SEEPZ vault is in process</a:t>
            </a:r>
          </a:p>
          <a:p>
            <a:pPr marL="342900" indent="-342900" algn="just">
              <a:lnSpc>
                <a:spcPct val="150000"/>
              </a:lnSpc>
              <a:buFont typeface="Arial" panose="020B0604020202020204" pitchFamily="34" charset="0"/>
              <a:buChar char="•"/>
            </a:pPr>
            <a:r>
              <a:rPr lang="en-US" sz="2400" dirty="0"/>
              <a:t>Exporters dollar account can be opened in IBUs at GIFT IFSC enabling quick dollar flow to IIBX without any forex conversion</a:t>
            </a:r>
          </a:p>
        </p:txBody>
      </p:sp>
      <p:pic>
        <p:nvPicPr>
          <p:cNvPr id="4" name="object 2">
            <a:extLst>
              <a:ext uri="{FF2B5EF4-FFF2-40B4-BE49-F238E27FC236}">
                <a16:creationId xmlns:a16="http://schemas.microsoft.com/office/drawing/2014/main" id="{B4574BDD-CBCA-2755-C537-AA71AC04804A}"/>
              </a:ext>
            </a:extLst>
          </p:cNvPr>
          <p:cNvPicPr/>
          <p:nvPr/>
        </p:nvPicPr>
        <p:blipFill>
          <a:blip r:embed="rId2" cstate="print"/>
          <a:stretch>
            <a:fillRect/>
          </a:stretch>
        </p:blipFill>
        <p:spPr>
          <a:xfrm>
            <a:off x="11053372" y="6462618"/>
            <a:ext cx="1138628" cy="379455"/>
          </a:xfrm>
          <a:prstGeom prst="rect">
            <a:avLst/>
          </a:prstGeom>
        </p:spPr>
      </p:pic>
    </p:spTree>
    <p:extLst>
      <p:ext uri="{BB962C8B-B14F-4D97-AF65-F5344CB8AC3E}">
        <p14:creationId xmlns:p14="http://schemas.microsoft.com/office/powerpoint/2010/main" val="2000152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D1982A-2A6B-4FC4-0177-2D41A1C9F4FF}"/>
              </a:ext>
            </a:extLst>
          </p:cNvPr>
          <p:cNvSpPr txBox="1"/>
          <p:nvPr/>
        </p:nvSpPr>
        <p:spPr>
          <a:xfrm>
            <a:off x="609600" y="1143000"/>
            <a:ext cx="11050658" cy="4524315"/>
          </a:xfrm>
          <a:prstGeom prst="rect">
            <a:avLst/>
          </a:prstGeom>
          <a:noFill/>
        </p:spPr>
        <p:txBody>
          <a:bodyPr wrap="square">
            <a:spAutoFit/>
          </a:bodyPr>
          <a:lstStyle/>
          <a:p>
            <a:pPr algn="just"/>
            <a:r>
              <a:rPr lang="en-US" sz="2400" dirty="0"/>
              <a:t>RBI wide Master Directions updated on November 14, 2025 has permitted the exporters;</a:t>
            </a:r>
          </a:p>
          <a:p>
            <a:pPr algn="just"/>
            <a:endParaRPr lang="en-US" sz="2400" dirty="0"/>
          </a:p>
          <a:p>
            <a:pPr marL="800100" lvl="1" indent="-342900" algn="just">
              <a:buFont typeface="Arial" panose="020B0604020202020204" pitchFamily="34" charset="0"/>
              <a:buChar char="•"/>
            </a:pPr>
            <a:r>
              <a:rPr lang="en-US" sz="2400" dirty="0"/>
              <a:t>A person resident in India, being an exporter, may open, hold, and maintain a Foreign Currency Account with a bank outside India/in an International Financial Services Centre (IFSC) for the </a:t>
            </a:r>
            <a:r>
              <a:rPr lang="en-US" sz="2400" dirty="0" err="1"/>
              <a:t>realisation</a:t>
            </a:r>
            <a:r>
              <a:rPr lang="en-US" sz="2400" dirty="0"/>
              <a:t> of full export value and advance remittance received towards the export of goods or services. </a:t>
            </a:r>
          </a:p>
          <a:p>
            <a:pPr marL="800100" lvl="1" indent="-342900" algn="just">
              <a:buFont typeface="Arial" panose="020B0604020202020204" pitchFamily="34" charset="0"/>
              <a:buChar char="•"/>
            </a:pPr>
            <a:endParaRPr lang="en-US" sz="2400" dirty="0"/>
          </a:p>
          <a:p>
            <a:pPr marL="800100" lvl="1" indent="-342900" algn="just">
              <a:buFont typeface="Arial" panose="020B0604020202020204" pitchFamily="34" charset="0"/>
              <a:buChar char="•"/>
            </a:pPr>
            <a:r>
              <a:rPr lang="en-US" sz="2400" dirty="0"/>
              <a:t>Funds in this account may be </a:t>
            </a:r>
            <a:r>
              <a:rPr lang="en-US" sz="2400" dirty="0" err="1"/>
              <a:t>utilised</a:t>
            </a:r>
            <a:r>
              <a:rPr lang="en-US" sz="2400" dirty="0"/>
              <a:t> by the exporter for making import payments into India or repatriated into India within a period not exceeding the end of three months, in the case of accounts maintained with banks in an International Financial Services Centre (IFSC).</a:t>
            </a:r>
          </a:p>
        </p:txBody>
      </p:sp>
      <p:sp>
        <p:nvSpPr>
          <p:cNvPr id="4" name="TextBox 3">
            <a:extLst>
              <a:ext uri="{FF2B5EF4-FFF2-40B4-BE49-F238E27FC236}">
                <a16:creationId xmlns:a16="http://schemas.microsoft.com/office/drawing/2014/main" id="{7DF37F9A-FB40-6246-241A-FA9DA43E8964}"/>
              </a:ext>
            </a:extLst>
          </p:cNvPr>
          <p:cNvSpPr txBox="1"/>
          <p:nvPr/>
        </p:nvSpPr>
        <p:spPr>
          <a:xfrm>
            <a:off x="762000" y="304800"/>
            <a:ext cx="7924800" cy="523220"/>
          </a:xfrm>
          <a:prstGeom prst="rect">
            <a:avLst/>
          </a:prstGeom>
          <a:noFill/>
        </p:spPr>
        <p:txBody>
          <a:bodyPr wrap="square">
            <a:spAutoFit/>
          </a:bodyPr>
          <a:lstStyle/>
          <a:p>
            <a:pPr algn="just"/>
            <a:r>
              <a:rPr lang="en-US" sz="2800" b="1" dirty="0">
                <a:solidFill>
                  <a:srgbClr val="1F3863"/>
                </a:solidFill>
                <a:latin typeface="Calibri"/>
                <a:ea typeface="+mj-ea"/>
                <a:cs typeface="Calibri"/>
              </a:rPr>
              <a:t>Foreign Currency Account for SEZ unit Exporters</a:t>
            </a:r>
          </a:p>
        </p:txBody>
      </p:sp>
      <p:pic>
        <p:nvPicPr>
          <p:cNvPr id="3" name="object 2">
            <a:extLst>
              <a:ext uri="{FF2B5EF4-FFF2-40B4-BE49-F238E27FC236}">
                <a16:creationId xmlns:a16="http://schemas.microsoft.com/office/drawing/2014/main" id="{91894CD0-428C-03F2-8A77-FF448152DDC7}"/>
              </a:ext>
            </a:extLst>
          </p:cNvPr>
          <p:cNvPicPr/>
          <p:nvPr/>
        </p:nvPicPr>
        <p:blipFill>
          <a:blip r:embed="rId2" cstate="print"/>
          <a:stretch>
            <a:fillRect/>
          </a:stretch>
        </p:blipFill>
        <p:spPr>
          <a:xfrm>
            <a:off x="11053372" y="6462618"/>
            <a:ext cx="1138628" cy="379455"/>
          </a:xfrm>
          <a:prstGeom prst="rect">
            <a:avLst/>
          </a:prstGeom>
        </p:spPr>
      </p:pic>
    </p:spTree>
    <p:extLst>
      <p:ext uri="{BB962C8B-B14F-4D97-AF65-F5344CB8AC3E}">
        <p14:creationId xmlns:p14="http://schemas.microsoft.com/office/powerpoint/2010/main" val="619997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5F3AE-0DE4-FFB5-F25A-532F4D897C75}"/>
              </a:ext>
            </a:extLst>
          </p:cNvPr>
          <p:cNvSpPr>
            <a:spLocks noGrp="1"/>
          </p:cNvSpPr>
          <p:nvPr>
            <p:ph type="ctrTitle"/>
          </p:nvPr>
        </p:nvSpPr>
        <p:spPr>
          <a:xfrm>
            <a:off x="1295400" y="183178"/>
            <a:ext cx="9525000" cy="430887"/>
          </a:xfrm>
        </p:spPr>
        <p:txBody>
          <a:bodyPr/>
          <a:lstStyle/>
          <a:p>
            <a:pPr algn="l"/>
            <a:r>
              <a:rPr lang="en-US" sz="2800" dirty="0"/>
              <a:t>Bullion for SEZ Exporters of Jewellery</a:t>
            </a:r>
            <a:endParaRPr lang="en-IN" sz="2800" dirty="0"/>
          </a:p>
        </p:txBody>
      </p:sp>
      <p:sp>
        <p:nvSpPr>
          <p:cNvPr id="3" name="Subtitle 2">
            <a:extLst>
              <a:ext uri="{FF2B5EF4-FFF2-40B4-BE49-F238E27FC236}">
                <a16:creationId xmlns:a16="http://schemas.microsoft.com/office/drawing/2014/main" id="{653AD037-E4A5-A0DC-4FCD-6491935346AB}"/>
              </a:ext>
            </a:extLst>
          </p:cNvPr>
          <p:cNvSpPr>
            <a:spLocks noGrp="1"/>
          </p:cNvSpPr>
          <p:nvPr>
            <p:ph type="subTitle" idx="1"/>
          </p:nvPr>
        </p:nvSpPr>
        <p:spPr>
          <a:xfrm>
            <a:off x="914400" y="1014174"/>
            <a:ext cx="10972800" cy="5909310"/>
          </a:xfrm>
        </p:spPr>
        <p:txBody>
          <a:bodyPr/>
          <a:lstStyle/>
          <a:p>
            <a:pPr marL="342900" indent="-342900" algn="just">
              <a:lnSpc>
                <a:spcPct val="150000"/>
              </a:lnSpc>
              <a:buFont typeface="Wingdings" panose="05000000000000000000" pitchFamily="2" charset="2"/>
              <a:buChar char="Ø"/>
            </a:pPr>
            <a:r>
              <a:rPr lang="en-US" dirty="0">
                <a:latin typeface="Aptos" panose="020B0004020202020204" pitchFamily="34" charset="0"/>
                <a:cs typeface="Calibri" panose="020F0502020204030204" pitchFamily="34" charset="0"/>
              </a:rPr>
              <a:t>Development Commissioner of GIFT SEZ has issued a public notice on 06/2023-24 whereby Standard Operating Procedure (SOP) has been issued in accordance with Rule 38 of SEZ rules, 2006, Which address the need for Zone to Zone transfer of bullion imported by Qualified Jewellers through IIBX.</a:t>
            </a:r>
          </a:p>
          <a:p>
            <a:pPr marL="342900" indent="-342900" algn="just">
              <a:lnSpc>
                <a:spcPct val="150000"/>
              </a:lnSpc>
              <a:buFont typeface="Wingdings" panose="05000000000000000000" pitchFamily="2" charset="2"/>
              <a:buChar char="Ø"/>
            </a:pPr>
            <a:r>
              <a:rPr lang="en-IN" dirty="0">
                <a:effectLst/>
                <a:latin typeface="Aptos" panose="020B0004020202020204" pitchFamily="34" charset="0"/>
                <a:ea typeface="Times New Roman" panose="02020603050405020304" pitchFamily="18" charset="0"/>
                <a:cs typeface="Aptos" panose="020B0004020202020204" pitchFamily="34" charset="0"/>
              </a:rPr>
              <a:t>The SEZ Division of the Department of Commerce, Ministry of Commerce &amp; Industry, Government of India, has issued letter No.J.16/3/2007-SEZ Vol-V, dated June 22, 2024, to all Development Commissioners of Special Economic Zones regarding the implementation of ICEGATE at all SEZs, except IT/ITES SEZs and FTWZs, effective from July 1, 2024.</a:t>
            </a:r>
            <a:endParaRPr lang="en-US" dirty="0">
              <a:latin typeface="Aptos" panose="020B0004020202020204" pitchFamily="34" charset="0"/>
              <a:cs typeface="Calibri" panose="020F0502020204030204" pitchFamily="34" charset="0"/>
            </a:endParaRPr>
          </a:p>
          <a:p>
            <a:pPr marL="342900" indent="-342900" algn="just">
              <a:buFont typeface="Wingdings" panose="05000000000000000000" pitchFamily="2" charset="2"/>
              <a:buChar char="Ø"/>
            </a:pPr>
            <a:endParaRPr lang="en-IN" dirty="0">
              <a:latin typeface="Aptos" panose="020B0004020202020204" pitchFamily="34" charset="0"/>
            </a:endParaRPr>
          </a:p>
        </p:txBody>
      </p:sp>
      <p:pic>
        <p:nvPicPr>
          <p:cNvPr id="4" name="object 2">
            <a:extLst>
              <a:ext uri="{FF2B5EF4-FFF2-40B4-BE49-F238E27FC236}">
                <a16:creationId xmlns:a16="http://schemas.microsoft.com/office/drawing/2014/main" id="{EEAF11EC-CAD5-99C6-405F-54BD5A07A39C}"/>
              </a:ext>
            </a:extLst>
          </p:cNvPr>
          <p:cNvPicPr/>
          <p:nvPr/>
        </p:nvPicPr>
        <p:blipFill>
          <a:blip r:embed="rId2" cstate="print"/>
          <a:stretch>
            <a:fillRect/>
          </a:stretch>
        </p:blipFill>
        <p:spPr>
          <a:xfrm>
            <a:off x="11053372" y="6462618"/>
            <a:ext cx="1138628" cy="379455"/>
          </a:xfrm>
          <a:prstGeom prst="rect">
            <a:avLst/>
          </a:prstGeom>
        </p:spPr>
      </p:pic>
    </p:spTree>
    <p:extLst>
      <p:ext uri="{BB962C8B-B14F-4D97-AF65-F5344CB8AC3E}">
        <p14:creationId xmlns:p14="http://schemas.microsoft.com/office/powerpoint/2010/main" val="3937212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EE7026-641C-77A6-D5F0-F534741FCEFD}"/>
              </a:ext>
            </a:extLst>
          </p:cNvPr>
          <p:cNvGrpSpPr/>
          <p:nvPr/>
        </p:nvGrpSpPr>
        <p:grpSpPr>
          <a:xfrm>
            <a:off x="2895600" y="1066800"/>
            <a:ext cx="6629400" cy="599742"/>
            <a:chOff x="1841326" y="20460"/>
            <a:chExt cx="1840774" cy="460193"/>
          </a:xfrm>
        </p:grpSpPr>
        <p:sp>
          <p:nvSpPr>
            <p:cNvPr id="41" name="Rectangle: Rounded Corners 40">
              <a:extLst>
                <a:ext uri="{FF2B5EF4-FFF2-40B4-BE49-F238E27FC236}">
                  <a16:creationId xmlns:a16="http://schemas.microsoft.com/office/drawing/2014/main" id="{31C60288-D9A7-AC65-9142-A047EBF19F4E}"/>
                </a:ext>
              </a:extLst>
            </p:cNvPr>
            <p:cNvSpPr/>
            <p:nvPr/>
          </p:nvSpPr>
          <p:spPr>
            <a:xfrm>
              <a:off x="1841326" y="20460"/>
              <a:ext cx="1840774" cy="4601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sz="1400"/>
            </a:p>
          </p:txBody>
        </p:sp>
        <p:sp>
          <p:nvSpPr>
            <p:cNvPr id="42" name="Rectangle: Rounded Corners 4">
              <a:extLst>
                <a:ext uri="{FF2B5EF4-FFF2-40B4-BE49-F238E27FC236}">
                  <a16:creationId xmlns:a16="http://schemas.microsoft.com/office/drawing/2014/main" id="{D3A06B3B-FA5D-BAFB-3B6F-956C90048C67}"/>
                </a:ext>
              </a:extLst>
            </p:cNvPr>
            <p:cNvSpPr txBox="1"/>
            <p:nvPr/>
          </p:nvSpPr>
          <p:spPr>
            <a:xfrm>
              <a:off x="1854805" y="33939"/>
              <a:ext cx="1813816" cy="433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b="1" dirty="0"/>
                <a:t>QJ to apply in Form 1 through Vault Manager (VM) in GIFT-SEZ </a:t>
              </a:r>
              <a:endParaRPr lang="en-IN" b="1" dirty="0"/>
            </a:p>
          </p:txBody>
        </p:sp>
      </p:grpSp>
      <p:grpSp>
        <p:nvGrpSpPr>
          <p:cNvPr id="5" name="Group 4">
            <a:extLst>
              <a:ext uri="{FF2B5EF4-FFF2-40B4-BE49-F238E27FC236}">
                <a16:creationId xmlns:a16="http://schemas.microsoft.com/office/drawing/2014/main" id="{C9131349-4C2F-74F2-C71C-C935D82F7586}"/>
              </a:ext>
            </a:extLst>
          </p:cNvPr>
          <p:cNvGrpSpPr/>
          <p:nvPr/>
        </p:nvGrpSpPr>
        <p:grpSpPr>
          <a:xfrm>
            <a:off x="5262562" y="1798157"/>
            <a:ext cx="745806" cy="208207"/>
            <a:chOff x="2658168" y="507280"/>
            <a:chExt cx="207087" cy="159761"/>
          </a:xfrm>
        </p:grpSpPr>
        <p:sp>
          <p:nvSpPr>
            <p:cNvPr id="39" name="Arrow: Right 38">
              <a:extLst>
                <a:ext uri="{FF2B5EF4-FFF2-40B4-BE49-F238E27FC236}">
                  <a16:creationId xmlns:a16="http://schemas.microsoft.com/office/drawing/2014/main" id="{99730CF0-BA24-6FD3-F39D-0CE642D6D532}"/>
                </a:ext>
              </a:extLst>
            </p:cNvPr>
            <p:cNvSpPr/>
            <p:nvPr/>
          </p:nvSpPr>
          <p:spPr>
            <a:xfrm rot="5400000">
              <a:off x="2681832" y="483617"/>
              <a:ext cx="159760" cy="20708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IN" sz="1400"/>
            </a:p>
          </p:txBody>
        </p:sp>
        <p:sp>
          <p:nvSpPr>
            <p:cNvPr id="40" name="Arrow: Right 6">
              <a:extLst>
                <a:ext uri="{FF2B5EF4-FFF2-40B4-BE49-F238E27FC236}">
                  <a16:creationId xmlns:a16="http://schemas.microsoft.com/office/drawing/2014/main" id="{51D61383-B2D9-24BC-1636-4FF4654EA533}"/>
                </a:ext>
              </a:extLst>
            </p:cNvPr>
            <p:cNvSpPr txBox="1"/>
            <p:nvPr/>
          </p:nvSpPr>
          <p:spPr>
            <a:xfrm>
              <a:off x="2699586" y="507280"/>
              <a:ext cx="124253" cy="1118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IN" sz="1400" kern="1200"/>
            </a:p>
          </p:txBody>
        </p:sp>
      </p:grpSp>
      <p:grpSp>
        <p:nvGrpSpPr>
          <p:cNvPr id="6" name="Group 5">
            <a:extLst>
              <a:ext uri="{FF2B5EF4-FFF2-40B4-BE49-F238E27FC236}">
                <a16:creationId xmlns:a16="http://schemas.microsoft.com/office/drawing/2014/main" id="{78D4C541-F31B-2FBF-1CBE-1891EC83D6C5}"/>
              </a:ext>
            </a:extLst>
          </p:cNvPr>
          <p:cNvGrpSpPr/>
          <p:nvPr/>
        </p:nvGrpSpPr>
        <p:grpSpPr>
          <a:xfrm>
            <a:off x="2895600" y="1740008"/>
            <a:ext cx="6629400" cy="599742"/>
            <a:chOff x="1841326" y="693668"/>
            <a:chExt cx="1840774" cy="460193"/>
          </a:xfrm>
        </p:grpSpPr>
        <p:sp>
          <p:nvSpPr>
            <p:cNvPr id="37" name="Rectangle: Rounded Corners 36">
              <a:extLst>
                <a:ext uri="{FF2B5EF4-FFF2-40B4-BE49-F238E27FC236}">
                  <a16:creationId xmlns:a16="http://schemas.microsoft.com/office/drawing/2014/main" id="{51C2A23D-B818-592F-843A-18315E112E82}"/>
                </a:ext>
              </a:extLst>
            </p:cNvPr>
            <p:cNvSpPr/>
            <p:nvPr/>
          </p:nvSpPr>
          <p:spPr>
            <a:xfrm>
              <a:off x="1841326" y="693668"/>
              <a:ext cx="1840774" cy="4601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sz="1400"/>
            </a:p>
          </p:txBody>
        </p:sp>
        <p:sp>
          <p:nvSpPr>
            <p:cNvPr id="38" name="Rectangle: Rounded Corners 8">
              <a:extLst>
                <a:ext uri="{FF2B5EF4-FFF2-40B4-BE49-F238E27FC236}">
                  <a16:creationId xmlns:a16="http://schemas.microsoft.com/office/drawing/2014/main" id="{123A6EF7-6E01-C7E5-BF6F-A378F7A1380B}"/>
                </a:ext>
              </a:extLst>
            </p:cNvPr>
            <p:cNvSpPr txBox="1"/>
            <p:nvPr/>
          </p:nvSpPr>
          <p:spPr>
            <a:xfrm>
              <a:off x="1854805" y="707147"/>
              <a:ext cx="1813816" cy="433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66725">
                <a:spcBef>
                  <a:spcPct val="0"/>
                </a:spcBef>
                <a:spcAft>
                  <a:spcPct val="35000"/>
                </a:spcAft>
              </a:pPr>
              <a:r>
                <a:rPr lang="en-US" b="1" dirty="0"/>
                <a:t>Action by receiving SEZ Unit	                                                      (</a:t>
              </a:r>
              <a:r>
                <a:rPr lang="en-IN" b="1" dirty="0"/>
                <a:t>Approve)</a:t>
              </a:r>
            </a:p>
          </p:txBody>
        </p:sp>
      </p:grpSp>
      <p:grpSp>
        <p:nvGrpSpPr>
          <p:cNvPr id="7" name="Group 6">
            <a:extLst>
              <a:ext uri="{FF2B5EF4-FFF2-40B4-BE49-F238E27FC236}">
                <a16:creationId xmlns:a16="http://schemas.microsoft.com/office/drawing/2014/main" id="{BEA38B22-F868-9AA0-543C-D9B4A2F7DC95}"/>
              </a:ext>
            </a:extLst>
          </p:cNvPr>
          <p:cNvGrpSpPr/>
          <p:nvPr/>
        </p:nvGrpSpPr>
        <p:grpSpPr>
          <a:xfrm>
            <a:off x="5262563" y="2463072"/>
            <a:ext cx="745806" cy="224904"/>
            <a:chOff x="2658169" y="1182623"/>
            <a:chExt cx="207087" cy="172573"/>
          </a:xfrm>
        </p:grpSpPr>
        <p:sp>
          <p:nvSpPr>
            <p:cNvPr id="35" name="Arrow: Right 34">
              <a:extLst>
                <a:ext uri="{FF2B5EF4-FFF2-40B4-BE49-F238E27FC236}">
                  <a16:creationId xmlns:a16="http://schemas.microsoft.com/office/drawing/2014/main" id="{277219AC-CD12-31BB-DAAE-CE2E4574C52F}"/>
                </a:ext>
              </a:extLst>
            </p:cNvPr>
            <p:cNvSpPr/>
            <p:nvPr/>
          </p:nvSpPr>
          <p:spPr>
            <a:xfrm rot="5400000">
              <a:off x="2675427" y="1165366"/>
              <a:ext cx="172572" cy="20708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IN" sz="1400"/>
            </a:p>
          </p:txBody>
        </p:sp>
        <p:sp>
          <p:nvSpPr>
            <p:cNvPr id="36" name="Arrow: Right 10">
              <a:extLst>
                <a:ext uri="{FF2B5EF4-FFF2-40B4-BE49-F238E27FC236}">
                  <a16:creationId xmlns:a16="http://schemas.microsoft.com/office/drawing/2014/main" id="{E413ABA0-ED4A-9AE4-1C0C-F2FC0D7361C9}"/>
                </a:ext>
              </a:extLst>
            </p:cNvPr>
            <p:cNvSpPr txBox="1"/>
            <p:nvPr/>
          </p:nvSpPr>
          <p:spPr>
            <a:xfrm>
              <a:off x="2699587" y="1182623"/>
              <a:ext cx="124253" cy="120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IN" sz="1400" kern="1200"/>
            </a:p>
          </p:txBody>
        </p:sp>
      </p:grpSp>
      <p:grpSp>
        <p:nvGrpSpPr>
          <p:cNvPr id="8" name="Group 7">
            <a:extLst>
              <a:ext uri="{FF2B5EF4-FFF2-40B4-BE49-F238E27FC236}">
                <a16:creationId xmlns:a16="http://schemas.microsoft.com/office/drawing/2014/main" id="{E5E4B4B9-EACB-9FDC-AB62-23F1E6CB55D9}"/>
              </a:ext>
            </a:extLst>
          </p:cNvPr>
          <p:cNvGrpSpPr/>
          <p:nvPr/>
        </p:nvGrpSpPr>
        <p:grpSpPr>
          <a:xfrm>
            <a:off x="2895600" y="2430298"/>
            <a:ext cx="6629400" cy="599742"/>
            <a:chOff x="1841326" y="1383958"/>
            <a:chExt cx="1840774" cy="460193"/>
          </a:xfrm>
        </p:grpSpPr>
        <p:sp>
          <p:nvSpPr>
            <p:cNvPr id="33" name="Rectangle: Rounded Corners 32">
              <a:extLst>
                <a:ext uri="{FF2B5EF4-FFF2-40B4-BE49-F238E27FC236}">
                  <a16:creationId xmlns:a16="http://schemas.microsoft.com/office/drawing/2014/main" id="{F0FAE226-41EA-7683-F386-4B8ECB9969B5}"/>
                </a:ext>
              </a:extLst>
            </p:cNvPr>
            <p:cNvSpPr/>
            <p:nvPr/>
          </p:nvSpPr>
          <p:spPr>
            <a:xfrm>
              <a:off x="1841326" y="1383958"/>
              <a:ext cx="1840774" cy="4601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sz="1400"/>
            </a:p>
          </p:txBody>
        </p:sp>
        <p:sp>
          <p:nvSpPr>
            <p:cNvPr id="34" name="Rectangle: Rounded Corners 12">
              <a:extLst>
                <a:ext uri="{FF2B5EF4-FFF2-40B4-BE49-F238E27FC236}">
                  <a16:creationId xmlns:a16="http://schemas.microsoft.com/office/drawing/2014/main" id="{D10DCF64-8967-ACA2-F349-D4E9372C8FB6}"/>
                </a:ext>
              </a:extLst>
            </p:cNvPr>
            <p:cNvSpPr txBox="1"/>
            <p:nvPr/>
          </p:nvSpPr>
          <p:spPr>
            <a:xfrm>
              <a:off x="1854805" y="1397437"/>
              <a:ext cx="1813816" cy="433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b="1" dirty="0"/>
                <a:t>Request received in specified officer’s menu for approval 	(Approve)</a:t>
              </a:r>
              <a:endParaRPr lang="en-IN" b="1" dirty="0"/>
            </a:p>
          </p:txBody>
        </p:sp>
      </p:grpSp>
      <p:grpSp>
        <p:nvGrpSpPr>
          <p:cNvPr id="9" name="Group 8">
            <a:extLst>
              <a:ext uri="{FF2B5EF4-FFF2-40B4-BE49-F238E27FC236}">
                <a16:creationId xmlns:a16="http://schemas.microsoft.com/office/drawing/2014/main" id="{736D3F4C-918D-5DCF-F282-81BE2398C836}"/>
              </a:ext>
            </a:extLst>
          </p:cNvPr>
          <p:cNvGrpSpPr/>
          <p:nvPr/>
        </p:nvGrpSpPr>
        <p:grpSpPr>
          <a:xfrm>
            <a:off x="5262563" y="3153363"/>
            <a:ext cx="745806" cy="224904"/>
            <a:chOff x="2658169" y="1872914"/>
            <a:chExt cx="207087" cy="172573"/>
          </a:xfrm>
        </p:grpSpPr>
        <p:sp>
          <p:nvSpPr>
            <p:cNvPr id="31" name="Arrow: Right 30">
              <a:extLst>
                <a:ext uri="{FF2B5EF4-FFF2-40B4-BE49-F238E27FC236}">
                  <a16:creationId xmlns:a16="http://schemas.microsoft.com/office/drawing/2014/main" id="{D77BD6A3-1612-8A73-9B07-B5BBA23AC8C1}"/>
                </a:ext>
              </a:extLst>
            </p:cNvPr>
            <p:cNvSpPr/>
            <p:nvPr/>
          </p:nvSpPr>
          <p:spPr>
            <a:xfrm rot="5400000">
              <a:off x="2675427" y="1855657"/>
              <a:ext cx="172572" cy="20708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IN" sz="1400"/>
            </a:p>
          </p:txBody>
        </p:sp>
        <p:sp>
          <p:nvSpPr>
            <p:cNvPr id="32" name="Arrow: Right 14">
              <a:extLst>
                <a:ext uri="{FF2B5EF4-FFF2-40B4-BE49-F238E27FC236}">
                  <a16:creationId xmlns:a16="http://schemas.microsoft.com/office/drawing/2014/main" id="{051B5DDA-7B51-23C2-0E3F-461122DB94DD}"/>
                </a:ext>
              </a:extLst>
            </p:cNvPr>
            <p:cNvSpPr txBox="1"/>
            <p:nvPr/>
          </p:nvSpPr>
          <p:spPr>
            <a:xfrm>
              <a:off x="2699587" y="1872914"/>
              <a:ext cx="124253" cy="120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IN" sz="1400" kern="1200"/>
            </a:p>
          </p:txBody>
        </p:sp>
      </p:grpSp>
      <p:grpSp>
        <p:nvGrpSpPr>
          <p:cNvPr id="10" name="Group 9">
            <a:extLst>
              <a:ext uri="{FF2B5EF4-FFF2-40B4-BE49-F238E27FC236}">
                <a16:creationId xmlns:a16="http://schemas.microsoft.com/office/drawing/2014/main" id="{558373AF-5CCD-AD2E-3439-4901386B4122}"/>
              </a:ext>
            </a:extLst>
          </p:cNvPr>
          <p:cNvGrpSpPr/>
          <p:nvPr/>
        </p:nvGrpSpPr>
        <p:grpSpPr>
          <a:xfrm>
            <a:off x="2895600" y="3120589"/>
            <a:ext cx="6629400" cy="599742"/>
            <a:chOff x="1841326" y="2074249"/>
            <a:chExt cx="1840774" cy="460193"/>
          </a:xfrm>
        </p:grpSpPr>
        <p:sp>
          <p:nvSpPr>
            <p:cNvPr id="29" name="Rectangle: Rounded Corners 28">
              <a:extLst>
                <a:ext uri="{FF2B5EF4-FFF2-40B4-BE49-F238E27FC236}">
                  <a16:creationId xmlns:a16="http://schemas.microsoft.com/office/drawing/2014/main" id="{0912AB4D-AF97-A60F-815D-99A1EA1BBD52}"/>
                </a:ext>
              </a:extLst>
            </p:cNvPr>
            <p:cNvSpPr/>
            <p:nvPr/>
          </p:nvSpPr>
          <p:spPr>
            <a:xfrm>
              <a:off x="1841326" y="2074249"/>
              <a:ext cx="1840774" cy="4601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sz="1400"/>
            </a:p>
          </p:txBody>
        </p:sp>
        <p:sp>
          <p:nvSpPr>
            <p:cNvPr id="30" name="Rectangle: Rounded Corners 16">
              <a:extLst>
                <a:ext uri="{FF2B5EF4-FFF2-40B4-BE49-F238E27FC236}">
                  <a16:creationId xmlns:a16="http://schemas.microsoft.com/office/drawing/2014/main" id="{19504D74-6D22-EC1D-F1C2-120B70CB649A}"/>
                </a:ext>
              </a:extLst>
            </p:cNvPr>
            <p:cNvSpPr txBox="1"/>
            <p:nvPr/>
          </p:nvSpPr>
          <p:spPr>
            <a:xfrm>
              <a:off x="1854805" y="2087728"/>
              <a:ext cx="1813816" cy="433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IN" b="1" dirty="0"/>
                <a:t>VM to seal goods in presence of specified officer and carries to receiving SEZ</a:t>
              </a:r>
            </a:p>
          </p:txBody>
        </p:sp>
      </p:grpSp>
      <p:grpSp>
        <p:nvGrpSpPr>
          <p:cNvPr id="11" name="Group 10">
            <a:extLst>
              <a:ext uri="{FF2B5EF4-FFF2-40B4-BE49-F238E27FC236}">
                <a16:creationId xmlns:a16="http://schemas.microsoft.com/office/drawing/2014/main" id="{C8B4868F-AF6A-0D32-1384-D058647F0CA5}"/>
              </a:ext>
            </a:extLst>
          </p:cNvPr>
          <p:cNvGrpSpPr/>
          <p:nvPr/>
        </p:nvGrpSpPr>
        <p:grpSpPr>
          <a:xfrm>
            <a:off x="5262563" y="3843653"/>
            <a:ext cx="745806" cy="224904"/>
            <a:chOff x="2658169" y="2563204"/>
            <a:chExt cx="207087" cy="172573"/>
          </a:xfrm>
        </p:grpSpPr>
        <p:sp>
          <p:nvSpPr>
            <p:cNvPr id="27" name="Arrow: Right 26">
              <a:extLst>
                <a:ext uri="{FF2B5EF4-FFF2-40B4-BE49-F238E27FC236}">
                  <a16:creationId xmlns:a16="http://schemas.microsoft.com/office/drawing/2014/main" id="{1E2E7177-DE87-5E31-815F-353D06FFD1C2}"/>
                </a:ext>
              </a:extLst>
            </p:cNvPr>
            <p:cNvSpPr/>
            <p:nvPr/>
          </p:nvSpPr>
          <p:spPr>
            <a:xfrm rot="5400000">
              <a:off x="2675427" y="2545947"/>
              <a:ext cx="172572" cy="20708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IN" sz="1400"/>
            </a:p>
          </p:txBody>
        </p:sp>
        <p:sp>
          <p:nvSpPr>
            <p:cNvPr id="28" name="Arrow: Right 18">
              <a:extLst>
                <a:ext uri="{FF2B5EF4-FFF2-40B4-BE49-F238E27FC236}">
                  <a16:creationId xmlns:a16="http://schemas.microsoft.com/office/drawing/2014/main" id="{35C846A9-1C98-E9A3-8657-A8B72E037FD1}"/>
                </a:ext>
              </a:extLst>
            </p:cNvPr>
            <p:cNvSpPr txBox="1"/>
            <p:nvPr/>
          </p:nvSpPr>
          <p:spPr>
            <a:xfrm>
              <a:off x="2699587" y="2563204"/>
              <a:ext cx="124253" cy="120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IN" sz="1400" kern="1200"/>
            </a:p>
          </p:txBody>
        </p:sp>
      </p:grpSp>
      <p:grpSp>
        <p:nvGrpSpPr>
          <p:cNvPr id="12" name="Group 11">
            <a:extLst>
              <a:ext uri="{FF2B5EF4-FFF2-40B4-BE49-F238E27FC236}">
                <a16:creationId xmlns:a16="http://schemas.microsoft.com/office/drawing/2014/main" id="{70A97730-2A64-011E-07FB-68D11327B257}"/>
              </a:ext>
            </a:extLst>
          </p:cNvPr>
          <p:cNvGrpSpPr/>
          <p:nvPr/>
        </p:nvGrpSpPr>
        <p:grpSpPr>
          <a:xfrm>
            <a:off x="2895600" y="3810879"/>
            <a:ext cx="6629400" cy="599742"/>
            <a:chOff x="1841326" y="2764539"/>
            <a:chExt cx="1840774" cy="460193"/>
          </a:xfrm>
        </p:grpSpPr>
        <p:sp>
          <p:nvSpPr>
            <p:cNvPr id="25" name="Rectangle: Rounded Corners 24">
              <a:extLst>
                <a:ext uri="{FF2B5EF4-FFF2-40B4-BE49-F238E27FC236}">
                  <a16:creationId xmlns:a16="http://schemas.microsoft.com/office/drawing/2014/main" id="{0E4EA7EC-EE69-29B0-4725-773D18C38A3B}"/>
                </a:ext>
              </a:extLst>
            </p:cNvPr>
            <p:cNvSpPr/>
            <p:nvPr/>
          </p:nvSpPr>
          <p:spPr>
            <a:xfrm>
              <a:off x="1841326" y="2764539"/>
              <a:ext cx="1840774" cy="4601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sz="1400"/>
            </a:p>
          </p:txBody>
        </p:sp>
        <p:sp>
          <p:nvSpPr>
            <p:cNvPr id="26" name="Rectangle: Rounded Corners 20">
              <a:extLst>
                <a:ext uri="{FF2B5EF4-FFF2-40B4-BE49-F238E27FC236}">
                  <a16:creationId xmlns:a16="http://schemas.microsoft.com/office/drawing/2014/main" id="{2661064B-5068-56EE-847A-322534353A14}"/>
                </a:ext>
              </a:extLst>
            </p:cNvPr>
            <p:cNvSpPr txBox="1"/>
            <p:nvPr/>
          </p:nvSpPr>
          <p:spPr>
            <a:xfrm>
              <a:off x="1854805" y="2778018"/>
              <a:ext cx="1813816" cy="433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IN" b="1" dirty="0"/>
                <a:t>Vault Manager bond to be debited</a:t>
              </a:r>
            </a:p>
          </p:txBody>
        </p:sp>
      </p:grpSp>
      <p:grpSp>
        <p:nvGrpSpPr>
          <p:cNvPr id="13" name="Group 12">
            <a:extLst>
              <a:ext uri="{FF2B5EF4-FFF2-40B4-BE49-F238E27FC236}">
                <a16:creationId xmlns:a16="http://schemas.microsoft.com/office/drawing/2014/main" id="{47C5F3DD-C751-BE4C-E2B9-C7FCD2F9D1D0}"/>
              </a:ext>
            </a:extLst>
          </p:cNvPr>
          <p:cNvGrpSpPr/>
          <p:nvPr/>
        </p:nvGrpSpPr>
        <p:grpSpPr>
          <a:xfrm>
            <a:off x="5262563" y="4533944"/>
            <a:ext cx="745806" cy="224904"/>
            <a:chOff x="2658169" y="3253495"/>
            <a:chExt cx="207087" cy="172573"/>
          </a:xfrm>
        </p:grpSpPr>
        <p:sp>
          <p:nvSpPr>
            <p:cNvPr id="23" name="Arrow: Right 22">
              <a:extLst>
                <a:ext uri="{FF2B5EF4-FFF2-40B4-BE49-F238E27FC236}">
                  <a16:creationId xmlns:a16="http://schemas.microsoft.com/office/drawing/2014/main" id="{F45750E6-DAA3-CB10-5886-721F48B5E5CC}"/>
                </a:ext>
              </a:extLst>
            </p:cNvPr>
            <p:cNvSpPr/>
            <p:nvPr/>
          </p:nvSpPr>
          <p:spPr>
            <a:xfrm rot="5400000">
              <a:off x="2675427" y="3236238"/>
              <a:ext cx="172572" cy="20708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IN" sz="1400"/>
            </a:p>
          </p:txBody>
        </p:sp>
        <p:sp>
          <p:nvSpPr>
            <p:cNvPr id="24" name="Arrow: Right 22">
              <a:extLst>
                <a:ext uri="{FF2B5EF4-FFF2-40B4-BE49-F238E27FC236}">
                  <a16:creationId xmlns:a16="http://schemas.microsoft.com/office/drawing/2014/main" id="{95F1D3B0-26C0-8631-3CE8-F68967AB25A6}"/>
                </a:ext>
              </a:extLst>
            </p:cNvPr>
            <p:cNvSpPr txBox="1"/>
            <p:nvPr/>
          </p:nvSpPr>
          <p:spPr>
            <a:xfrm>
              <a:off x="2699587" y="3253495"/>
              <a:ext cx="124253" cy="120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IN" sz="1400" kern="1200"/>
            </a:p>
          </p:txBody>
        </p:sp>
      </p:grpSp>
      <p:grpSp>
        <p:nvGrpSpPr>
          <p:cNvPr id="14" name="Group 13">
            <a:extLst>
              <a:ext uri="{FF2B5EF4-FFF2-40B4-BE49-F238E27FC236}">
                <a16:creationId xmlns:a16="http://schemas.microsoft.com/office/drawing/2014/main" id="{81E306A7-5576-7848-357A-042441BF2689}"/>
              </a:ext>
            </a:extLst>
          </p:cNvPr>
          <p:cNvGrpSpPr/>
          <p:nvPr/>
        </p:nvGrpSpPr>
        <p:grpSpPr>
          <a:xfrm>
            <a:off x="2895600" y="4501170"/>
            <a:ext cx="6629400" cy="599742"/>
            <a:chOff x="1841326" y="3454830"/>
            <a:chExt cx="1840774" cy="460193"/>
          </a:xfrm>
        </p:grpSpPr>
        <p:sp>
          <p:nvSpPr>
            <p:cNvPr id="21" name="Rectangle: Rounded Corners 20">
              <a:extLst>
                <a:ext uri="{FF2B5EF4-FFF2-40B4-BE49-F238E27FC236}">
                  <a16:creationId xmlns:a16="http://schemas.microsoft.com/office/drawing/2014/main" id="{0CC55E36-A062-F25B-346F-7C4D978BCA59}"/>
                </a:ext>
              </a:extLst>
            </p:cNvPr>
            <p:cNvSpPr/>
            <p:nvPr/>
          </p:nvSpPr>
          <p:spPr>
            <a:xfrm>
              <a:off x="1841326" y="3454830"/>
              <a:ext cx="1840774" cy="4601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sz="1400"/>
            </a:p>
          </p:txBody>
        </p:sp>
        <p:sp>
          <p:nvSpPr>
            <p:cNvPr id="22" name="Rectangle: Rounded Corners 24">
              <a:extLst>
                <a:ext uri="{FF2B5EF4-FFF2-40B4-BE49-F238E27FC236}">
                  <a16:creationId xmlns:a16="http://schemas.microsoft.com/office/drawing/2014/main" id="{AD225B73-CBC4-7A01-4F5F-178B044A948D}"/>
                </a:ext>
              </a:extLst>
            </p:cNvPr>
            <p:cNvSpPr txBox="1"/>
            <p:nvPr/>
          </p:nvSpPr>
          <p:spPr>
            <a:xfrm>
              <a:off x="1854805" y="3468309"/>
              <a:ext cx="1813816" cy="433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IN" b="1" dirty="0"/>
                <a:t>Receiving SEZ confirms receipt of goods</a:t>
              </a:r>
            </a:p>
          </p:txBody>
        </p:sp>
      </p:grpSp>
      <p:grpSp>
        <p:nvGrpSpPr>
          <p:cNvPr id="15" name="Group 14">
            <a:extLst>
              <a:ext uri="{FF2B5EF4-FFF2-40B4-BE49-F238E27FC236}">
                <a16:creationId xmlns:a16="http://schemas.microsoft.com/office/drawing/2014/main" id="{F1F2A8F6-E928-05CA-7FAE-7BA22159B400}"/>
              </a:ext>
            </a:extLst>
          </p:cNvPr>
          <p:cNvGrpSpPr/>
          <p:nvPr/>
        </p:nvGrpSpPr>
        <p:grpSpPr>
          <a:xfrm>
            <a:off x="5262562" y="5224237"/>
            <a:ext cx="745806" cy="224900"/>
            <a:chOff x="2658168" y="3943786"/>
            <a:chExt cx="207087" cy="172570"/>
          </a:xfrm>
        </p:grpSpPr>
        <p:sp>
          <p:nvSpPr>
            <p:cNvPr id="19" name="Arrow: Right 18">
              <a:extLst>
                <a:ext uri="{FF2B5EF4-FFF2-40B4-BE49-F238E27FC236}">
                  <a16:creationId xmlns:a16="http://schemas.microsoft.com/office/drawing/2014/main" id="{E1665A4F-9131-3A40-7973-63D8982AFC27}"/>
                </a:ext>
              </a:extLst>
            </p:cNvPr>
            <p:cNvSpPr/>
            <p:nvPr/>
          </p:nvSpPr>
          <p:spPr>
            <a:xfrm rot="5400000">
              <a:off x="2675427" y="3926527"/>
              <a:ext cx="172570" cy="20708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IN" sz="1400"/>
            </a:p>
          </p:txBody>
        </p:sp>
        <p:sp>
          <p:nvSpPr>
            <p:cNvPr id="20" name="Arrow: Right 26">
              <a:extLst>
                <a:ext uri="{FF2B5EF4-FFF2-40B4-BE49-F238E27FC236}">
                  <a16:creationId xmlns:a16="http://schemas.microsoft.com/office/drawing/2014/main" id="{59F7D15E-4CF9-6F5A-4281-D14AA7F392CD}"/>
                </a:ext>
              </a:extLst>
            </p:cNvPr>
            <p:cNvSpPr txBox="1"/>
            <p:nvPr/>
          </p:nvSpPr>
          <p:spPr>
            <a:xfrm>
              <a:off x="2699586" y="3943786"/>
              <a:ext cx="124253" cy="1207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IN" sz="1400" kern="1200"/>
            </a:p>
          </p:txBody>
        </p:sp>
      </p:grpSp>
      <p:grpSp>
        <p:nvGrpSpPr>
          <p:cNvPr id="16" name="Group 15">
            <a:extLst>
              <a:ext uri="{FF2B5EF4-FFF2-40B4-BE49-F238E27FC236}">
                <a16:creationId xmlns:a16="http://schemas.microsoft.com/office/drawing/2014/main" id="{EEFF7492-8948-F5CC-FCFF-049F2980F3BE}"/>
              </a:ext>
            </a:extLst>
          </p:cNvPr>
          <p:cNvGrpSpPr/>
          <p:nvPr/>
        </p:nvGrpSpPr>
        <p:grpSpPr>
          <a:xfrm>
            <a:off x="2895600" y="5191458"/>
            <a:ext cx="6629400" cy="599742"/>
            <a:chOff x="1841326" y="4145118"/>
            <a:chExt cx="1840774" cy="460193"/>
          </a:xfrm>
        </p:grpSpPr>
        <p:sp>
          <p:nvSpPr>
            <p:cNvPr id="17" name="Rectangle: Rounded Corners 16">
              <a:extLst>
                <a:ext uri="{FF2B5EF4-FFF2-40B4-BE49-F238E27FC236}">
                  <a16:creationId xmlns:a16="http://schemas.microsoft.com/office/drawing/2014/main" id="{1FECBD69-8635-B311-1CFF-9ADCBCFA8781}"/>
                </a:ext>
              </a:extLst>
            </p:cNvPr>
            <p:cNvSpPr/>
            <p:nvPr/>
          </p:nvSpPr>
          <p:spPr>
            <a:xfrm>
              <a:off x="1841326" y="4145118"/>
              <a:ext cx="1840774" cy="46019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sz="1400"/>
            </a:p>
          </p:txBody>
        </p:sp>
        <p:sp>
          <p:nvSpPr>
            <p:cNvPr id="18" name="Rectangle: Rounded Corners 28">
              <a:extLst>
                <a:ext uri="{FF2B5EF4-FFF2-40B4-BE49-F238E27FC236}">
                  <a16:creationId xmlns:a16="http://schemas.microsoft.com/office/drawing/2014/main" id="{DB706864-0B7C-D07E-E58F-561E8BDD3028}"/>
                </a:ext>
              </a:extLst>
            </p:cNvPr>
            <p:cNvSpPr txBox="1"/>
            <p:nvPr/>
          </p:nvSpPr>
          <p:spPr>
            <a:xfrm>
              <a:off x="1854805" y="4158597"/>
              <a:ext cx="1813816" cy="433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IN" b="1" dirty="0"/>
                <a:t>VM’s bond to be credited and receiving SEZ Unit bond to be debited</a:t>
              </a:r>
            </a:p>
          </p:txBody>
        </p:sp>
      </p:grpSp>
      <p:sp>
        <p:nvSpPr>
          <p:cNvPr id="43" name="Subtitle 2">
            <a:extLst>
              <a:ext uri="{FF2B5EF4-FFF2-40B4-BE49-F238E27FC236}">
                <a16:creationId xmlns:a16="http://schemas.microsoft.com/office/drawing/2014/main" id="{DA7FD581-A39E-69B9-D7C5-7E46B3FC86D3}"/>
              </a:ext>
            </a:extLst>
          </p:cNvPr>
          <p:cNvSpPr>
            <a:spLocks noGrp="1"/>
          </p:cNvSpPr>
          <p:nvPr>
            <p:ph type="subTitle" idx="1"/>
          </p:nvPr>
        </p:nvSpPr>
        <p:spPr>
          <a:xfrm>
            <a:off x="-20782" y="6567146"/>
            <a:ext cx="4364182" cy="192846"/>
          </a:xfrm>
        </p:spPr>
        <p:txBody>
          <a:bodyPr/>
          <a:lstStyle/>
          <a:p>
            <a:r>
              <a:rPr lang="de-DE" sz="1800" dirty="0">
                <a:hlinkClick r:id="rId2"/>
              </a:rPr>
              <a:t>Zone_Zone transfer PN 06 GIFT (Bullion).pdf</a:t>
            </a:r>
            <a:endParaRPr lang="en-IN" sz="1800" dirty="0"/>
          </a:p>
        </p:txBody>
      </p:sp>
      <p:pic>
        <p:nvPicPr>
          <p:cNvPr id="44" name="object 2">
            <a:extLst>
              <a:ext uri="{FF2B5EF4-FFF2-40B4-BE49-F238E27FC236}">
                <a16:creationId xmlns:a16="http://schemas.microsoft.com/office/drawing/2014/main" id="{3F0AE446-7BBC-C1D6-A613-70D853862593}"/>
              </a:ext>
            </a:extLst>
          </p:cNvPr>
          <p:cNvPicPr/>
          <p:nvPr/>
        </p:nvPicPr>
        <p:blipFill>
          <a:blip r:embed="rId3" cstate="print"/>
          <a:stretch>
            <a:fillRect/>
          </a:stretch>
        </p:blipFill>
        <p:spPr>
          <a:xfrm>
            <a:off x="11053372" y="6462619"/>
            <a:ext cx="1138628" cy="251592"/>
          </a:xfrm>
          <a:prstGeom prst="rect">
            <a:avLst/>
          </a:prstGeom>
        </p:spPr>
      </p:pic>
      <p:sp>
        <p:nvSpPr>
          <p:cNvPr id="45" name="Title 1">
            <a:extLst>
              <a:ext uri="{FF2B5EF4-FFF2-40B4-BE49-F238E27FC236}">
                <a16:creationId xmlns:a16="http://schemas.microsoft.com/office/drawing/2014/main" id="{C6BB9D99-7D5E-E4AE-C511-CAEECEACCF83}"/>
              </a:ext>
            </a:extLst>
          </p:cNvPr>
          <p:cNvSpPr>
            <a:spLocks noGrp="1"/>
          </p:cNvSpPr>
          <p:nvPr>
            <p:ph type="ctrTitle"/>
          </p:nvPr>
        </p:nvSpPr>
        <p:spPr>
          <a:xfrm>
            <a:off x="1143000" y="312006"/>
            <a:ext cx="9525000" cy="430887"/>
          </a:xfrm>
        </p:spPr>
        <p:txBody>
          <a:bodyPr/>
          <a:lstStyle/>
          <a:p>
            <a:pPr algn="l"/>
            <a:r>
              <a:rPr lang="en-US" sz="2800" dirty="0"/>
              <a:t>Zone to Zone Transfer SOP</a:t>
            </a:r>
            <a:endParaRPr lang="en-IN" sz="2800" dirty="0"/>
          </a:p>
        </p:txBody>
      </p:sp>
    </p:spTree>
    <p:extLst>
      <p:ext uri="{BB962C8B-B14F-4D97-AF65-F5344CB8AC3E}">
        <p14:creationId xmlns:p14="http://schemas.microsoft.com/office/powerpoint/2010/main" val="2233311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B3E20-B83A-B80D-4E8C-D2BBDD36CF58}"/>
            </a:ext>
          </a:extLst>
        </p:cNvPr>
        <p:cNvGrpSpPr/>
        <p:nvPr/>
      </p:nvGrpSpPr>
      <p:grpSpPr>
        <a:xfrm>
          <a:off x="0" y="0"/>
          <a:ext cx="0" cy="0"/>
          <a:chOff x="0" y="0"/>
          <a:chExt cx="0" cy="0"/>
        </a:xfrm>
      </p:grpSpPr>
      <p:sp>
        <p:nvSpPr>
          <p:cNvPr id="11" name="Title 3">
            <a:extLst>
              <a:ext uri="{FF2B5EF4-FFF2-40B4-BE49-F238E27FC236}">
                <a16:creationId xmlns:a16="http://schemas.microsoft.com/office/drawing/2014/main" id="{5DE02906-3A9D-8B65-D91C-55BDB961C140}"/>
              </a:ext>
            </a:extLst>
          </p:cNvPr>
          <p:cNvSpPr>
            <a:spLocks noGrp="1"/>
          </p:cNvSpPr>
          <p:nvPr>
            <p:ph type="title"/>
          </p:nvPr>
        </p:nvSpPr>
        <p:spPr>
          <a:xfrm>
            <a:off x="1295400" y="1447800"/>
            <a:ext cx="10134600" cy="2954655"/>
          </a:xfrm>
        </p:spPr>
        <p:txBody>
          <a:bodyPr/>
          <a:lstStyle/>
          <a:p>
            <a:pPr algn="ctr"/>
            <a:r>
              <a:rPr lang="en-US" sz="4800" dirty="0"/>
              <a:t>Import of Gold &amp; Silver </a:t>
            </a:r>
            <a:br>
              <a:rPr lang="en-US" sz="4800" dirty="0"/>
            </a:br>
            <a:r>
              <a:rPr lang="en-US" sz="4800" dirty="0"/>
              <a:t>through IIBX </a:t>
            </a:r>
            <a:br>
              <a:rPr lang="en-US" sz="4800" dirty="0"/>
            </a:br>
            <a:r>
              <a:rPr lang="en-US" sz="4800" dirty="0"/>
              <a:t>for </a:t>
            </a:r>
            <a:br>
              <a:rPr lang="en-US" sz="4800" dirty="0"/>
            </a:br>
            <a:r>
              <a:rPr lang="en-US" sz="4800" dirty="0"/>
              <a:t>Advance Authorisation Holders</a:t>
            </a:r>
            <a:endParaRPr lang="en-IN" sz="4800" dirty="0">
              <a:latin typeface="IBM Plex Sans" panose="020B0503050203000203" pitchFamily="34" charset="0"/>
            </a:endParaRPr>
          </a:p>
        </p:txBody>
      </p:sp>
      <p:pic>
        <p:nvPicPr>
          <p:cNvPr id="2" name="object 2">
            <a:extLst>
              <a:ext uri="{FF2B5EF4-FFF2-40B4-BE49-F238E27FC236}">
                <a16:creationId xmlns:a16="http://schemas.microsoft.com/office/drawing/2014/main" id="{B1314493-FFF0-E68D-8E7E-6F27A0D0FD80}"/>
              </a:ext>
            </a:extLst>
          </p:cNvPr>
          <p:cNvPicPr/>
          <p:nvPr/>
        </p:nvPicPr>
        <p:blipFill>
          <a:blip r:embed="rId2" cstate="print"/>
          <a:stretch>
            <a:fillRect/>
          </a:stretch>
        </p:blipFill>
        <p:spPr>
          <a:xfrm>
            <a:off x="11053372" y="6462618"/>
            <a:ext cx="1138628" cy="379455"/>
          </a:xfrm>
          <a:prstGeom prst="rect">
            <a:avLst/>
          </a:prstGeom>
        </p:spPr>
      </p:pic>
    </p:spTree>
    <p:extLst>
      <p:ext uri="{BB962C8B-B14F-4D97-AF65-F5344CB8AC3E}">
        <p14:creationId xmlns:p14="http://schemas.microsoft.com/office/powerpoint/2010/main" val="17463631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E4AAB-D976-D5C5-3C50-A47D486B5D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B10BD9-538E-E713-1B3E-298FBCDF1ABE}"/>
              </a:ext>
            </a:extLst>
          </p:cNvPr>
          <p:cNvSpPr txBox="1">
            <a:spLocks/>
          </p:cNvSpPr>
          <p:nvPr/>
        </p:nvSpPr>
        <p:spPr>
          <a:xfrm>
            <a:off x="685801" y="160713"/>
            <a:ext cx="8686800" cy="507072"/>
          </a:xfrm>
          <a:prstGeom prst="rect">
            <a:avLst/>
          </a:prstGeom>
        </p:spPr>
        <p:txBody>
          <a:bodyPr>
            <a:noAutofit/>
          </a:bodyPr>
          <a:lstStyle>
            <a:lvl1pPr>
              <a:defRPr>
                <a:latin typeface="+mj-lt"/>
                <a:ea typeface="+mj-ea"/>
                <a:cs typeface="+mj-cs"/>
              </a:defRPr>
            </a:lvl1pPr>
          </a:lstStyle>
          <a:p>
            <a:pPr algn="ctr"/>
            <a:r>
              <a:rPr lang="en-US" sz="2800" b="1" dirty="0">
                <a:solidFill>
                  <a:srgbClr val="1F3863"/>
                </a:solidFill>
                <a:latin typeface="Calibri"/>
                <a:cs typeface="Calibri"/>
              </a:rPr>
              <a:t>Eligibility Criteria for Advance Authorisation (AA) Holders</a:t>
            </a:r>
            <a:endParaRPr lang="en-IN" sz="2800" b="1" dirty="0">
              <a:solidFill>
                <a:srgbClr val="1F3863"/>
              </a:solidFill>
              <a:latin typeface="Calibri"/>
              <a:cs typeface="Calibri"/>
            </a:endParaRPr>
          </a:p>
        </p:txBody>
      </p:sp>
      <p:sp>
        <p:nvSpPr>
          <p:cNvPr id="4" name="TextBox 3">
            <a:extLst>
              <a:ext uri="{FF2B5EF4-FFF2-40B4-BE49-F238E27FC236}">
                <a16:creationId xmlns:a16="http://schemas.microsoft.com/office/drawing/2014/main" id="{B17030B4-3848-1181-239C-7F6138148248}"/>
              </a:ext>
            </a:extLst>
          </p:cNvPr>
          <p:cNvSpPr txBox="1"/>
          <p:nvPr/>
        </p:nvSpPr>
        <p:spPr>
          <a:xfrm>
            <a:off x="701298" y="1219200"/>
            <a:ext cx="11050658" cy="3785652"/>
          </a:xfrm>
          <a:prstGeom prst="rect">
            <a:avLst/>
          </a:prstGeom>
          <a:noFill/>
        </p:spPr>
        <p:txBody>
          <a:bodyPr wrap="square">
            <a:spAutoFit/>
          </a:bodyPr>
          <a:lstStyle/>
          <a:p>
            <a:pPr marL="342900" indent="-342900" algn="just">
              <a:buFont typeface="Arial" panose="020B0604020202020204" pitchFamily="34" charset="0"/>
              <a:buChar char="•"/>
            </a:pPr>
            <a:r>
              <a:rPr lang="en-US" sz="2400" dirty="0"/>
              <a:t>Pursuant to the IFSCA Circular dated 2 January 2026, entities holding a valid AA issued by DGFT are permitted to onboard and import gold and silver through IIBX</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a:t>Turnover based or net worth based eligibility norms have been relaxed, allowing all AA holders to participate irrespective of turnover and Net worth</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a:t>AA holders are invited to apply to become as Qualified </a:t>
            </a:r>
            <a:r>
              <a:rPr lang="en-US" sz="2400" dirty="0" err="1"/>
              <a:t>Jeweller</a:t>
            </a:r>
            <a:endParaRPr lang="en-US" sz="2400" dirty="0"/>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a:t>AA holders may import gold/silver strictly in accordance with the HS codes, quantity, and conditions specified in the Advance Authorisation licence</a:t>
            </a:r>
          </a:p>
        </p:txBody>
      </p:sp>
      <p:pic>
        <p:nvPicPr>
          <p:cNvPr id="3" name="object 2">
            <a:extLst>
              <a:ext uri="{FF2B5EF4-FFF2-40B4-BE49-F238E27FC236}">
                <a16:creationId xmlns:a16="http://schemas.microsoft.com/office/drawing/2014/main" id="{878D5DE7-9335-09E6-2BAC-8F1AB6E1C257}"/>
              </a:ext>
            </a:extLst>
          </p:cNvPr>
          <p:cNvPicPr/>
          <p:nvPr/>
        </p:nvPicPr>
        <p:blipFill>
          <a:blip r:embed="rId2" cstate="print"/>
          <a:stretch>
            <a:fillRect/>
          </a:stretch>
        </p:blipFill>
        <p:spPr>
          <a:xfrm>
            <a:off x="11053372" y="6462618"/>
            <a:ext cx="1138628" cy="379455"/>
          </a:xfrm>
          <a:prstGeom prst="rect">
            <a:avLst/>
          </a:prstGeom>
        </p:spPr>
      </p:pic>
    </p:spTree>
    <p:extLst>
      <p:ext uri="{BB962C8B-B14F-4D97-AF65-F5344CB8AC3E}">
        <p14:creationId xmlns:p14="http://schemas.microsoft.com/office/powerpoint/2010/main" val="898741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2">
            <a:extLst>
              <a:ext uri="{FF2B5EF4-FFF2-40B4-BE49-F238E27FC236}">
                <a16:creationId xmlns:a16="http://schemas.microsoft.com/office/drawing/2014/main" id="{33F2CF4C-54F5-64AD-AC92-4354DE642580}"/>
              </a:ext>
            </a:extLst>
          </p:cNvPr>
          <p:cNvPicPr/>
          <p:nvPr/>
        </p:nvPicPr>
        <p:blipFill>
          <a:blip r:embed="rId2" cstate="print"/>
          <a:stretch>
            <a:fillRect/>
          </a:stretch>
        </p:blipFill>
        <p:spPr>
          <a:xfrm>
            <a:off x="5029199" y="3047"/>
            <a:ext cx="2514599" cy="1597153"/>
          </a:xfrm>
          <a:prstGeom prst="rect">
            <a:avLst/>
          </a:prstGeom>
        </p:spPr>
      </p:pic>
      <p:graphicFrame>
        <p:nvGraphicFramePr>
          <p:cNvPr id="5" name="Diagram 4">
            <a:extLst>
              <a:ext uri="{FF2B5EF4-FFF2-40B4-BE49-F238E27FC236}">
                <a16:creationId xmlns:a16="http://schemas.microsoft.com/office/drawing/2014/main" id="{DA182BBB-EE2A-640F-64ED-7324A644A4FE}"/>
              </a:ext>
            </a:extLst>
          </p:cNvPr>
          <p:cNvGraphicFramePr/>
          <p:nvPr/>
        </p:nvGraphicFramePr>
        <p:xfrm>
          <a:off x="228600" y="1447800"/>
          <a:ext cx="6324600" cy="4572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object 2">
            <a:extLst>
              <a:ext uri="{FF2B5EF4-FFF2-40B4-BE49-F238E27FC236}">
                <a16:creationId xmlns:a16="http://schemas.microsoft.com/office/drawing/2014/main" id="{39D83A8B-A616-B385-59B1-535DCF583633}"/>
              </a:ext>
            </a:extLst>
          </p:cNvPr>
          <p:cNvPicPr/>
          <p:nvPr/>
        </p:nvPicPr>
        <p:blipFill>
          <a:blip r:embed="rId8" cstate="print"/>
          <a:stretch>
            <a:fillRect/>
          </a:stretch>
        </p:blipFill>
        <p:spPr>
          <a:xfrm>
            <a:off x="10896600" y="6357658"/>
            <a:ext cx="1138628" cy="379455"/>
          </a:xfrm>
          <a:prstGeom prst="rect">
            <a:avLst/>
          </a:prstGeom>
        </p:spPr>
      </p:pic>
      <p:pic>
        <p:nvPicPr>
          <p:cNvPr id="3" name="Picture 2" descr="A building with a flag in front of a city&#10;&#10;Description automatically generated">
            <a:extLst>
              <a:ext uri="{FF2B5EF4-FFF2-40B4-BE49-F238E27FC236}">
                <a16:creationId xmlns:a16="http://schemas.microsoft.com/office/drawing/2014/main" id="{6F3CA51B-59C8-49C8-15B7-B54E70499B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05600" y="2362199"/>
            <a:ext cx="5329628" cy="3145687"/>
          </a:xfrm>
          <a:prstGeom prst="rect">
            <a:avLst/>
          </a:prstGeom>
        </p:spPr>
      </p:pic>
    </p:spTree>
    <p:extLst>
      <p:ext uri="{BB962C8B-B14F-4D97-AF65-F5344CB8AC3E}">
        <p14:creationId xmlns:p14="http://schemas.microsoft.com/office/powerpoint/2010/main" val="1095074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8AD78-6C63-A723-96DD-2042E95106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49B539-6F7B-91DC-46C7-FB236CCBECD1}"/>
              </a:ext>
            </a:extLst>
          </p:cNvPr>
          <p:cNvSpPr txBox="1">
            <a:spLocks/>
          </p:cNvSpPr>
          <p:nvPr/>
        </p:nvSpPr>
        <p:spPr>
          <a:xfrm>
            <a:off x="685801" y="160713"/>
            <a:ext cx="8458200" cy="507072"/>
          </a:xfrm>
          <a:prstGeom prst="rect">
            <a:avLst/>
          </a:prstGeom>
        </p:spPr>
        <p:txBody>
          <a:bodyPr>
            <a:noAutofit/>
          </a:bodyPr>
          <a:lstStyle>
            <a:lvl1pPr>
              <a:defRPr>
                <a:latin typeface="+mj-lt"/>
                <a:ea typeface="+mj-ea"/>
                <a:cs typeface="+mj-cs"/>
              </a:defRPr>
            </a:lvl1pPr>
          </a:lstStyle>
          <a:p>
            <a:pPr algn="ctr"/>
            <a:r>
              <a:rPr lang="en-US" sz="2800" b="1" dirty="0">
                <a:solidFill>
                  <a:srgbClr val="1F3863"/>
                </a:solidFill>
                <a:latin typeface="Calibri"/>
                <a:cs typeface="Calibri"/>
              </a:rPr>
              <a:t>Advantages for Advance Authorisation (AA) Holders</a:t>
            </a:r>
            <a:endParaRPr lang="en-IN" sz="2800" b="1" dirty="0">
              <a:solidFill>
                <a:srgbClr val="1F3863"/>
              </a:solidFill>
              <a:latin typeface="Calibri"/>
              <a:cs typeface="Calibri"/>
            </a:endParaRPr>
          </a:p>
        </p:txBody>
      </p:sp>
      <p:sp>
        <p:nvSpPr>
          <p:cNvPr id="4" name="TextBox 3">
            <a:extLst>
              <a:ext uri="{FF2B5EF4-FFF2-40B4-BE49-F238E27FC236}">
                <a16:creationId xmlns:a16="http://schemas.microsoft.com/office/drawing/2014/main" id="{386732CE-86BB-A20A-C744-480B911FD04D}"/>
              </a:ext>
            </a:extLst>
          </p:cNvPr>
          <p:cNvSpPr txBox="1"/>
          <p:nvPr/>
        </p:nvSpPr>
        <p:spPr>
          <a:xfrm>
            <a:off x="685800" y="1219200"/>
            <a:ext cx="11050658" cy="4524315"/>
          </a:xfrm>
          <a:prstGeom prst="rect">
            <a:avLst/>
          </a:prstGeom>
          <a:noFill/>
        </p:spPr>
        <p:txBody>
          <a:bodyPr wrap="square">
            <a:spAutoFit/>
          </a:bodyPr>
          <a:lstStyle/>
          <a:p>
            <a:pPr marL="342900" indent="-342900" algn="just">
              <a:buFont typeface="Arial" panose="020B0604020202020204" pitchFamily="34" charset="0"/>
              <a:buChar char="•"/>
            </a:pPr>
            <a:r>
              <a:rPr lang="en-US" sz="2400" dirty="0"/>
              <a:t>Import of Bullion through IIBX is permitted under HSNs as mentioned in the AA licence</a:t>
            </a:r>
          </a:p>
          <a:p>
            <a:pPr marL="342900" indent="-342900" algn="just">
              <a:buFont typeface="Arial" panose="020B0604020202020204" pitchFamily="34" charset="0"/>
              <a:buChar char="•"/>
            </a:pPr>
            <a:r>
              <a:rPr lang="en-US" sz="2400" dirty="0"/>
              <a:t>Smaller denominations as low as 100 </a:t>
            </a:r>
            <a:r>
              <a:rPr lang="en-US" sz="2400" dirty="0" err="1"/>
              <a:t>Gms</a:t>
            </a:r>
            <a:r>
              <a:rPr lang="en-US" sz="2400" dirty="0"/>
              <a:t> available</a:t>
            </a:r>
          </a:p>
          <a:p>
            <a:pPr marL="342900" indent="-342900" algn="just">
              <a:buFont typeface="Arial" panose="020B0604020202020204" pitchFamily="34" charset="0"/>
              <a:buChar char="•"/>
            </a:pPr>
            <a:r>
              <a:rPr lang="en-US" sz="2400" dirty="0"/>
              <a:t>No Counter party risk</a:t>
            </a:r>
          </a:p>
          <a:p>
            <a:pPr marL="342900" indent="-342900" algn="just">
              <a:buFont typeface="Arial" panose="020B0604020202020204" pitchFamily="34" charset="0"/>
              <a:buChar char="•"/>
            </a:pPr>
            <a:r>
              <a:rPr lang="en-US" sz="2400" dirty="0"/>
              <a:t>Participation is allowed only as a client of a Bullion Trading Member on IIBX</a:t>
            </a:r>
          </a:p>
          <a:p>
            <a:pPr marL="342900" indent="-342900" algn="just">
              <a:buFont typeface="Arial" panose="020B0604020202020204" pitchFamily="34" charset="0"/>
              <a:buChar char="•"/>
            </a:pPr>
            <a:r>
              <a:rPr lang="en-US" sz="2400" dirty="0"/>
              <a:t>No need to pre-book the Bullion. 24*7 Availability of Bullion</a:t>
            </a:r>
          </a:p>
          <a:p>
            <a:pPr marL="342900" indent="-342900" algn="just">
              <a:buFont typeface="Arial" panose="020B0604020202020204" pitchFamily="34" charset="0"/>
              <a:buChar char="•"/>
            </a:pPr>
            <a:r>
              <a:rPr lang="en-US" sz="2400" dirty="0"/>
              <a:t>No cash margin blocked for duty foregone amount. </a:t>
            </a:r>
          </a:p>
          <a:p>
            <a:pPr marL="342900" indent="-342900" algn="just">
              <a:buFont typeface="Arial" panose="020B0604020202020204" pitchFamily="34" charset="0"/>
              <a:buChar char="•"/>
            </a:pPr>
            <a:r>
              <a:rPr lang="en-US" sz="2400" dirty="0"/>
              <a:t>Bond to be submitted to Jurisdictional Customs as hitherto</a:t>
            </a:r>
          </a:p>
          <a:p>
            <a:pPr marL="342900" indent="-342900" algn="just">
              <a:buFont typeface="Arial" panose="020B0604020202020204" pitchFamily="34" charset="0"/>
              <a:buChar char="•"/>
            </a:pPr>
            <a:r>
              <a:rPr lang="en-US" sz="2400" dirty="0"/>
              <a:t>Easy access to recycled Gold</a:t>
            </a:r>
          </a:p>
          <a:p>
            <a:pPr marL="342900" indent="-342900" algn="just">
              <a:buFont typeface="Arial" panose="020B0604020202020204" pitchFamily="34" charset="0"/>
              <a:buChar char="•"/>
            </a:pPr>
            <a:r>
              <a:rPr lang="en-US" sz="2400" dirty="0"/>
              <a:t>Mumbai SEEPZ vault is in process</a:t>
            </a:r>
          </a:p>
          <a:p>
            <a:pPr marL="342900" indent="-342900" algn="just">
              <a:buFont typeface="Arial" panose="020B0604020202020204" pitchFamily="34" charset="0"/>
              <a:buChar char="•"/>
            </a:pPr>
            <a:r>
              <a:rPr lang="en-US" sz="2400" dirty="0"/>
              <a:t>Exporters dollar account can be opened in IBUs at GIFT IFSC enabling quick dollar flow to IIBX without any forex conversion</a:t>
            </a:r>
          </a:p>
        </p:txBody>
      </p:sp>
      <p:pic>
        <p:nvPicPr>
          <p:cNvPr id="3" name="object 2">
            <a:extLst>
              <a:ext uri="{FF2B5EF4-FFF2-40B4-BE49-F238E27FC236}">
                <a16:creationId xmlns:a16="http://schemas.microsoft.com/office/drawing/2014/main" id="{3660D2DE-7C41-F8DA-D21D-44C3095F0F00}"/>
              </a:ext>
            </a:extLst>
          </p:cNvPr>
          <p:cNvPicPr/>
          <p:nvPr/>
        </p:nvPicPr>
        <p:blipFill>
          <a:blip r:embed="rId2" cstate="print"/>
          <a:stretch>
            <a:fillRect/>
          </a:stretch>
        </p:blipFill>
        <p:spPr>
          <a:xfrm>
            <a:off x="11053372" y="6462618"/>
            <a:ext cx="1138628" cy="379455"/>
          </a:xfrm>
          <a:prstGeom prst="rect">
            <a:avLst/>
          </a:prstGeom>
        </p:spPr>
      </p:pic>
    </p:spTree>
    <p:extLst>
      <p:ext uri="{BB962C8B-B14F-4D97-AF65-F5344CB8AC3E}">
        <p14:creationId xmlns:p14="http://schemas.microsoft.com/office/powerpoint/2010/main" val="651477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F7376-AFE0-BC17-E6FB-352785E0E07F}"/>
            </a:ext>
          </a:extLst>
        </p:cNvPr>
        <p:cNvGrpSpPr/>
        <p:nvPr/>
      </p:nvGrpSpPr>
      <p:grpSpPr>
        <a:xfrm>
          <a:off x="0" y="0"/>
          <a:ext cx="0" cy="0"/>
          <a:chOff x="0" y="0"/>
          <a:chExt cx="0" cy="0"/>
        </a:xfrm>
      </p:grpSpPr>
      <p:pic>
        <p:nvPicPr>
          <p:cNvPr id="4" name="object 2">
            <a:extLst>
              <a:ext uri="{FF2B5EF4-FFF2-40B4-BE49-F238E27FC236}">
                <a16:creationId xmlns:a16="http://schemas.microsoft.com/office/drawing/2014/main" id="{C1601A02-52F9-64BB-65F9-03EE76647174}"/>
              </a:ext>
            </a:extLst>
          </p:cNvPr>
          <p:cNvPicPr/>
          <p:nvPr/>
        </p:nvPicPr>
        <p:blipFill>
          <a:blip r:embed="rId2" cstate="print"/>
          <a:stretch>
            <a:fillRect/>
          </a:stretch>
        </p:blipFill>
        <p:spPr>
          <a:xfrm>
            <a:off x="11053372" y="6462618"/>
            <a:ext cx="1138628" cy="379455"/>
          </a:xfrm>
          <a:prstGeom prst="rect">
            <a:avLst/>
          </a:prstGeom>
        </p:spPr>
      </p:pic>
      <p:sp>
        <p:nvSpPr>
          <p:cNvPr id="2" name="Subtitle 2">
            <a:extLst>
              <a:ext uri="{FF2B5EF4-FFF2-40B4-BE49-F238E27FC236}">
                <a16:creationId xmlns:a16="http://schemas.microsoft.com/office/drawing/2014/main" id="{4FBF84B4-F1E9-7636-0917-25F10B2A10F3}"/>
              </a:ext>
            </a:extLst>
          </p:cNvPr>
          <p:cNvSpPr txBox="1">
            <a:spLocks/>
          </p:cNvSpPr>
          <p:nvPr/>
        </p:nvSpPr>
        <p:spPr>
          <a:xfrm>
            <a:off x="685800" y="1371600"/>
            <a:ext cx="11125200" cy="3622338"/>
          </a:xfrm>
          <a:prstGeom prst="rect">
            <a:avLst/>
          </a:prstGeom>
        </p:spPr>
        <p:txBody>
          <a:bodyPr wrap="square" lIns="0" tIns="0" rIns="0" bIns="0">
            <a:spAutoFit/>
          </a:bodyPr>
          <a:lstStyle>
            <a:lvl1pPr marL="0" indent="0" algn="ctr">
              <a:buNone/>
              <a:defRPr sz="2400">
                <a:latin typeface="+mn-lt"/>
                <a:ea typeface="+mn-ea"/>
                <a:cs typeface="+mn-cs"/>
              </a:defRPr>
            </a:lvl1pPr>
            <a:lvl2pPr marL="457200" indent="0" algn="ctr">
              <a:buNone/>
              <a:defRPr sz="2000">
                <a:latin typeface="+mn-lt"/>
                <a:ea typeface="+mn-ea"/>
                <a:cs typeface="+mn-cs"/>
              </a:defRPr>
            </a:lvl2pPr>
            <a:lvl3pPr marL="914400" indent="0" algn="ctr">
              <a:buNone/>
              <a:defRPr sz="1800">
                <a:latin typeface="+mn-lt"/>
                <a:ea typeface="+mn-ea"/>
                <a:cs typeface="+mn-cs"/>
              </a:defRPr>
            </a:lvl3pPr>
            <a:lvl4pPr marL="1371600" indent="0" algn="ctr">
              <a:buNone/>
              <a:defRPr sz="1600">
                <a:latin typeface="+mn-lt"/>
                <a:ea typeface="+mn-ea"/>
                <a:cs typeface="+mn-cs"/>
              </a:defRPr>
            </a:lvl4pPr>
            <a:lvl5pPr marL="1828800" indent="0" algn="ctr">
              <a:buNone/>
              <a:defRPr sz="1600">
                <a:latin typeface="+mn-lt"/>
                <a:ea typeface="+mn-ea"/>
                <a:cs typeface="+mn-cs"/>
              </a:defRPr>
            </a:lvl5pPr>
            <a:lvl6pPr marL="2286000" indent="0" algn="ctr">
              <a:buNone/>
              <a:defRPr sz="1600">
                <a:latin typeface="+mn-lt"/>
                <a:ea typeface="+mn-ea"/>
                <a:cs typeface="+mn-cs"/>
              </a:defRPr>
            </a:lvl6pPr>
            <a:lvl7pPr marL="2743200" indent="0" algn="ctr">
              <a:buNone/>
              <a:defRPr sz="1600">
                <a:latin typeface="+mn-lt"/>
                <a:ea typeface="+mn-ea"/>
                <a:cs typeface="+mn-cs"/>
              </a:defRPr>
            </a:lvl7pPr>
            <a:lvl8pPr marL="3200400" indent="0" algn="ctr">
              <a:buNone/>
              <a:defRPr sz="1600">
                <a:latin typeface="+mn-lt"/>
                <a:ea typeface="+mn-ea"/>
                <a:cs typeface="+mn-cs"/>
              </a:defRPr>
            </a:lvl8pPr>
            <a:lvl9pPr marL="3657600" indent="0" algn="ctr">
              <a:buNone/>
              <a:defRPr sz="1600">
                <a:latin typeface="+mn-lt"/>
                <a:ea typeface="+mn-ea"/>
                <a:cs typeface="+mn-cs"/>
              </a:defRPr>
            </a:lvl9pPr>
          </a:lstStyle>
          <a:p>
            <a:pPr algn="just">
              <a:lnSpc>
                <a:spcPct val="150000"/>
              </a:lnSpc>
            </a:pPr>
            <a:r>
              <a:rPr lang="en-US" sz="3200" b="1" kern="0" dirty="0">
                <a:solidFill>
                  <a:sysClr val="windowText" lastClr="000000"/>
                </a:solidFill>
                <a:latin typeface="Aptos" panose="020B0004020202020204" pitchFamily="34" charset="0"/>
              </a:rPr>
              <a:t>Pre Conditions</a:t>
            </a:r>
          </a:p>
          <a:p>
            <a:pPr algn="just">
              <a:lnSpc>
                <a:spcPct val="150000"/>
              </a:lnSpc>
            </a:pPr>
            <a:endParaRPr lang="en-US" sz="3200" b="1" kern="0" dirty="0">
              <a:solidFill>
                <a:sysClr val="windowText" lastClr="000000"/>
              </a:solidFill>
              <a:latin typeface="Aptos" panose="020B0004020202020204" pitchFamily="34" charset="0"/>
            </a:endParaRPr>
          </a:p>
          <a:p>
            <a:pPr marL="914400" lvl="1" indent="-457200" algn="just">
              <a:lnSpc>
                <a:spcPct val="150000"/>
              </a:lnSpc>
              <a:buFont typeface="Wingdings" panose="05000000000000000000" pitchFamily="2" charset="2"/>
              <a:buChar char="§"/>
            </a:pPr>
            <a:r>
              <a:rPr lang="en-US" sz="3200" b="1" kern="0" dirty="0">
                <a:solidFill>
                  <a:sysClr val="windowText" lastClr="000000"/>
                </a:solidFill>
                <a:latin typeface="Aptos" panose="020B0004020202020204" pitchFamily="34" charset="0"/>
              </a:rPr>
              <a:t>Valid Advance Authorisation Licence issued by DGFT</a:t>
            </a:r>
          </a:p>
          <a:p>
            <a:pPr marL="914400" lvl="1" indent="-457200" algn="just">
              <a:lnSpc>
                <a:spcPct val="150000"/>
              </a:lnSpc>
              <a:buFont typeface="Wingdings" panose="05000000000000000000" pitchFamily="2" charset="2"/>
              <a:buChar char="§"/>
            </a:pPr>
            <a:endParaRPr lang="en-US" sz="3200" b="1" kern="0" dirty="0">
              <a:solidFill>
                <a:sysClr val="windowText" lastClr="000000"/>
              </a:solidFill>
              <a:latin typeface="Aptos" panose="020B0004020202020204" pitchFamily="34" charset="0"/>
            </a:endParaRPr>
          </a:p>
          <a:p>
            <a:pPr marL="914400" lvl="1" indent="-457200" algn="just">
              <a:lnSpc>
                <a:spcPct val="150000"/>
              </a:lnSpc>
              <a:buFont typeface="Wingdings" panose="05000000000000000000" pitchFamily="2" charset="2"/>
              <a:buChar char="§"/>
            </a:pPr>
            <a:r>
              <a:rPr lang="en-US" sz="3200" b="1" kern="0" dirty="0">
                <a:solidFill>
                  <a:sysClr val="windowText" lastClr="000000"/>
                </a:solidFill>
                <a:latin typeface="Aptos" panose="020B0004020202020204" pitchFamily="34" charset="0"/>
              </a:rPr>
              <a:t>Qualified </a:t>
            </a:r>
            <a:r>
              <a:rPr lang="en-US" sz="3200" b="1" kern="0" dirty="0" err="1">
                <a:solidFill>
                  <a:sysClr val="windowText" lastClr="000000"/>
                </a:solidFill>
                <a:latin typeface="Aptos" panose="020B0004020202020204" pitchFamily="34" charset="0"/>
              </a:rPr>
              <a:t>Jeweller</a:t>
            </a:r>
            <a:r>
              <a:rPr lang="en-US" sz="3200" b="1" kern="0" dirty="0">
                <a:solidFill>
                  <a:sysClr val="windowText" lastClr="000000"/>
                </a:solidFill>
                <a:latin typeface="Aptos" panose="020B0004020202020204" pitchFamily="34" charset="0"/>
              </a:rPr>
              <a:t> of IIBX</a:t>
            </a:r>
            <a:endParaRPr lang="en-IN" sz="3200" b="1" kern="0" dirty="0">
              <a:solidFill>
                <a:sysClr val="windowText" lastClr="000000"/>
              </a:solidFill>
              <a:latin typeface="Aptos" panose="020B0004020202020204" pitchFamily="34" charset="0"/>
            </a:endParaRPr>
          </a:p>
        </p:txBody>
      </p:sp>
      <p:sp>
        <p:nvSpPr>
          <p:cNvPr id="5" name="Title 1">
            <a:extLst>
              <a:ext uri="{FF2B5EF4-FFF2-40B4-BE49-F238E27FC236}">
                <a16:creationId xmlns:a16="http://schemas.microsoft.com/office/drawing/2014/main" id="{687A8521-639E-D7C4-FEDA-6B08673054B6}"/>
              </a:ext>
            </a:extLst>
          </p:cNvPr>
          <p:cNvSpPr>
            <a:spLocks noGrp="1"/>
          </p:cNvSpPr>
          <p:nvPr>
            <p:ph type="ctrTitle"/>
          </p:nvPr>
        </p:nvSpPr>
        <p:spPr>
          <a:xfrm>
            <a:off x="-381000" y="152400"/>
            <a:ext cx="13030200" cy="430887"/>
          </a:xfrm>
        </p:spPr>
        <p:txBody>
          <a:bodyPr/>
          <a:lstStyle/>
          <a:p>
            <a:r>
              <a:rPr lang="en-IN" sz="2800" dirty="0"/>
              <a:t>Import of Bullion by Exporters through IIBX under Advance Authorisation Scheme</a:t>
            </a:r>
          </a:p>
        </p:txBody>
      </p:sp>
    </p:spTree>
    <p:extLst>
      <p:ext uri="{BB962C8B-B14F-4D97-AF65-F5344CB8AC3E}">
        <p14:creationId xmlns:p14="http://schemas.microsoft.com/office/powerpoint/2010/main" val="3462281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78BA-1E9E-C889-3C48-D0EC73725F48}"/>
              </a:ext>
            </a:extLst>
          </p:cNvPr>
          <p:cNvSpPr>
            <a:spLocks noGrp="1"/>
          </p:cNvSpPr>
          <p:nvPr>
            <p:ph type="ctrTitle"/>
          </p:nvPr>
        </p:nvSpPr>
        <p:spPr>
          <a:xfrm>
            <a:off x="762000" y="152400"/>
            <a:ext cx="9144000" cy="615553"/>
          </a:xfrm>
        </p:spPr>
        <p:txBody>
          <a:bodyPr/>
          <a:lstStyle/>
          <a:p>
            <a:pPr algn="l"/>
            <a:r>
              <a:rPr lang="en-US" sz="4000" dirty="0"/>
              <a:t>Advance Authorisation…1/2</a:t>
            </a:r>
            <a:endParaRPr lang="en-IN" sz="4000" dirty="0"/>
          </a:p>
        </p:txBody>
      </p:sp>
      <p:sp>
        <p:nvSpPr>
          <p:cNvPr id="3" name="Subtitle 2">
            <a:extLst>
              <a:ext uri="{FF2B5EF4-FFF2-40B4-BE49-F238E27FC236}">
                <a16:creationId xmlns:a16="http://schemas.microsoft.com/office/drawing/2014/main" id="{7D41FE2E-C405-BF15-C18D-4E911263023A}"/>
              </a:ext>
            </a:extLst>
          </p:cNvPr>
          <p:cNvSpPr>
            <a:spLocks noGrp="1"/>
          </p:cNvSpPr>
          <p:nvPr>
            <p:ph type="subTitle" idx="1"/>
          </p:nvPr>
        </p:nvSpPr>
        <p:spPr>
          <a:xfrm>
            <a:off x="1143000" y="1066800"/>
            <a:ext cx="10515600" cy="2342949"/>
          </a:xfrm>
        </p:spPr>
        <p:txBody>
          <a:bodyPr/>
          <a:lstStyle/>
          <a:p>
            <a:pPr algn="just">
              <a:lnSpc>
                <a:spcPct val="150000"/>
              </a:lnSpc>
            </a:pPr>
            <a:r>
              <a:rPr lang="en-US" sz="2600" kern="100" dirty="0">
                <a:latin typeface="Aptos" panose="020B0004020202020204" pitchFamily="34" charset="0"/>
                <a:cs typeface="Times New Roman" panose="02020603050405020304" pitchFamily="18" charset="0"/>
              </a:rPr>
              <a:t>Advance Authorisation (AA) License: This license, issued by the Directorate General of Foreign Trade (DGFT), allows for duty free import of inputs like gold and silver required for the manufacture of export products.</a:t>
            </a:r>
          </a:p>
          <a:p>
            <a:pPr algn="just">
              <a:lnSpc>
                <a:spcPct val="150000"/>
              </a:lnSpc>
            </a:pPr>
            <a:endParaRPr lang="en-IN" sz="2600" kern="100" dirty="0">
              <a:latin typeface="Aptos" panose="020B0004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48F45613-A4AD-F65E-F630-E60C440B2D97}"/>
              </a:ext>
            </a:extLst>
          </p:cNvPr>
          <p:cNvPicPr>
            <a:picLocks noChangeAspect="1"/>
          </p:cNvPicPr>
          <p:nvPr/>
        </p:nvPicPr>
        <p:blipFill>
          <a:blip r:embed="rId2"/>
          <a:stretch>
            <a:fillRect/>
          </a:stretch>
        </p:blipFill>
        <p:spPr>
          <a:xfrm>
            <a:off x="457200" y="3048000"/>
            <a:ext cx="11734800" cy="3810000"/>
          </a:xfrm>
          <a:prstGeom prst="rect">
            <a:avLst/>
          </a:prstGeom>
        </p:spPr>
      </p:pic>
      <p:pic>
        <p:nvPicPr>
          <p:cNvPr id="6" name="object 2">
            <a:extLst>
              <a:ext uri="{FF2B5EF4-FFF2-40B4-BE49-F238E27FC236}">
                <a16:creationId xmlns:a16="http://schemas.microsoft.com/office/drawing/2014/main" id="{E60549A1-6073-2BF0-706F-7158CD9A8389}"/>
              </a:ext>
            </a:extLst>
          </p:cNvPr>
          <p:cNvPicPr/>
          <p:nvPr/>
        </p:nvPicPr>
        <p:blipFill>
          <a:blip r:embed="rId3" cstate="print"/>
          <a:stretch>
            <a:fillRect/>
          </a:stretch>
        </p:blipFill>
        <p:spPr>
          <a:xfrm>
            <a:off x="11053372" y="6462618"/>
            <a:ext cx="1138628" cy="379455"/>
          </a:xfrm>
          <a:prstGeom prst="rect">
            <a:avLst/>
          </a:prstGeom>
        </p:spPr>
      </p:pic>
      <p:sp>
        <p:nvSpPr>
          <p:cNvPr id="15" name="Arrow: Up 14">
            <a:extLst>
              <a:ext uri="{FF2B5EF4-FFF2-40B4-BE49-F238E27FC236}">
                <a16:creationId xmlns:a16="http://schemas.microsoft.com/office/drawing/2014/main" id="{6873B524-D910-CD50-73D2-54B9D8BDF506}"/>
              </a:ext>
            </a:extLst>
          </p:cNvPr>
          <p:cNvSpPr/>
          <p:nvPr/>
        </p:nvSpPr>
        <p:spPr>
          <a:xfrm rot="7183276">
            <a:off x="3388425" y="3552560"/>
            <a:ext cx="586453" cy="112448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122676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C4C1D-04BA-FE04-1E68-238166081FEB}"/>
              </a:ext>
            </a:extLst>
          </p:cNvPr>
          <p:cNvSpPr>
            <a:spLocks noGrp="1"/>
          </p:cNvSpPr>
          <p:nvPr>
            <p:ph type="ctrTitle"/>
          </p:nvPr>
        </p:nvSpPr>
        <p:spPr>
          <a:xfrm>
            <a:off x="914400" y="838200"/>
            <a:ext cx="10896600" cy="923330"/>
          </a:xfrm>
        </p:spPr>
        <p:txBody>
          <a:bodyPr/>
          <a:lstStyle/>
          <a:p>
            <a:pPr algn="l"/>
            <a:r>
              <a:rPr lang="en-US" sz="3000" kern="100" dirty="0">
                <a:latin typeface="Aptos" panose="020B0004020202020204" pitchFamily="34" charset="0"/>
                <a:cs typeface="Times New Roman" panose="02020603050405020304" pitchFamily="18" charset="0"/>
              </a:rPr>
              <a:t>Under the condition sheet of Advance Authorisation Licence at point No. 23 read as follows;</a:t>
            </a:r>
            <a:endParaRPr lang="en-IN" sz="3000" dirty="0"/>
          </a:p>
        </p:txBody>
      </p:sp>
      <p:pic>
        <p:nvPicPr>
          <p:cNvPr id="5" name="Picture 4">
            <a:extLst>
              <a:ext uri="{FF2B5EF4-FFF2-40B4-BE49-F238E27FC236}">
                <a16:creationId xmlns:a16="http://schemas.microsoft.com/office/drawing/2014/main" id="{BCAA681F-824D-4CDE-1B96-0093510204EA}"/>
              </a:ext>
            </a:extLst>
          </p:cNvPr>
          <p:cNvPicPr>
            <a:picLocks noChangeAspect="1"/>
          </p:cNvPicPr>
          <p:nvPr/>
        </p:nvPicPr>
        <p:blipFill>
          <a:blip r:embed="rId2"/>
          <a:stretch>
            <a:fillRect/>
          </a:stretch>
        </p:blipFill>
        <p:spPr>
          <a:xfrm>
            <a:off x="656816" y="2057400"/>
            <a:ext cx="11549039" cy="2971800"/>
          </a:xfrm>
          <a:prstGeom prst="rect">
            <a:avLst/>
          </a:prstGeom>
        </p:spPr>
      </p:pic>
      <p:sp>
        <p:nvSpPr>
          <p:cNvPr id="4" name="Arrow: Up 3">
            <a:extLst>
              <a:ext uri="{FF2B5EF4-FFF2-40B4-BE49-F238E27FC236}">
                <a16:creationId xmlns:a16="http://schemas.microsoft.com/office/drawing/2014/main" id="{337B1692-C3E4-7849-89C8-8F250DA86266}"/>
              </a:ext>
            </a:extLst>
          </p:cNvPr>
          <p:cNvSpPr/>
          <p:nvPr/>
        </p:nvSpPr>
        <p:spPr>
          <a:xfrm rot="7183276">
            <a:off x="49673" y="1342760"/>
            <a:ext cx="586453" cy="112448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itle 1">
            <a:extLst>
              <a:ext uri="{FF2B5EF4-FFF2-40B4-BE49-F238E27FC236}">
                <a16:creationId xmlns:a16="http://schemas.microsoft.com/office/drawing/2014/main" id="{7493AC0B-875F-080F-85B1-9ADD6F67EA27}"/>
              </a:ext>
            </a:extLst>
          </p:cNvPr>
          <p:cNvSpPr txBox="1">
            <a:spLocks/>
          </p:cNvSpPr>
          <p:nvPr/>
        </p:nvSpPr>
        <p:spPr>
          <a:xfrm>
            <a:off x="609600" y="152400"/>
            <a:ext cx="9144000" cy="615553"/>
          </a:xfrm>
          <a:prstGeom prst="rect">
            <a:avLst/>
          </a:prstGeom>
        </p:spPr>
        <p:txBody>
          <a:bodyPr wrap="square" lIns="0" tIns="0" rIns="0" bIns="0" anchor="b">
            <a:spAutoFit/>
          </a:bodyPr>
          <a:lstStyle>
            <a:lvl1pPr algn="ctr">
              <a:defRPr sz="6000" b="1" i="0">
                <a:solidFill>
                  <a:srgbClr val="1F3863"/>
                </a:solidFill>
                <a:latin typeface="Calibri"/>
                <a:ea typeface="+mj-ea"/>
                <a:cs typeface="Calibri"/>
              </a:defRPr>
            </a:lvl1pPr>
          </a:lstStyle>
          <a:p>
            <a:pPr algn="l"/>
            <a:r>
              <a:rPr lang="en-US" sz="4000" dirty="0"/>
              <a:t>Advance Authorisation…2/2</a:t>
            </a:r>
            <a:endParaRPr lang="en-IN" sz="4000" dirty="0"/>
          </a:p>
        </p:txBody>
      </p:sp>
      <p:pic>
        <p:nvPicPr>
          <p:cNvPr id="6" name="object 2">
            <a:extLst>
              <a:ext uri="{FF2B5EF4-FFF2-40B4-BE49-F238E27FC236}">
                <a16:creationId xmlns:a16="http://schemas.microsoft.com/office/drawing/2014/main" id="{4CAC9815-93E6-1ADD-4BE7-AB89D557C071}"/>
              </a:ext>
            </a:extLst>
          </p:cNvPr>
          <p:cNvPicPr/>
          <p:nvPr/>
        </p:nvPicPr>
        <p:blipFill>
          <a:blip r:embed="rId3" cstate="print"/>
          <a:stretch>
            <a:fillRect/>
          </a:stretch>
        </p:blipFill>
        <p:spPr>
          <a:xfrm>
            <a:off x="10920188" y="6302989"/>
            <a:ext cx="1194626" cy="379455"/>
          </a:xfrm>
          <a:prstGeom prst="rect">
            <a:avLst/>
          </a:prstGeom>
        </p:spPr>
      </p:pic>
    </p:spTree>
    <p:extLst>
      <p:ext uri="{BB962C8B-B14F-4D97-AF65-F5344CB8AC3E}">
        <p14:creationId xmlns:p14="http://schemas.microsoft.com/office/powerpoint/2010/main" val="3268634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4F684-8CF5-7224-2C18-CABFEF1808E3}"/>
              </a:ext>
            </a:extLst>
          </p:cNvPr>
          <p:cNvSpPr>
            <a:spLocks noGrp="1"/>
          </p:cNvSpPr>
          <p:nvPr>
            <p:ph type="ctrTitle"/>
          </p:nvPr>
        </p:nvSpPr>
        <p:spPr>
          <a:xfrm>
            <a:off x="990600" y="-304799"/>
            <a:ext cx="10439400" cy="984885"/>
          </a:xfrm>
        </p:spPr>
        <p:txBody>
          <a:bodyPr/>
          <a:lstStyle/>
          <a:p>
            <a:pPr algn="l"/>
            <a:r>
              <a:rPr lang="en-IN" sz="3200" dirty="0"/>
              <a:t>Advance Authorisation Import Mechanism through IIBX…1/2</a:t>
            </a:r>
          </a:p>
        </p:txBody>
      </p:sp>
      <p:sp>
        <p:nvSpPr>
          <p:cNvPr id="3" name="Subtitle 2">
            <a:extLst>
              <a:ext uri="{FF2B5EF4-FFF2-40B4-BE49-F238E27FC236}">
                <a16:creationId xmlns:a16="http://schemas.microsoft.com/office/drawing/2014/main" id="{7EE13690-E920-E6D4-85D5-72854285F1D5}"/>
              </a:ext>
            </a:extLst>
          </p:cNvPr>
          <p:cNvSpPr>
            <a:spLocks noGrp="1"/>
          </p:cNvSpPr>
          <p:nvPr>
            <p:ph type="subTitle" idx="1"/>
          </p:nvPr>
        </p:nvSpPr>
        <p:spPr>
          <a:xfrm>
            <a:off x="838200" y="914400"/>
            <a:ext cx="10564091" cy="4518032"/>
          </a:xfrm>
        </p:spPr>
        <p:txBody>
          <a:bodyPr/>
          <a:lstStyle/>
          <a:p>
            <a:pPr marL="342900" indent="-342900" algn="just">
              <a:lnSpc>
                <a:spcPct val="150000"/>
              </a:lnSpc>
              <a:buFont typeface="Wingdings" panose="05000000000000000000" pitchFamily="2" charset="2"/>
              <a:buChar char="§"/>
            </a:pPr>
            <a:r>
              <a:rPr lang="en-US" sz="2200" dirty="0"/>
              <a:t>Jewellers who hold the Advance Authorisation license and are also IFSCA notified Qualified Jewellers can now leverage the IIBX platform to import Bullion duty free under advance authorization licence. This mechanism streamlines the process and is a major development for India’s Jewellery export sector.</a:t>
            </a:r>
          </a:p>
          <a:p>
            <a:pPr marL="342900" indent="-342900" algn="just">
              <a:lnSpc>
                <a:spcPct val="150000"/>
              </a:lnSpc>
              <a:buFont typeface="Wingdings" panose="05000000000000000000" pitchFamily="2" charset="2"/>
              <a:buChar char="§"/>
            </a:pPr>
            <a:r>
              <a:rPr lang="en-US" sz="2200" dirty="0"/>
              <a:t>QJ to submit its Advance Authorisation Licence to IIBX</a:t>
            </a:r>
          </a:p>
          <a:p>
            <a:pPr marL="342900" indent="-342900" algn="l">
              <a:lnSpc>
                <a:spcPct val="150000"/>
              </a:lnSpc>
              <a:buFont typeface="Wingdings" panose="05000000000000000000" pitchFamily="2" charset="2"/>
              <a:buChar char="§"/>
            </a:pPr>
            <a:r>
              <a:rPr lang="en-US" sz="2200" dirty="0"/>
              <a:t>QJ to take AD letter for the quantity wish to trade on IIBX platform</a:t>
            </a:r>
          </a:p>
          <a:p>
            <a:pPr marL="342900" indent="-342900" algn="l">
              <a:lnSpc>
                <a:spcPct val="150000"/>
              </a:lnSpc>
              <a:buFont typeface="Wingdings" panose="05000000000000000000" pitchFamily="2" charset="2"/>
              <a:buChar char="§"/>
            </a:pPr>
            <a:r>
              <a:rPr lang="en-US" sz="2200" dirty="0"/>
              <a:t>QJ to remit USDs funds</a:t>
            </a:r>
          </a:p>
          <a:p>
            <a:pPr marL="342900" indent="-342900" algn="l">
              <a:lnSpc>
                <a:spcPct val="150000"/>
              </a:lnSpc>
              <a:buFont typeface="Wingdings" panose="05000000000000000000" pitchFamily="2" charset="2"/>
              <a:buChar char="§"/>
            </a:pPr>
            <a:r>
              <a:rPr lang="en-US" sz="2200" dirty="0"/>
              <a:t>The import is facilitated through the IIBX’s democratic and transparent platform, by purchasing Bullion Depository Receipts (BDRs).</a:t>
            </a:r>
          </a:p>
        </p:txBody>
      </p:sp>
      <p:pic>
        <p:nvPicPr>
          <p:cNvPr id="4" name="object 2">
            <a:extLst>
              <a:ext uri="{FF2B5EF4-FFF2-40B4-BE49-F238E27FC236}">
                <a16:creationId xmlns:a16="http://schemas.microsoft.com/office/drawing/2014/main" id="{D3E88FD0-B5F4-40ED-BB19-A0B46A9836C6}"/>
              </a:ext>
            </a:extLst>
          </p:cNvPr>
          <p:cNvPicPr/>
          <p:nvPr/>
        </p:nvPicPr>
        <p:blipFill>
          <a:blip r:embed="rId2" cstate="print"/>
          <a:stretch>
            <a:fillRect/>
          </a:stretch>
        </p:blipFill>
        <p:spPr>
          <a:xfrm>
            <a:off x="11053372" y="6462618"/>
            <a:ext cx="1138628" cy="379455"/>
          </a:xfrm>
          <a:prstGeom prst="rect">
            <a:avLst/>
          </a:prstGeom>
        </p:spPr>
      </p:pic>
    </p:spTree>
    <p:extLst>
      <p:ext uri="{BB962C8B-B14F-4D97-AF65-F5344CB8AC3E}">
        <p14:creationId xmlns:p14="http://schemas.microsoft.com/office/powerpoint/2010/main" val="3432660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C9BFA14-29BA-3CA7-4330-587EC5C6891E}"/>
              </a:ext>
            </a:extLst>
          </p:cNvPr>
          <p:cNvSpPr>
            <a:spLocks noGrp="1"/>
          </p:cNvSpPr>
          <p:nvPr>
            <p:ph type="subTitle" idx="1"/>
          </p:nvPr>
        </p:nvSpPr>
        <p:spPr>
          <a:xfrm>
            <a:off x="228600" y="1295400"/>
            <a:ext cx="11734800" cy="6832640"/>
          </a:xfrm>
        </p:spPr>
        <p:txBody>
          <a:bodyPr/>
          <a:lstStyle/>
          <a:p>
            <a:pPr marL="342900" indent="-342900" algn="l">
              <a:lnSpc>
                <a:spcPct val="150000"/>
              </a:lnSpc>
              <a:buFont typeface="Wingdings" panose="05000000000000000000" pitchFamily="2" charset="2"/>
              <a:buChar char="§"/>
            </a:pPr>
            <a:r>
              <a:rPr lang="en-US" sz="2800" dirty="0"/>
              <a:t>Post trade QJ to submit BDR extinguishment request to IIDIL (Depository)</a:t>
            </a:r>
          </a:p>
          <a:p>
            <a:pPr marL="342900" indent="-342900" algn="l">
              <a:lnSpc>
                <a:spcPct val="150000"/>
              </a:lnSpc>
              <a:buFont typeface="Wingdings" panose="05000000000000000000" pitchFamily="2" charset="2"/>
              <a:buChar char="§"/>
            </a:pPr>
            <a:r>
              <a:rPr lang="en-US" sz="2800" dirty="0"/>
              <a:t>QJ to share BDR extinguishment summary, Advance Authorisation Licence to his Customs House Agent (CHA) for BOE filing</a:t>
            </a:r>
          </a:p>
          <a:p>
            <a:pPr marL="342900" indent="-342900" algn="l">
              <a:lnSpc>
                <a:spcPct val="150000"/>
              </a:lnSpc>
              <a:buFont typeface="Wingdings" panose="05000000000000000000" pitchFamily="2" charset="2"/>
              <a:buChar char="§"/>
            </a:pPr>
            <a:r>
              <a:rPr lang="en-IN" sz="2800" dirty="0"/>
              <a:t>QJ to file BOE in the GIFT SEZ customs using its Advance Authorisation License.</a:t>
            </a:r>
          </a:p>
          <a:p>
            <a:pPr marL="342900" indent="-342900" algn="l">
              <a:lnSpc>
                <a:spcPct val="150000"/>
              </a:lnSpc>
              <a:buFont typeface="Wingdings" panose="05000000000000000000" pitchFamily="2" charset="2"/>
              <a:buChar char="§"/>
            </a:pPr>
            <a:r>
              <a:rPr lang="en-IN" sz="2800" dirty="0"/>
              <a:t>Customs clear the shipment under Advance Authorisation License duty free.</a:t>
            </a:r>
          </a:p>
          <a:p>
            <a:pPr marL="342900" indent="-342900" algn="l">
              <a:lnSpc>
                <a:spcPct val="150000"/>
              </a:lnSpc>
              <a:buFont typeface="Wingdings" panose="05000000000000000000" pitchFamily="2" charset="2"/>
              <a:buChar char="§"/>
            </a:pPr>
            <a:r>
              <a:rPr lang="en-IN" sz="2800" dirty="0"/>
              <a:t>QJ to instruct the Vault manager for the delivery in Domestic Tariff Area</a:t>
            </a:r>
          </a:p>
          <a:p>
            <a:endParaRPr lang="en-IN" sz="2800" dirty="0"/>
          </a:p>
        </p:txBody>
      </p:sp>
      <p:sp>
        <p:nvSpPr>
          <p:cNvPr id="4" name="Title 1">
            <a:extLst>
              <a:ext uri="{FF2B5EF4-FFF2-40B4-BE49-F238E27FC236}">
                <a16:creationId xmlns:a16="http://schemas.microsoft.com/office/drawing/2014/main" id="{EA4D9F13-6A0B-0FF9-0F6A-9FA278A0BBA8}"/>
              </a:ext>
            </a:extLst>
          </p:cNvPr>
          <p:cNvSpPr txBox="1">
            <a:spLocks/>
          </p:cNvSpPr>
          <p:nvPr/>
        </p:nvSpPr>
        <p:spPr>
          <a:xfrm>
            <a:off x="990600" y="187644"/>
            <a:ext cx="10287000" cy="492443"/>
          </a:xfrm>
          <a:prstGeom prst="rect">
            <a:avLst/>
          </a:prstGeom>
        </p:spPr>
        <p:txBody>
          <a:bodyPr wrap="square" lIns="0" tIns="0" rIns="0" bIns="0" anchor="b">
            <a:spAutoFit/>
          </a:bodyPr>
          <a:lstStyle>
            <a:lvl1pPr algn="ctr">
              <a:defRPr sz="6000" b="1" i="0">
                <a:solidFill>
                  <a:srgbClr val="1F3863"/>
                </a:solidFill>
                <a:latin typeface="Calibri"/>
                <a:ea typeface="+mj-ea"/>
                <a:cs typeface="Calibri"/>
              </a:defRPr>
            </a:lvl1pPr>
          </a:lstStyle>
          <a:p>
            <a:pPr algn="l"/>
            <a:r>
              <a:rPr lang="en-IN" sz="3200" kern="0" dirty="0"/>
              <a:t>Advance Authorisation Import Mechanism through IIBX…2/2</a:t>
            </a:r>
          </a:p>
        </p:txBody>
      </p:sp>
      <p:pic>
        <p:nvPicPr>
          <p:cNvPr id="5" name="object 2">
            <a:extLst>
              <a:ext uri="{FF2B5EF4-FFF2-40B4-BE49-F238E27FC236}">
                <a16:creationId xmlns:a16="http://schemas.microsoft.com/office/drawing/2014/main" id="{2348CEA9-0521-C095-AE91-DDF107D718D0}"/>
              </a:ext>
            </a:extLst>
          </p:cNvPr>
          <p:cNvPicPr/>
          <p:nvPr/>
        </p:nvPicPr>
        <p:blipFill>
          <a:blip r:embed="rId2" cstate="print"/>
          <a:stretch>
            <a:fillRect/>
          </a:stretch>
        </p:blipFill>
        <p:spPr>
          <a:xfrm>
            <a:off x="11053372" y="6462618"/>
            <a:ext cx="1138628" cy="379455"/>
          </a:xfrm>
          <a:prstGeom prst="rect">
            <a:avLst/>
          </a:prstGeom>
        </p:spPr>
      </p:pic>
    </p:spTree>
    <p:extLst>
      <p:ext uri="{BB962C8B-B14F-4D97-AF65-F5344CB8AC3E}">
        <p14:creationId xmlns:p14="http://schemas.microsoft.com/office/powerpoint/2010/main" val="3598124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98C6D48-63B9-E09C-590A-10D82BC3DCE4}"/>
              </a:ext>
            </a:extLst>
          </p:cNvPr>
          <p:cNvSpPr txBox="1">
            <a:spLocks/>
          </p:cNvSpPr>
          <p:nvPr/>
        </p:nvSpPr>
        <p:spPr>
          <a:xfrm>
            <a:off x="685800" y="152400"/>
            <a:ext cx="10287000" cy="492443"/>
          </a:xfrm>
          <a:prstGeom prst="rect">
            <a:avLst/>
          </a:prstGeom>
        </p:spPr>
        <p:txBody>
          <a:bodyPr wrap="square" lIns="0" tIns="0" rIns="0" bIns="0" anchor="b">
            <a:spAutoFit/>
          </a:bodyPr>
          <a:lstStyle>
            <a:lvl1pPr algn="ctr">
              <a:defRPr sz="6000" b="1" i="0">
                <a:solidFill>
                  <a:srgbClr val="1F3863"/>
                </a:solidFill>
                <a:latin typeface="Calibri"/>
                <a:ea typeface="+mj-ea"/>
                <a:cs typeface="Calibri"/>
              </a:defRPr>
            </a:lvl1pPr>
          </a:lstStyle>
          <a:p>
            <a:pPr algn="l"/>
            <a:r>
              <a:rPr lang="en-IN" sz="3200" kern="0" dirty="0"/>
              <a:t>BOE filing under Advance Authorisation at Customs</a:t>
            </a:r>
          </a:p>
        </p:txBody>
      </p:sp>
      <p:sp>
        <p:nvSpPr>
          <p:cNvPr id="7" name="Subtitle 2">
            <a:extLst>
              <a:ext uri="{FF2B5EF4-FFF2-40B4-BE49-F238E27FC236}">
                <a16:creationId xmlns:a16="http://schemas.microsoft.com/office/drawing/2014/main" id="{4F7D531A-AB3A-36DF-E369-CB016101447C}"/>
              </a:ext>
            </a:extLst>
          </p:cNvPr>
          <p:cNvSpPr txBox="1">
            <a:spLocks/>
          </p:cNvSpPr>
          <p:nvPr/>
        </p:nvSpPr>
        <p:spPr>
          <a:xfrm>
            <a:off x="533400" y="1295400"/>
            <a:ext cx="11430000" cy="3164841"/>
          </a:xfrm>
          <a:prstGeom prst="rect">
            <a:avLst/>
          </a:prstGeom>
        </p:spPr>
        <p:txBody>
          <a:bodyPr wrap="square" lIns="0" tIns="0" rIns="0" bIns="0">
            <a:spAutoFit/>
          </a:bodyPr>
          <a:lstStyle>
            <a:lvl1pPr marL="0" indent="0" algn="ctr">
              <a:buNone/>
              <a:defRPr sz="2400">
                <a:latin typeface="+mn-lt"/>
                <a:ea typeface="+mn-ea"/>
                <a:cs typeface="+mn-cs"/>
              </a:defRPr>
            </a:lvl1pPr>
            <a:lvl2pPr marL="457200" indent="0" algn="ctr">
              <a:buNone/>
              <a:defRPr sz="2000">
                <a:latin typeface="+mn-lt"/>
                <a:ea typeface="+mn-ea"/>
                <a:cs typeface="+mn-cs"/>
              </a:defRPr>
            </a:lvl2pPr>
            <a:lvl3pPr marL="914400" indent="0" algn="ctr">
              <a:buNone/>
              <a:defRPr sz="1800">
                <a:latin typeface="+mn-lt"/>
                <a:ea typeface="+mn-ea"/>
                <a:cs typeface="+mn-cs"/>
              </a:defRPr>
            </a:lvl3pPr>
            <a:lvl4pPr marL="1371600" indent="0" algn="ctr">
              <a:buNone/>
              <a:defRPr sz="1600">
                <a:latin typeface="+mn-lt"/>
                <a:ea typeface="+mn-ea"/>
                <a:cs typeface="+mn-cs"/>
              </a:defRPr>
            </a:lvl4pPr>
            <a:lvl5pPr marL="1828800" indent="0" algn="ctr">
              <a:buNone/>
              <a:defRPr sz="1600">
                <a:latin typeface="+mn-lt"/>
                <a:ea typeface="+mn-ea"/>
                <a:cs typeface="+mn-cs"/>
              </a:defRPr>
            </a:lvl5pPr>
            <a:lvl6pPr marL="2286000" indent="0" algn="ctr">
              <a:buNone/>
              <a:defRPr sz="1600">
                <a:latin typeface="+mn-lt"/>
                <a:ea typeface="+mn-ea"/>
                <a:cs typeface="+mn-cs"/>
              </a:defRPr>
            </a:lvl6pPr>
            <a:lvl7pPr marL="2743200" indent="0" algn="ctr">
              <a:buNone/>
              <a:defRPr sz="1600">
                <a:latin typeface="+mn-lt"/>
                <a:ea typeface="+mn-ea"/>
                <a:cs typeface="+mn-cs"/>
              </a:defRPr>
            </a:lvl7pPr>
            <a:lvl8pPr marL="3200400" indent="0" algn="ctr">
              <a:buNone/>
              <a:defRPr sz="1600">
                <a:latin typeface="+mn-lt"/>
                <a:ea typeface="+mn-ea"/>
                <a:cs typeface="+mn-cs"/>
              </a:defRPr>
            </a:lvl8pPr>
            <a:lvl9pPr marL="3657600" indent="0" algn="ctr">
              <a:buNone/>
              <a:defRPr sz="1600">
                <a:latin typeface="+mn-lt"/>
                <a:ea typeface="+mn-ea"/>
                <a:cs typeface="+mn-cs"/>
              </a:defRPr>
            </a:lvl9pPr>
          </a:lstStyle>
          <a:p>
            <a:pPr marL="457200" lvl="0" indent="-457200" algn="l" eaLnBrk="0" fontAlgn="base" hangingPunct="0">
              <a:lnSpc>
                <a:spcPct val="150000"/>
              </a:lnSpc>
              <a:spcBef>
                <a:spcPct val="0"/>
              </a:spcBef>
              <a:spcAft>
                <a:spcPct val="0"/>
              </a:spcAft>
              <a:buFont typeface="Wingdings" panose="05000000000000000000" pitchFamily="2" charset="2"/>
              <a:buChar char="§"/>
            </a:pPr>
            <a:r>
              <a:rPr lang="en-US" altLang="en-US" sz="2800" dirty="0"/>
              <a:t>Bond is to be filed with customs, as hitherto.</a:t>
            </a:r>
          </a:p>
          <a:p>
            <a:pPr marL="457200" lvl="0" indent="-457200" algn="l" eaLnBrk="0" fontAlgn="base" hangingPunct="0">
              <a:lnSpc>
                <a:spcPct val="150000"/>
              </a:lnSpc>
              <a:spcBef>
                <a:spcPct val="0"/>
              </a:spcBef>
              <a:spcAft>
                <a:spcPct val="0"/>
              </a:spcAft>
              <a:buFont typeface="Wingdings" panose="05000000000000000000" pitchFamily="2" charset="2"/>
              <a:buChar char="§"/>
            </a:pPr>
            <a:r>
              <a:rPr lang="en-US" altLang="en-US" sz="2800" dirty="0"/>
              <a:t>Once transaction is completed at IIBX &amp; post BDR extinguishment process at IIDI, the Gold can be taken to DTA after the customs clearance process. </a:t>
            </a:r>
          </a:p>
          <a:p>
            <a:pPr marL="457200" lvl="0" indent="-457200" algn="l" eaLnBrk="0" fontAlgn="base" hangingPunct="0">
              <a:lnSpc>
                <a:spcPct val="150000"/>
              </a:lnSpc>
              <a:spcBef>
                <a:spcPct val="0"/>
              </a:spcBef>
              <a:spcAft>
                <a:spcPct val="0"/>
              </a:spcAft>
              <a:buFont typeface="Wingdings" panose="05000000000000000000" pitchFamily="2" charset="2"/>
              <a:buChar char="§"/>
            </a:pPr>
            <a:r>
              <a:rPr lang="en-US" altLang="en-US" sz="2800" dirty="0"/>
              <a:t>Please Note: Under Advance Authorisation for Domestic Tariff Area, the T type BOE is to be filed.</a:t>
            </a:r>
          </a:p>
        </p:txBody>
      </p:sp>
      <p:pic>
        <p:nvPicPr>
          <p:cNvPr id="2" name="object 2">
            <a:extLst>
              <a:ext uri="{FF2B5EF4-FFF2-40B4-BE49-F238E27FC236}">
                <a16:creationId xmlns:a16="http://schemas.microsoft.com/office/drawing/2014/main" id="{FEC9A986-5F07-80EA-ADA8-AD08556EF64A}"/>
              </a:ext>
            </a:extLst>
          </p:cNvPr>
          <p:cNvPicPr/>
          <p:nvPr/>
        </p:nvPicPr>
        <p:blipFill>
          <a:blip r:embed="rId2" cstate="print"/>
          <a:stretch>
            <a:fillRect/>
          </a:stretch>
        </p:blipFill>
        <p:spPr>
          <a:xfrm>
            <a:off x="10920188" y="6302989"/>
            <a:ext cx="1194626" cy="379455"/>
          </a:xfrm>
          <a:prstGeom prst="rect">
            <a:avLst/>
          </a:prstGeom>
        </p:spPr>
      </p:pic>
    </p:spTree>
    <p:extLst>
      <p:ext uri="{BB962C8B-B14F-4D97-AF65-F5344CB8AC3E}">
        <p14:creationId xmlns:p14="http://schemas.microsoft.com/office/powerpoint/2010/main" val="1363513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40E60-B5CE-9FC3-01B3-3C28625EA9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0CCBD4-3B30-CECB-C5E4-015C30CFCF9F}"/>
              </a:ext>
            </a:extLst>
          </p:cNvPr>
          <p:cNvSpPr txBox="1">
            <a:spLocks/>
          </p:cNvSpPr>
          <p:nvPr/>
        </p:nvSpPr>
        <p:spPr>
          <a:xfrm>
            <a:off x="381000" y="228600"/>
            <a:ext cx="6172200" cy="507072"/>
          </a:xfrm>
          <a:prstGeom prst="rect">
            <a:avLst/>
          </a:prstGeom>
        </p:spPr>
        <p:txBody>
          <a:bodyPr>
            <a:noAutofit/>
          </a:bodyPr>
          <a:lstStyle>
            <a:lvl1pPr>
              <a:defRPr>
                <a:latin typeface="+mj-lt"/>
                <a:ea typeface="+mj-ea"/>
                <a:cs typeface="+mj-cs"/>
              </a:defRPr>
            </a:lvl1pPr>
          </a:lstStyle>
          <a:p>
            <a:pPr algn="ctr"/>
            <a:r>
              <a:rPr lang="en-US" sz="2800" b="1" dirty="0">
                <a:solidFill>
                  <a:srgbClr val="1F3863"/>
                </a:solidFill>
                <a:latin typeface="Calibri"/>
                <a:cs typeface="Calibri"/>
              </a:rPr>
              <a:t>Eligibility Criteria for Silver Importers</a:t>
            </a:r>
            <a:endParaRPr lang="en-IN" sz="2800" b="1" dirty="0">
              <a:solidFill>
                <a:srgbClr val="1F3863"/>
              </a:solidFill>
              <a:latin typeface="Calibri"/>
              <a:cs typeface="Calibri"/>
            </a:endParaRPr>
          </a:p>
        </p:txBody>
      </p:sp>
      <p:sp>
        <p:nvSpPr>
          <p:cNvPr id="4" name="TextBox 3">
            <a:extLst>
              <a:ext uri="{FF2B5EF4-FFF2-40B4-BE49-F238E27FC236}">
                <a16:creationId xmlns:a16="http://schemas.microsoft.com/office/drawing/2014/main" id="{663721BD-C4DE-EBE3-944D-BD8C4EB488DB}"/>
              </a:ext>
            </a:extLst>
          </p:cNvPr>
          <p:cNvSpPr txBox="1"/>
          <p:nvPr/>
        </p:nvSpPr>
        <p:spPr>
          <a:xfrm>
            <a:off x="609600" y="1066800"/>
            <a:ext cx="11050658" cy="5262979"/>
          </a:xfrm>
          <a:prstGeom prst="rect">
            <a:avLst/>
          </a:prstGeom>
          <a:noFill/>
        </p:spPr>
        <p:txBody>
          <a:bodyPr wrap="square">
            <a:spAutoFit/>
          </a:bodyPr>
          <a:lstStyle/>
          <a:p>
            <a:pPr marL="342900" indent="-342900" algn="just">
              <a:buFont typeface="Arial" panose="020B0604020202020204" pitchFamily="34" charset="0"/>
              <a:buChar char="•"/>
            </a:pPr>
            <a:r>
              <a:rPr lang="en-US" sz="2400" dirty="0"/>
              <a:t>Pursuant to the IFSCA Circular dated 2 January 2026, entities with a valid Importer Exporter Code (IEC) are permitted to import silver bars under HS Code 71069221 through IIBX</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a:t>No requirement to be notified as a Qualified </a:t>
            </a:r>
            <a:r>
              <a:rPr lang="en-US" sz="2400" dirty="0" err="1"/>
              <a:t>Jeweller</a:t>
            </a:r>
            <a:r>
              <a:rPr lang="en-US" sz="2400" dirty="0"/>
              <a:t> (QJ) for imports under HS 71069221</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a:t>No minimum net worth or turnover criteria required for silver bar imports under this HS code 71069221</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a:t>This </a:t>
            </a:r>
            <a:r>
              <a:rPr lang="en-US" sz="2400" dirty="0" err="1"/>
              <a:t>liberalised</a:t>
            </a:r>
            <a:r>
              <a:rPr lang="en-US" sz="2400" dirty="0"/>
              <a:t> framework enables broader participation, including traders, refiners, bullion dealers, and industrial users</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endParaRPr lang="en-US" sz="2400" dirty="0"/>
          </a:p>
        </p:txBody>
      </p:sp>
      <p:pic>
        <p:nvPicPr>
          <p:cNvPr id="3" name="object 2">
            <a:extLst>
              <a:ext uri="{FF2B5EF4-FFF2-40B4-BE49-F238E27FC236}">
                <a16:creationId xmlns:a16="http://schemas.microsoft.com/office/drawing/2014/main" id="{8414867A-1329-15C5-F323-60C637F3C92E}"/>
              </a:ext>
            </a:extLst>
          </p:cNvPr>
          <p:cNvPicPr/>
          <p:nvPr/>
        </p:nvPicPr>
        <p:blipFill>
          <a:blip r:embed="rId2" cstate="print"/>
          <a:stretch>
            <a:fillRect/>
          </a:stretch>
        </p:blipFill>
        <p:spPr>
          <a:xfrm>
            <a:off x="11053372" y="6462618"/>
            <a:ext cx="1138628" cy="379455"/>
          </a:xfrm>
          <a:prstGeom prst="rect">
            <a:avLst/>
          </a:prstGeom>
        </p:spPr>
      </p:pic>
    </p:spTree>
    <p:extLst>
      <p:ext uri="{BB962C8B-B14F-4D97-AF65-F5344CB8AC3E}">
        <p14:creationId xmlns:p14="http://schemas.microsoft.com/office/powerpoint/2010/main" val="1333747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3D3B2-0C21-C91B-E452-7FEDD562A5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893ADF-F6EA-8E02-E484-CCFA9E865ABC}"/>
              </a:ext>
            </a:extLst>
          </p:cNvPr>
          <p:cNvSpPr txBox="1">
            <a:spLocks/>
          </p:cNvSpPr>
          <p:nvPr/>
        </p:nvSpPr>
        <p:spPr>
          <a:xfrm>
            <a:off x="457200" y="228600"/>
            <a:ext cx="5562600" cy="507072"/>
          </a:xfrm>
          <a:prstGeom prst="rect">
            <a:avLst/>
          </a:prstGeom>
        </p:spPr>
        <p:txBody>
          <a:bodyPr>
            <a:noAutofit/>
          </a:bodyPr>
          <a:lstStyle>
            <a:lvl1pPr>
              <a:defRPr>
                <a:latin typeface="+mj-lt"/>
                <a:ea typeface="+mj-ea"/>
                <a:cs typeface="+mj-cs"/>
              </a:defRPr>
            </a:lvl1pPr>
          </a:lstStyle>
          <a:p>
            <a:pPr algn="ctr"/>
            <a:r>
              <a:rPr lang="en-US" sz="2800" b="1" dirty="0">
                <a:solidFill>
                  <a:srgbClr val="1F3863"/>
                </a:solidFill>
                <a:latin typeface="Calibri"/>
                <a:cs typeface="Calibri"/>
              </a:rPr>
              <a:t>Opportunity for Silver Importers</a:t>
            </a:r>
            <a:endParaRPr lang="en-IN" sz="2800" b="1" dirty="0">
              <a:solidFill>
                <a:srgbClr val="1F3863"/>
              </a:solidFill>
              <a:latin typeface="Calibri"/>
              <a:cs typeface="Calibri"/>
            </a:endParaRPr>
          </a:p>
        </p:txBody>
      </p:sp>
      <p:sp>
        <p:nvSpPr>
          <p:cNvPr id="4" name="TextBox 3">
            <a:extLst>
              <a:ext uri="{FF2B5EF4-FFF2-40B4-BE49-F238E27FC236}">
                <a16:creationId xmlns:a16="http://schemas.microsoft.com/office/drawing/2014/main" id="{95D89DF7-1131-2D03-AD60-3EAE9CD9FEA5}"/>
              </a:ext>
            </a:extLst>
          </p:cNvPr>
          <p:cNvSpPr txBox="1"/>
          <p:nvPr/>
        </p:nvSpPr>
        <p:spPr>
          <a:xfrm>
            <a:off x="685800" y="1143000"/>
            <a:ext cx="11050658" cy="5262979"/>
          </a:xfrm>
          <a:prstGeom prst="rect">
            <a:avLst/>
          </a:prstGeom>
          <a:noFill/>
        </p:spPr>
        <p:txBody>
          <a:bodyPr wrap="square">
            <a:spAutoFit/>
          </a:bodyPr>
          <a:lstStyle/>
          <a:p>
            <a:pPr marL="342900" indent="-342900" algn="just">
              <a:buFont typeface="Arial" panose="020B0604020202020204" pitchFamily="34" charset="0"/>
              <a:buChar char="•"/>
            </a:pPr>
            <a:r>
              <a:rPr lang="en-US" sz="2400" dirty="0"/>
              <a:t>Eligible entities may import silver bars (HS 71069221) through </a:t>
            </a:r>
            <a:r>
              <a:rPr lang="en-US" sz="2400" dirty="0" err="1"/>
              <a:t>standardised</a:t>
            </a:r>
            <a:r>
              <a:rPr lang="en-US" sz="2400" dirty="0"/>
              <a:t> IIBX contracts, </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a:t>Imports are executed on a buy-only basis via Bullion Depository Receipts (BDRs), providing transparency and settlement assurance</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a:t>Minimum 30 kgs of Silver bars can be imported</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a:t>Participation is through registered Bullion Trading and Clearing Members of IIBX</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a:t>Imports are subject to RBI remittance regulations and customs procedures</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r>
              <a:rPr lang="en-US" sz="2400" dirty="0"/>
              <a:t>The framework offers a simple, regulated, and efficient route for silver imports with ongoing oversight by IIBX</a:t>
            </a:r>
          </a:p>
        </p:txBody>
      </p:sp>
      <p:pic>
        <p:nvPicPr>
          <p:cNvPr id="3" name="object 2">
            <a:extLst>
              <a:ext uri="{FF2B5EF4-FFF2-40B4-BE49-F238E27FC236}">
                <a16:creationId xmlns:a16="http://schemas.microsoft.com/office/drawing/2014/main" id="{93DAA7AE-AAEF-29F0-5733-AAEE06DF636D}"/>
              </a:ext>
            </a:extLst>
          </p:cNvPr>
          <p:cNvPicPr/>
          <p:nvPr/>
        </p:nvPicPr>
        <p:blipFill>
          <a:blip r:embed="rId2" cstate="print"/>
          <a:stretch>
            <a:fillRect/>
          </a:stretch>
        </p:blipFill>
        <p:spPr>
          <a:xfrm>
            <a:off x="11053372" y="6462618"/>
            <a:ext cx="1138628" cy="379455"/>
          </a:xfrm>
          <a:prstGeom prst="rect">
            <a:avLst/>
          </a:prstGeom>
        </p:spPr>
      </p:pic>
    </p:spTree>
    <p:extLst>
      <p:ext uri="{BB962C8B-B14F-4D97-AF65-F5344CB8AC3E}">
        <p14:creationId xmlns:p14="http://schemas.microsoft.com/office/powerpoint/2010/main" val="2052176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530D3-C615-E2A5-EFC9-47DEA836CF27}"/>
              </a:ext>
            </a:extLst>
          </p:cNvPr>
          <p:cNvSpPr>
            <a:spLocks noGrp="1"/>
          </p:cNvSpPr>
          <p:nvPr>
            <p:ph type="title"/>
          </p:nvPr>
        </p:nvSpPr>
        <p:spPr>
          <a:xfrm>
            <a:off x="685800" y="152400"/>
            <a:ext cx="5601969" cy="538609"/>
          </a:xfrm>
        </p:spPr>
        <p:txBody>
          <a:bodyPr/>
          <a:lstStyle/>
          <a:p>
            <a:r>
              <a:rPr lang="en-US" sz="3500" kern="1200" dirty="0"/>
              <a:t>Fit &amp; Proper person…1/2</a:t>
            </a:r>
            <a:endParaRPr lang="en-IN" sz="3500" kern="1200" dirty="0"/>
          </a:p>
        </p:txBody>
      </p:sp>
      <p:sp>
        <p:nvSpPr>
          <p:cNvPr id="3" name="Text Placeholder 2">
            <a:extLst>
              <a:ext uri="{FF2B5EF4-FFF2-40B4-BE49-F238E27FC236}">
                <a16:creationId xmlns:a16="http://schemas.microsoft.com/office/drawing/2014/main" id="{981913D8-495B-914A-9A38-374816251B00}"/>
              </a:ext>
            </a:extLst>
          </p:cNvPr>
          <p:cNvSpPr>
            <a:spLocks noGrp="1"/>
          </p:cNvSpPr>
          <p:nvPr>
            <p:ph type="body" idx="1"/>
          </p:nvPr>
        </p:nvSpPr>
        <p:spPr>
          <a:xfrm>
            <a:off x="304800" y="914400"/>
            <a:ext cx="11582400" cy="4932056"/>
          </a:xfrm>
        </p:spPr>
        <p:txBody>
          <a:bodyPr/>
          <a:lstStyle/>
          <a:p>
            <a:pPr algn="just">
              <a:lnSpc>
                <a:spcPct val="150000"/>
              </a:lnSpc>
              <a:spcAft>
                <a:spcPts val="800"/>
              </a:spcAft>
            </a:pPr>
            <a:r>
              <a:rPr lang="en-US" sz="2200" kern="100" dirty="0">
                <a:latin typeface="Aptos" panose="020B0004020202020204" pitchFamily="34" charset="0"/>
                <a:cs typeface="Times New Roman" panose="02020603050405020304" pitchFamily="18" charset="0"/>
              </a:rPr>
              <a:t>For the purpose of determining as to whether any person is a ‘fit and proper person’, the IFSCA or IIBX may take into account any criteria as it deems fit, including but not limited to the following: </a:t>
            </a:r>
          </a:p>
          <a:p>
            <a:pPr marL="514350" indent="-514350" algn="just">
              <a:lnSpc>
                <a:spcPct val="150000"/>
              </a:lnSpc>
              <a:spcAft>
                <a:spcPts val="800"/>
              </a:spcAft>
              <a:buAutoNum type="romanLcPeriod"/>
            </a:pPr>
            <a:r>
              <a:rPr lang="en-US" sz="2200" kern="100" dirty="0">
                <a:latin typeface="Aptos" panose="020B0004020202020204" pitchFamily="34" charset="0"/>
                <a:cs typeface="Times New Roman" panose="02020603050405020304" pitchFamily="18" charset="0"/>
              </a:rPr>
              <a:t>integrity, honesty, ethical </a:t>
            </a:r>
            <a:r>
              <a:rPr lang="en-US" sz="2200" kern="100" dirty="0" err="1">
                <a:latin typeface="Aptos" panose="020B0004020202020204" pitchFamily="34" charset="0"/>
                <a:cs typeface="Times New Roman" panose="02020603050405020304" pitchFamily="18" charset="0"/>
              </a:rPr>
              <a:t>behaviour</a:t>
            </a:r>
            <a:r>
              <a:rPr lang="en-US" sz="2200" kern="100" dirty="0">
                <a:latin typeface="Aptos" panose="020B0004020202020204" pitchFamily="34" charset="0"/>
                <a:cs typeface="Times New Roman" panose="02020603050405020304" pitchFamily="18" charset="0"/>
              </a:rPr>
              <a:t>, reputation, fairness and character of the person. </a:t>
            </a:r>
          </a:p>
          <a:p>
            <a:pPr marL="514350" indent="-514350" algn="just">
              <a:lnSpc>
                <a:spcPct val="150000"/>
              </a:lnSpc>
              <a:spcAft>
                <a:spcPts val="800"/>
              </a:spcAft>
              <a:buAutoNum type="romanLcPeriod"/>
            </a:pPr>
            <a:r>
              <a:rPr lang="en-US" sz="2200" kern="100" dirty="0">
                <a:latin typeface="Aptos" panose="020B0004020202020204" pitchFamily="34" charset="0"/>
                <a:cs typeface="Times New Roman" panose="02020603050405020304" pitchFamily="18" charset="0"/>
              </a:rPr>
              <a:t>the person not incurring any of the following disqualifications: </a:t>
            </a:r>
          </a:p>
          <a:p>
            <a:pPr marL="342900" indent="-342900" algn="just">
              <a:lnSpc>
                <a:spcPct val="150000"/>
              </a:lnSpc>
              <a:spcAft>
                <a:spcPts val="800"/>
              </a:spcAft>
              <a:buAutoNum type="alphaLcPeriod"/>
            </a:pPr>
            <a:r>
              <a:rPr lang="en-US" sz="2200" kern="100" dirty="0">
                <a:latin typeface="Aptos" panose="020B0004020202020204" pitchFamily="34" charset="0"/>
                <a:cs typeface="Times New Roman" panose="02020603050405020304" pitchFamily="18" charset="0"/>
              </a:rPr>
              <a:t>an order of conviction has been passed against such person by a court for any economic offence or any offence of the securities law or bullion market; </a:t>
            </a:r>
          </a:p>
          <a:p>
            <a:pPr algn="just">
              <a:lnSpc>
                <a:spcPct val="150000"/>
              </a:lnSpc>
              <a:spcAft>
                <a:spcPts val="800"/>
              </a:spcAft>
            </a:pPr>
            <a:r>
              <a:rPr lang="en-US" sz="2200" kern="100" dirty="0">
                <a:latin typeface="Aptos" panose="020B0004020202020204" pitchFamily="34" charset="0"/>
                <a:cs typeface="Times New Roman" panose="02020603050405020304" pitchFamily="18" charset="0"/>
              </a:rPr>
              <a:t>b. an order of restraint, prohibition or debarment has been passed against such person by the IFSCA or any other regulatory authority or enforcement agency in any matter concerning securities laws or financial markets or bullion market and such order is in force; </a:t>
            </a:r>
          </a:p>
        </p:txBody>
      </p:sp>
      <p:pic>
        <p:nvPicPr>
          <p:cNvPr id="4" name="object 2">
            <a:extLst>
              <a:ext uri="{FF2B5EF4-FFF2-40B4-BE49-F238E27FC236}">
                <a16:creationId xmlns:a16="http://schemas.microsoft.com/office/drawing/2014/main" id="{E9A9C1A6-3FA9-93F7-A67B-D68E5D4B7E92}"/>
              </a:ext>
            </a:extLst>
          </p:cNvPr>
          <p:cNvPicPr/>
          <p:nvPr/>
        </p:nvPicPr>
        <p:blipFill>
          <a:blip r:embed="rId2" cstate="print"/>
          <a:stretch>
            <a:fillRect/>
          </a:stretch>
        </p:blipFill>
        <p:spPr>
          <a:xfrm>
            <a:off x="10920188" y="6302989"/>
            <a:ext cx="1194626" cy="379455"/>
          </a:xfrm>
          <a:prstGeom prst="rect">
            <a:avLst/>
          </a:prstGeom>
        </p:spPr>
      </p:pic>
    </p:spTree>
    <p:extLst>
      <p:ext uri="{BB962C8B-B14F-4D97-AF65-F5344CB8AC3E}">
        <p14:creationId xmlns:p14="http://schemas.microsoft.com/office/powerpoint/2010/main" val="245615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94BDFF-CBB3-C7EC-8067-3D5B1A2EE959}"/>
              </a:ext>
            </a:extLst>
          </p:cNvPr>
          <p:cNvSpPr>
            <a:spLocks noGrp="1"/>
          </p:cNvSpPr>
          <p:nvPr>
            <p:ph type="body" idx="1"/>
          </p:nvPr>
        </p:nvSpPr>
        <p:spPr>
          <a:xfrm>
            <a:off x="228600" y="1066800"/>
            <a:ext cx="11430000" cy="5543184"/>
          </a:xfrm>
        </p:spPr>
        <p:txBody>
          <a:bodyPr/>
          <a:lstStyle/>
          <a:p>
            <a:pPr marL="457200" algn="just">
              <a:lnSpc>
                <a:spcPct val="107000"/>
              </a:lnSpc>
              <a:spcAft>
                <a:spcPts val="800"/>
              </a:spcAft>
            </a:pPr>
            <a:endParaRPr lang="en-IN" sz="1800" b="1" u="sng"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a:lnSpc>
                <a:spcPct val="107000"/>
              </a:lnSpc>
              <a:spcAft>
                <a:spcPts val="800"/>
              </a:spcAft>
              <a:buFont typeface="Wingdings" panose="05000000000000000000" pitchFamily="2" charset="2"/>
              <a:buChar char="Ø"/>
            </a:pPr>
            <a:r>
              <a:rPr lang="en-IN" sz="1800" b="1" u="sng" dirty="0">
                <a:effectLst/>
                <a:latin typeface="Calibri" panose="020F0502020204030204" pitchFamily="34" charset="0"/>
                <a:ea typeface="Calibri" panose="020F0502020204030204" pitchFamily="34" charset="0"/>
                <a:cs typeface="Times New Roman" panose="02020603050405020304" pitchFamily="18" charset="0"/>
              </a:rPr>
              <a:t>Role of IFSCA</a:t>
            </a:r>
          </a:p>
          <a:p>
            <a:pPr marL="742950" indent="-285750" algn="just">
              <a:lnSpc>
                <a:spcPct val="107000"/>
              </a:lnSpc>
              <a:spcAft>
                <a:spcPts val="800"/>
              </a:spcAft>
              <a:buFont typeface="Wingdings" panose="05000000000000000000" pitchFamily="2" charset="2"/>
              <a:buChar char="q"/>
            </a:pPr>
            <a:r>
              <a:rPr lang="en-IN" sz="1800" dirty="0">
                <a:effectLst/>
                <a:latin typeface="Calibri" panose="020F0502020204030204" pitchFamily="34" charset="0"/>
                <a:ea typeface="Calibri" panose="020F0502020204030204" pitchFamily="34" charset="0"/>
                <a:cs typeface="Times New Roman" panose="02020603050405020304" pitchFamily="18" charset="0"/>
              </a:rPr>
              <a:t>The IFSCA is a unified authority for the development and regulation of financial products, financial services and </a:t>
            </a:r>
            <a:r>
              <a:rPr lang="en-IN" dirty="0">
                <a:latin typeface="Calibri" panose="020F0502020204030204" pitchFamily="34" charset="0"/>
                <a:cs typeface="Times New Roman" panose="02020603050405020304" pitchFamily="18" charset="0"/>
              </a:rPr>
              <a:t>financial institutions in the International Financial Services Centres (IFSC) in India. The IFSCA has been established as a unified regulator </a:t>
            </a:r>
            <a:r>
              <a:rPr lang="en-US" dirty="0">
                <a:latin typeface="Calibri" panose="020F0502020204030204" pitchFamily="34" charset="0"/>
                <a:cs typeface="Times New Roman" panose="02020603050405020304" pitchFamily="18" charset="0"/>
              </a:rPr>
              <a:t>under the International Financial Services Centre Authority Act passed by the Indian Parliament in 2019 with a </a:t>
            </a:r>
            <a:r>
              <a:rPr lang="en-IN" dirty="0">
                <a:latin typeface="Calibri" panose="020F0502020204030204" pitchFamily="34" charset="0"/>
                <a:cs typeface="Times New Roman" panose="02020603050405020304" pitchFamily="18" charset="0"/>
              </a:rPr>
              <a:t>holistic vision in order to promote ease of doing business in IFSC and provide world class regulatory environment.</a:t>
            </a:r>
          </a:p>
          <a:p>
            <a:pPr marL="457200" algn="just">
              <a:lnSpc>
                <a:spcPct val="107000"/>
              </a:lnSpc>
              <a:spcAft>
                <a:spcPts val="8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a:lnSpc>
                <a:spcPct val="107000"/>
              </a:lnSpc>
              <a:spcAft>
                <a:spcPts val="800"/>
              </a:spcAft>
              <a:buFont typeface="Wingdings" panose="05000000000000000000" pitchFamily="2" charset="2"/>
              <a:buChar char="Ø"/>
            </a:pPr>
            <a:r>
              <a:rPr lang="en-IN" b="1" u="sng" dirty="0">
                <a:latin typeface="Calibri" panose="020F0502020204030204" pitchFamily="34" charset="0"/>
                <a:ea typeface="Calibri" panose="020F0502020204030204" pitchFamily="34" charset="0"/>
                <a:cs typeface="Times New Roman" panose="02020603050405020304" pitchFamily="18" charset="0"/>
              </a:rPr>
              <a:t>Purpose of IFSCA</a:t>
            </a:r>
            <a:endParaRPr lang="en-IN" sz="1800" b="1" u="sng"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gn="just">
              <a:lnSpc>
                <a:spcPct val="107000"/>
              </a:lnSpc>
              <a:spcAft>
                <a:spcPts val="800"/>
              </a:spcAft>
              <a:buFont typeface="Wingdings" panose="05000000000000000000" pitchFamily="2" charset="2"/>
              <a:buChar char="q"/>
            </a:pPr>
            <a:r>
              <a:rPr lang="en-IN" sz="1800" dirty="0">
                <a:effectLst/>
                <a:latin typeface="Calibri" panose="020F0502020204030204" pitchFamily="34" charset="0"/>
                <a:ea typeface="Calibri" panose="020F0502020204030204" pitchFamily="34" charset="0"/>
                <a:cs typeface="Times New Roman" panose="02020603050405020304" pitchFamily="18" charset="0"/>
              </a:rPr>
              <a:t>The main objective of the IFSCA is to develop a strong global connect and focus on the needs of the Indian economy as well as to serve as an international financial platform for the entire region and the global economy as a whole.</a:t>
            </a:r>
          </a:p>
          <a:p>
            <a:pPr marL="742950" indent="-285750" algn="just">
              <a:lnSpc>
                <a:spcPct val="107000"/>
              </a:lnSpc>
              <a:spcAft>
                <a:spcPts val="800"/>
              </a:spcAft>
              <a:buFont typeface="Wingdings" panose="05000000000000000000" pitchFamily="2" charset="2"/>
              <a:buChar char="q"/>
            </a:pPr>
            <a:r>
              <a:rPr lang="en-IN" sz="1800" dirty="0">
                <a:effectLst/>
                <a:latin typeface="Calibri" panose="020F0502020204030204" pitchFamily="34" charset="0"/>
                <a:ea typeface="Calibri" panose="020F0502020204030204" pitchFamily="34" charset="0"/>
                <a:cs typeface="Times New Roman" panose="02020603050405020304" pitchFamily="18" charset="0"/>
              </a:rPr>
              <a:t>Prior to the establishment of IFSCA, the domestic financial regulators, namely, RBI, SEBI, PFRDA and IRDAI regulated the business in IFSC.</a:t>
            </a:r>
          </a:p>
          <a:p>
            <a:pPr marL="457200" algn="just">
              <a:lnSpc>
                <a:spcPct val="107000"/>
              </a:lnSpc>
              <a:spcAft>
                <a:spcPts val="8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5" name="object 2">
            <a:extLst>
              <a:ext uri="{FF2B5EF4-FFF2-40B4-BE49-F238E27FC236}">
                <a16:creationId xmlns:a16="http://schemas.microsoft.com/office/drawing/2014/main" id="{53F29D5B-2C37-D1D9-D27C-6AC5DEAD83A9}"/>
              </a:ext>
            </a:extLst>
          </p:cNvPr>
          <p:cNvSpPr txBox="1">
            <a:spLocks noGrp="1"/>
          </p:cNvSpPr>
          <p:nvPr>
            <p:ph type="title"/>
          </p:nvPr>
        </p:nvSpPr>
        <p:spPr>
          <a:xfrm>
            <a:off x="2133600" y="301144"/>
            <a:ext cx="9524999" cy="396904"/>
          </a:xfrm>
          <a:prstGeom prst="rect">
            <a:avLst/>
          </a:prstGeom>
        </p:spPr>
        <p:txBody>
          <a:bodyPr vert="horz" wrap="square" lIns="0" tIns="12065" rIns="0" bIns="0" rtlCol="0">
            <a:spAutoFit/>
          </a:bodyPr>
          <a:lstStyle/>
          <a:p>
            <a:pPr marL="12700" algn="ctr">
              <a:lnSpc>
                <a:spcPct val="100000"/>
              </a:lnSpc>
              <a:spcBef>
                <a:spcPts val="95"/>
              </a:spcBef>
            </a:pPr>
            <a:r>
              <a:rPr lang="en-US" sz="2500" dirty="0">
                <a:latin typeface="Aptos" panose="020B0004020202020204" pitchFamily="34" charset="0"/>
                <a:cs typeface="Georgia"/>
              </a:rPr>
              <a:t>International Financial Services </a:t>
            </a:r>
            <a:r>
              <a:rPr lang="en-US" sz="2500" dirty="0" err="1">
                <a:latin typeface="Aptos" panose="020B0004020202020204" pitchFamily="34" charset="0"/>
                <a:cs typeface="Georgia"/>
              </a:rPr>
              <a:t>Centres</a:t>
            </a:r>
            <a:r>
              <a:rPr lang="en-US" sz="2500" dirty="0">
                <a:latin typeface="Aptos" panose="020B0004020202020204" pitchFamily="34" charset="0"/>
                <a:cs typeface="Georgia"/>
              </a:rPr>
              <a:t> Authority</a:t>
            </a:r>
            <a:endParaRPr lang="en-IN" sz="2500" dirty="0">
              <a:latin typeface="Aptos" panose="020B0004020202020204" pitchFamily="34" charset="0"/>
              <a:cs typeface="Georgia"/>
            </a:endParaRPr>
          </a:p>
        </p:txBody>
      </p:sp>
      <p:pic>
        <p:nvPicPr>
          <p:cNvPr id="1026" name="Picture 2" descr="Awesome Image">
            <a:extLst>
              <a:ext uri="{FF2B5EF4-FFF2-40B4-BE49-F238E27FC236}">
                <a16:creationId xmlns:a16="http://schemas.microsoft.com/office/drawing/2014/main" id="{93C6E308-8F83-73AB-1C41-F2D35266AF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76200"/>
            <a:ext cx="1323975" cy="1314450"/>
          </a:xfrm>
          <a:prstGeom prst="rect">
            <a:avLst/>
          </a:prstGeom>
          <a:noFill/>
          <a:extLst>
            <a:ext uri="{909E8E84-426E-40DD-AFC4-6F175D3DCCD1}">
              <a14:hiddenFill xmlns:a14="http://schemas.microsoft.com/office/drawing/2010/main">
                <a:solidFill>
                  <a:srgbClr val="FFFFFF"/>
                </a:solidFill>
              </a14:hiddenFill>
            </a:ext>
          </a:extLst>
        </p:spPr>
      </p:pic>
      <p:pic>
        <p:nvPicPr>
          <p:cNvPr id="6" name="object 2">
            <a:extLst>
              <a:ext uri="{FF2B5EF4-FFF2-40B4-BE49-F238E27FC236}">
                <a16:creationId xmlns:a16="http://schemas.microsoft.com/office/drawing/2014/main" id="{5DB75E3A-942D-D784-EB77-6BFFD7CBFE65}"/>
              </a:ext>
            </a:extLst>
          </p:cNvPr>
          <p:cNvPicPr/>
          <p:nvPr/>
        </p:nvPicPr>
        <p:blipFill>
          <a:blip r:embed="rId3" cstate="print"/>
          <a:stretch>
            <a:fillRect/>
          </a:stretch>
        </p:blipFill>
        <p:spPr>
          <a:xfrm>
            <a:off x="10977172" y="6478545"/>
            <a:ext cx="1138628" cy="37945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CB47F8-D18C-CABA-FCAD-79C1ADC48E02}"/>
              </a:ext>
            </a:extLst>
          </p:cNvPr>
          <p:cNvSpPr>
            <a:spLocks noGrp="1"/>
          </p:cNvSpPr>
          <p:nvPr>
            <p:ph type="body" idx="1"/>
          </p:nvPr>
        </p:nvSpPr>
        <p:spPr>
          <a:xfrm>
            <a:off x="533400" y="847455"/>
            <a:ext cx="11430000" cy="6045181"/>
          </a:xfrm>
        </p:spPr>
        <p:txBody>
          <a:bodyPr/>
          <a:lstStyle/>
          <a:p>
            <a:pPr>
              <a:lnSpc>
                <a:spcPct val="150000"/>
              </a:lnSpc>
            </a:pPr>
            <a:r>
              <a:rPr lang="en-US" sz="2200" kern="100" dirty="0">
                <a:latin typeface="Aptos" panose="020B0004020202020204" pitchFamily="34" charset="0"/>
                <a:cs typeface="Times New Roman" panose="02020603050405020304" pitchFamily="18" charset="0"/>
              </a:rPr>
              <a:t>c. recovery proceedings have been initiated by the IFSCA against such person and are pending; </a:t>
            </a:r>
          </a:p>
          <a:p>
            <a:pPr>
              <a:lnSpc>
                <a:spcPct val="150000"/>
              </a:lnSpc>
            </a:pPr>
            <a:r>
              <a:rPr lang="en-US" sz="2200" kern="100" dirty="0">
                <a:latin typeface="Aptos" panose="020B0004020202020204" pitchFamily="34" charset="0"/>
                <a:cs typeface="Times New Roman" panose="02020603050405020304" pitchFamily="18" charset="0"/>
              </a:rPr>
              <a:t>d. an order of conviction has been passed against such person by a court for any offence involving moral turpitude; </a:t>
            </a:r>
          </a:p>
          <a:p>
            <a:pPr>
              <a:lnSpc>
                <a:spcPct val="150000"/>
              </a:lnSpc>
            </a:pPr>
            <a:r>
              <a:rPr lang="en-US" sz="2200" kern="100" dirty="0">
                <a:latin typeface="Aptos" panose="020B0004020202020204" pitchFamily="34" charset="0"/>
                <a:cs typeface="Times New Roman" panose="02020603050405020304" pitchFamily="18" charset="0"/>
              </a:rPr>
              <a:t>e. any winding up proceedings have been initiated or an order for winding up has been passed against such person; </a:t>
            </a:r>
          </a:p>
          <a:p>
            <a:pPr>
              <a:lnSpc>
                <a:spcPct val="150000"/>
              </a:lnSpc>
            </a:pPr>
            <a:r>
              <a:rPr lang="en-US" sz="2200" kern="100" dirty="0">
                <a:latin typeface="Aptos" panose="020B0004020202020204" pitchFamily="34" charset="0"/>
                <a:cs typeface="Times New Roman" panose="02020603050405020304" pitchFamily="18" charset="0"/>
              </a:rPr>
              <a:t>f. such person has been declared insolvent and not discharged; </a:t>
            </a:r>
          </a:p>
          <a:p>
            <a:pPr>
              <a:lnSpc>
                <a:spcPct val="150000"/>
              </a:lnSpc>
            </a:pPr>
            <a:r>
              <a:rPr lang="en-US" sz="2200" kern="100" dirty="0">
                <a:latin typeface="Aptos" panose="020B0004020202020204" pitchFamily="34" charset="0"/>
                <a:cs typeface="Times New Roman" panose="02020603050405020304" pitchFamily="18" charset="0"/>
              </a:rPr>
              <a:t>g. such person has been found to be of unsound mind by a court of competent jurisdiction and the finding is in force; </a:t>
            </a:r>
          </a:p>
          <a:p>
            <a:pPr>
              <a:lnSpc>
                <a:spcPct val="150000"/>
              </a:lnSpc>
            </a:pPr>
            <a:r>
              <a:rPr lang="en-US" sz="2200" kern="100" dirty="0">
                <a:latin typeface="Aptos" panose="020B0004020202020204" pitchFamily="34" charset="0"/>
                <a:cs typeface="Times New Roman" panose="02020603050405020304" pitchFamily="18" charset="0"/>
              </a:rPr>
              <a:t>h. such person has been categorized as a </a:t>
            </a:r>
            <a:r>
              <a:rPr lang="en-US" sz="2200" kern="100" dirty="0" err="1">
                <a:latin typeface="Aptos" panose="020B0004020202020204" pitchFamily="34" charset="0"/>
                <a:cs typeface="Times New Roman" panose="02020603050405020304" pitchFamily="18" charset="0"/>
              </a:rPr>
              <a:t>wilful</a:t>
            </a:r>
            <a:r>
              <a:rPr lang="en-US" sz="2200" kern="100" dirty="0">
                <a:latin typeface="Aptos" panose="020B0004020202020204" pitchFamily="34" charset="0"/>
                <a:cs typeface="Times New Roman" panose="02020603050405020304" pitchFamily="18" charset="0"/>
              </a:rPr>
              <a:t> defaulter; </a:t>
            </a:r>
          </a:p>
          <a:p>
            <a:pPr>
              <a:lnSpc>
                <a:spcPct val="150000"/>
              </a:lnSpc>
            </a:pPr>
            <a:r>
              <a:rPr lang="en-US" sz="2200" kern="100" dirty="0" err="1">
                <a:latin typeface="Aptos" panose="020B0004020202020204" pitchFamily="34" charset="0"/>
                <a:cs typeface="Times New Roman" panose="02020603050405020304" pitchFamily="18" charset="0"/>
              </a:rPr>
              <a:t>i</a:t>
            </a:r>
            <a:r>
              <a:rPr lang="en-US" sz="2200" kern="100" dirty="0">
                <a:latin typeface="Aptos" panose="020B0004020202020204" pitchFamily="34" charset="0"/>
                <a:cs typeface="Times New Roman" panose="02020603050405020304" pitchFamily="18" charset="0"/>
              </a:rPr>
              <a:t>. such person has been declared a fugitive economic offender; </a:t>
            </a:r>
          </a:p>
          <a:p>
            <a:pPr>
              <a:lnSpc>
                <a:spcPct val="150000"/>
              </a:lnSpc>
            </a:pPr>
            <a:r>
              <a:rPr lang="en-US" sz="2200" kern="100" dirty="0">
                <a:latin typeface="Aptos" panose="020B0004020202020204" pitchFamily="34" charset="0"/>
                <a:cs typeface="Times New Roman" panose="02020603050405020304" pitchFamily="18" charset="0"/>
              </a:rPr>
              <a:t>j. any other disqualification as may be specified by the IFSCA from time to time.</a:t>
            </a:r>
          </a:p>
          <a:p>
            <a:pPr algn="just">
              <a:lnSpc>
                <a:spcPct val="150000"/>
              </a:lnSpc>
            </a:pPr>
            <a:r>
              <a:rPr lang="en-US" sz="2200" b="1" kern="100" dirty="0">
                <a:latin typeface="Aptos" panose="020B0004020202020204" pitchFamily="34" charset="0"/>
                <a:cs typeface="Times New Roman" panose="02020603050405020304" pitchFamily="18" charset="0"/>
              </a:rPr>
              <a:t>Ref para 7 (j)</a:t>
            </a:r>
            <a:endParaRPr lang="en-IN" sz="2200" b="1" kern="100" dirty="0">
              <a:latin typeface="Aptos" panose="020B000402020202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60C51393-1EA4-D5AC-F966-669D196F6A19}"/>
              </a:ext>
            </a:extLst>
          </p:cNvPr>
          <p:cNvSpPr txBox="1">
            <a:spLocks/>
          </p:cNvSpPr>
          <p:nvPr/>
        </p:nvSpPr>
        <p:spPr>
          <a:xfrm>
            <a:off x="685800" y="152400"/>
            <a:ext cx="5601969" cy="538609"/>
          </a:xfrm>
          <a:prstGeom prst="rect">
            <a:avLst/>
          </a:prstGeom>
        </p:spPr>
        <p:txBody>
          <a:bodyPr wrap="square" lIns="0" tIns="0" rIns="0" bIns="0">
            <a:spAutoFit/>
          </a:bodyPr>
          <a:lstStyle>
            <a:lvl1pPr>
              <a:defRPr sz="1800" b="1" i="0">
                <a:solidFill>
                  <a:srgbClr val="1F3863"/>
                </a:solidFill>
                <a:latin typeface="Calibri"/>
                <a:ea typeface="+mj-ea"/>
                <a:cs typeface="Calibri"/>
              </a:defRPr>
            </a:lvl1pPr>
          </a:lstStyle>
          <a:p>
            <a:r>
              <a:rPr lang="en-US" sz="3500" kern="1200" dirty="0"/>
              <a:t>Fit &amp; Proper person…2/2</a:t>
            </a:r>
            <a:endParaRPr lang="en-IN" sz="3500" kern="1200" dirty="0"/>
          </a:p>
        </p:txBody>
      </p:sp>
      <p:pic>
        <p:nvPicPr>
          <p:cNvPr id="2" name="object 2">
            <a:extLst>
              <a:ext uri="{FF2B5EF4-FFF2-40B4-BE49-F238E27FC236}">
                <a16:creationId xmlns:a16="http://schemas.microsoft.com/office/drawing/2014/main" id="{02104BDC-F51B-610E-5CB6-80776F646D16}"/>
              </a:ext>
            </a:extLst>
          </p:cNvPr>
          <p:cNvPicPr/>
          <p:nvPr/>
        </p:nvPicPr>
        <p:blipFill>
          <a:blip r:embed="rId2" cstate="print"/>
          <a:stretch>
            <a:fillRect/>
          </a:stretch>
        </p:blipFill>
        <p:spPr>
          <a:xfrm>
            <a:off x="10920188" y="6302989"/>
            <a:ext cx="1194626" cy="379455"/>
          </a:xfrm>
          <a:prstGeom prst="rect">
            <a:avLst/>
          </a:prstGeom>
        </p:spPr>
      </p:pic>
    </p:spTree>
    <p:extLst>
      <p:ext uri="{BB962C8B-B14F-4D97-AF65-F5344CB8AC3E}">
        <p14:creationId xmlns:p14="http://schemas.microsoft.com/office/powerpoint/2010/main" val="870030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6139D-8E8F-B37E-7431-1FC1E85235DC}"/>
              </a:ext>
            </a:extLst>
          </p:cNvPr>
          <p:cNvSpPr>
            <a:spLocks noGrp="1"/>
          </p:cNvSpPr>
          <p:nvPr>
            <p:ph type="title"/>
          </p:nvPr>
        </p:nvSpPr>
        <p:spPr>
          <a:xfrm>
            <a:off x="685800" y="304800"/>
            <a:ext cx="7924800" cy="538609"/>
          </a:xfrm>
        </p:spPr>
        <p:txBody>
          <a:bodyPr/>
          <a:lstStyle/>
          <a:p>
            <a:pPr algn="l"/>
            <a:r>
              <a:rPr lang="en-US" sz="3500" dirty="0"/>
              <a:t>Purchase of BDR for import of gold/silver </a:t>
            </a:r>
            <a:endParaRPr lang="en-IN" sz="3500" dirty="0"/>
          </a:p>
        </p:txBody>
      </p:sp>
      <p:sp>
        <p:nvSpPr>
          <p:cNvPr id="3" name="Text Placeholder 2">
            <a:extLst>
              <a:ext uri="{FF2B5EF4-FFF2-40B4-BE49-F238E27FC236}">
                <a16:creationId xmlns:a16="http://schemas.microsoft.com/office/drawing/2014/main" id="{CCF5ADA3-9E68-8BE1-08B2-763CDC48BF07}"/>
              </a:ext>
            </a:extLst>
          </p:cNvPr>
          <p:cNvSpPr>
            <a:spLocks noGrp="1"/>
          </p:cNvSpPr>
          <p:nvPr>
            <p:ph type="body" idx="1"/>
          </p:nvPr>
        </p:nvSpPr>
        <p:spPr>
          <a:xfrm>
            <a:off x="609600" y="1577340"/>
            <a:ext cx="10972800" cy="2445541"/>
          </a:xfrm>
        </p:spPr>
        <p:txBody>
          <a:bodyPr/>
          <a:lstStyle/>
          <a:p>
            <a:pPr algn="just">
              <a:lnSpc>
                <a:spcPct val="150000"/>
              </a:lnSpc>
              <a:spcAft>
                <a:spcPts val="800"/>
              </a:spcAft>
            </a:pPr>
            <a:r>
              <a:rPr lang="en-IN" sz="2600" kern="100" dirty="0">
                <a:latin typeface="Aptos" panose="020B0004020202020204" pitchFamily="34" charset="0"/>
                <a:cs typeface="Times New Roman" panose="02020603050405020304" pitchFamily="18" charset="0"/>
              </a:rPr>
              <a:t>BDR purchased by Qualified Jeweller in DTA, SEZ Unit exporters, Advance Authorisation holders or valid India-UAE CEPA TRQ holder is extinguished and the Bill of Entry is filed before the expiry of eleven (calendar) day period. </a:t>
            </a:r>
          </a:p>
          <a:p>
            <a:pPr algn="just">
              <a:lnSpc>
                <a:spcPct val="150000"/>
              </a:lnSpc>
              <a:spcAft>
                <a:spcPts val="800"/>
              </a:spcAft>
            </a:pPr>
            <a:r>
              <a:rPr lang="en-IN" sz="2600" b="1" kern="100" dirty="0">
                <a:latin typeface="Aptos" panose="020B0004020202020204" pitchFamily="34" charset="0"/>
                <a:cs typeface="Times New Roman" panose="02020603050405020304" pitchFamily="18" charset="0"/>
              </a:rPr>
              <a:t>Ref. para 25</a:t>
            </a:r>
          </a:p>
        </p:txBody>
      </p:sp>
      <p:pic>
        <p:nvPicPr>
          <p:cNvPr id="4" name="object 2">
            <a:extLst>
              <a:ext uri="{FF2B5EF4-FFF2-40B4-BE49-F238E27FC236}">
                <a16:creationId xmlns:a16="http://schemas.microsoft.com/office/drawing/2014/main" id="{39408DE6-9F08-283E-43C3-DEF405D03E22}"/>
              </a:ext>
            </a:extLst>
          </p:cNvPr>
          <p:cNvPicPr/>
          <p:nvPr/>
        </p:nvPicPr>
        <p:blipFill>
          <a:blip r:embed="rId2" cstate="print"/>
          <a:stretch>
            <a:fillRect/>
          </a:stretch>
        </p:blipFill>
        <p:spPr>
          <a:xfrm>
            <a:off x="11053372" y="6462618"/>
            <a:ext cx="1138628" cy="379455"/>
          </a:xfrm>
          <a:prstGeom prst="rect">
            <a:avLst/>
          </a:prstGeom>
        </p:spPr>
      </p:pic>
    </p:spTree>
    <p:extLst>
      <p:ext uri="{BB962C8B-B14F-4D97-AF65-F5344CB8AC3E}">
        <p14:creationId xmlns:p14="http://schemas.microsoft.com/office/powerpoint/2010/main" val="2929577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F66F8E0-9B3B-EFC3-6AFA-F2F0D6B692C2}"/>
              </a:ext>
            </a:extLst>
          </p:cNvPr>
          <p:cNvGraphicFramePr>
            <a:graphicFrameLocks noGrp="1"/>
          </p:cNvGraphicFramePr>
          <p:nvPr>
            <p:extLst>
              <p:ext uri="{D42A27DB-BD31-4B8C-83A1-F6EECF244321}">
                <p14:modId xmlns:p14="http://schemas.microsoft.com/office/powerpoint/2010/main" val="3023112376"/>
              </p:ext>
            </p:extLst>
          </p:nvPr>
        </p:nvGraphicFramePr>
        <p:xfrm>
          <a:off x="20782" y="1371600"/>
          <a:ext cx="12192000" cy="47244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4106263851"/>
                    </a:ext>
                  </a:extLst>
                </a:gridCol>
                <a:gridCol w="4876800">
                  <a:extLst>
                    <a:ext uri="{9D8B030D-6E8A-4147-A177-3AD203B41FA5}">
                      <a16:colId xmlns:a16="http://schemas.microsoft.com/office/drawing/2014/main" val="300585187"/>
                    </a:ext>
                  </a:extLst>
                </a:gridCol>
                <a:gridCol w="5257800">
                  <a:extLst>
                    <a:ext uri="{9D8B030D-6E8A-4147-A177-3AD203B41FA5}">
                      <a16:colId xmlns:a16="http://schemas.microsoft.com/office/drawing/2014/main" val="598178868"/>
                    </a:ext>
                  </a:extLst>
                </a:gridCol>
              </a:tblGrid>
              <a:tr h="1105678">
                <a:tc>
                  <a:txBody>
                    <a:bodyPr/>
                    <a:lstStyle/>
                    <a:p>
                      <a:pPr fontAlgn="base">
                        <a:buNone/>
                      </a:pPr>
                      <a:r>
                        <a:rPr lang="en-IN" sz="2200" b="1" dirty="0">
                          <a:solidFill>
                            <a:srgbClr val="000000"/>
                          </a:solidFill>
                          <a:effectLst/>
                          <a:latin typeface="Aptos" panose="020B0004020202020204" pitchFamily="34" charset="0"/>
                        </a:rPr>
                        <a:t>Entity type</a:t>
                      </a:r>
                      <a:endParaRPr lang="en-IN" sz="2200" dirty="0">
                        <a:solidFill>
                          <a:srgbClr val="000000"/>
                        </a:solidFill>
                        <a:effectLst/>
                        <a:latin typeface="Aptos" panose="020B0004020202020204" pitchFamily="34" charset="0"/>
                      </a:endParaRPr>
                    </a:p>
                  </a:txBody>
                  <a:tcPr marL="68580" marR="68580" marT="0" marB="0"/>
                </a:tc>
                <a:tc>
                  <a:txBody>
                    <a:bodyPr/>
                    <a:lstStyle/>
                    <a:p>
                      <a:pPr fontAlgn="base">
                        <a:buNone/>
                      </a:pPr>
                      <a:r>
                        <a:rPr lang="en-IN" sz="2200" b="1" dirty="0">
                          <a:solidFill>
                            <a:srgbClr val="000000"/>
                          </a:solidFill>
                          <a:effectLst/>
                          <a:latin typeface="Aptos" panose="020B0004020202020204" pitchFamily="34" charset="0"/>
                        </a:rPr>
                        <a:t>Prior HSN Codes permitted</a:t>
                      </a:r>
                      <a:endParaRPr lang="en-IN" sz="2200" dirty="0">
                        <a:solidFill>
                          <a:srgbClr val="000000"/>
                        </a:solidFill>
                        <a:effectLst/>
                        <a:latin typeface="Aptos" panose="020B0004020202020204" pitchFamily="34" charset="0"/>
                      </a:endParaRPr>
                    </a:p>
                  </a:txBody>
                  <a:tcPr marL="68580" marR="68580" marT="0" marB="0"/>
                </a:tc>
                <a:tc>
                  <a:txBody>
                    <a:bodyPr/>
                    <a:lstStyle/>
                    <a:p>
                      <a:pPr fontAlgn="base">
                        <a:buNone/>
                      </a:pPr>
                      <a:r>
                        <a:rPr lang="en-IN" sz="2200" b="1" dirty="0">
                          <a:solidFill>
                            <a:srgbClr val="000000"/>
                          </a:solidFill>
                          <a:effectLst/>
                          <a:latin typeface="Aptos" panose="020B0004020202020204" pitchFamily="34" charset="0"/>
                        </a:rPr>
                        <a:t>New HSN codes permitted</a:t>
                      </a:r>
                      <a:endParaRPr lang="en-IN" sz="2200" dirty="0">
                        <a:solidFill>
                          <a:srgbClr val="000000"/>
                        </a:solidFill>
                        <a:effectLst/>
                        <a:latin typeface="Aptos" panose="020B0004020202020204" pitchFamily="34" charset="0"/>
                      </a:endParaRPr>
                    </a:p>
                  </a:txBody>
                  <a:tcPr marL="68580" marR="68580" marT="0" marB="0"/>
                </a:tc>
                <a:extLst>
                  <a:ext uri="{0D108BD9-81ED-4DB2-BD59-A6C34878D82A}">
                    <a16:rowId xmlns:a16="http://schemas.microsoft.com/office/drawing/2014/main" val="1091754974"/>
                  </a:ext>
                </a:extLst>
              </a:tr>
              <a:tr h="2704322">
                <a:tc>
                  <a:txBody>
                    <a:bodyPr/>
                    <a:lstStyle/>
                    <a:p>
                      <a:pPr fontAlgn="base">
                        <a:buNone/>
                      </a:pPr>
                      <a:r>
                        <a:rPr lang="en-IN" sz="2200" b="1" dirty="0">
                          <a:solidFill>
                            <a:srgbClr val="000000"/>
                          </a:solidFill>
                          <a:effectLst/>
                          <a:latin typeface="Aptos" panose="020B0004020202020204" pitchFamily="34" charset="0"/>
                        </a:rPr>
                        <a:t>Qualified Jewellers (QJs)</a:t>
                      </a:r>
                      <a:endParaRPr lang="en-IN" sz="2200" dirty="0">
                        <a:solidFill>
                          <a:srgbClr val="000000"/>
                        </a:solidFill>
                        <a:effectLst/>
                        <a:latin typeface="Aptos" panose="020B0004020202020204" pitchFamily="34" charset="0"/>
                      </a:endParaRPr>
                    </a:p>
                  </a:txBody>
                  <a:tcPr marL="68580" marR="68580" marT="0" marB="0"/>
                </a:tc>
                <a:tc>
                  <a:txBody>
                    <a:bodyPr/>
                    <a:lstStyle/>
                    <a:p>
                      <a:pPr fontAlgn="base">
                        <a:buNone/>
                      </a:pPr>
                      <a:r>
                        <a:rPr lang="en-IN" sz="2200" b="1" dirty="0">
                          <a:solidFill>
                            <a:srgbClr val="000000"/>
                          </a:solidFill>
                          <a:effectLst/>
                          <a:latin typeface="Aptos" panose="020B0004020202020204" pitchFamily="34" charset="0"/>
                        </a:rPr>
                        <a:t>Gold: </a:t>
                      </a:r>
                    </a:p>
                    <a:p>
                      <a:pPr fontAlgn="base">
                        <a:buNone/>
                      </a:pPr>
                      <a:r>
                        <a:rPr lang="en-IN" sz="2200" b="1" dirty="0">
                          <a:solidFill>
                            <a:srgbClr val="000000"/>
                          </a:solidFill>
                          <a:effectLst/>
                          <a:latin typeface="Aptos" panose="020B0004020202020204" pitchFamily="34" charset="0"/>
                        </a:rPr>
                        <a:t>71081200 (Other unwrought forms)</a:t>
                      </a:r>
                    </a:p>
                    <a:p>
                      <a:pPr fontAlgn="base">
                        <a:buNone/>
                      </a:pPr>
                      <a:r>
                        <a:rPr lang="en-IN" sz="2200" b="1" dirty="0">
                          <a:solidFill>
                            <a:srgbClr val="000000"/>
                          </a:solidFill>
                          <a:effectLst/>
                          <a:latin typeface="Aptos" panose="020B0004020202020204" pitchFamily="34" charset="0"/>
                        </a:rPr>
                        <a:t>&amp;</a:t>
                      </a:r>
                      <a:r>
                        <a:rPr lang="en-IN" sz="2200" dirty="0">
                          <a:solidFill>
                            <a:srgbClr val="000000"/>
                          </a:solidFill>
                          <a:effectLst/>
                          <a:latin typeface="Aptos" panose="020B0004020202020204" pitchFamily="34" charset="0"/>
                        </a:rPr>
                        <a:t> </a:t>
                      </a:r>
                      <a:r>
                        <a:rPr lang="en-IN" sz="2200" b="1" dirty="0">
                          <a:solidFill>
                            <a:srgbClr val="000000"/>
                          </a:solidFill>
                          <a:effectLst/>
                          <a:latin typeface="Aptos" panose="020B0004020202020204" pitchFamily="34" charset="0"/>
                        </a:rPr>
                        <a:t>71189000 (Other)</a:t>
                      </a:r>
                      <a:endParaRPr lang="en-IN" sz="2200" dirty="0">
                        <a:solidFill>
                          <a:srgbClr val="000000"/>
                        </a:solidFill>
                        <a:effectLst/>
                        <a:latin typeface="Aptos" panose="020B0004020202020204" pitchFamily="34" charset="0"/>
                      </a:endParaRPr>
                    </a:p>
                    <a:p>
                      <a:pPr fontAlgn="base">
                        <a:buNone/>
                      </a:pPr>
                      <a:endParaRPr lang="en-IN" sz="2200" b="1" dirty="0">
                        <a:solidFill>
                          <a:srgbClr val="000000"/>
                        </a:solidFill>
                        <a:effectLst/>
                        <a:latin typeface="Aptos" panose="020B0004020202020204" pitchFamily="34" charset="0"/>
                      </a:endParaRPr>
                    </a:p>
                    <a:p>
                      <a:pPr fontAlgn="base">
                        <a:buNone/>
                      </a:pPr>
                      <a:r>
                        <a:rPr lang="en-IN" sz="2200" b="1" dirty="0">
                          <a:solidFill>
                            <a:srgbClr val="000000"/>
                          </a:solidFill>
                          <a:effectLst/>
                          <a:latin typeface="Aptos" panose="020B0004020202020204" pitchFamily="34" charset="0"/>
                        </a:rPr>
                        <a:t>Silver: </a:t>
                      </a:r>
                    </a:p>
                    <a:p>
                      <a:pPr fontAlgn="base">
                        <a:buNone/>
                      </a:pPr>
                      <a:r>
                        <a:rPr lang="en-IN" sz="2200" b="1" dirty="0">
                          <a:solidFill>
                            <a:srgbClr val="000000"/>
                          </a:solidFill>
                          <a:effectLst/>
                          <a:latin typeface="Aptos" panose="020B0004020202020204" pitchFamily="34" charset="0"/>
                        </a:rPr>
                        <a:t>71069110 (Grains) &amp;</a:t>
                      </a:r>
                      <a:r>
                        <a:rPr lang="en-IN" sz="2200" dirty="0">
                          <a:solidFill>
                            <a:srgbClr val="000000"/>
                          </a:solidFill>
                          <a:effectLst/>
                          <a:latin typeface="Aptos" panose="020B0004020202020204" pitchFamily="34" charset="0"/>
                        </a:rPr>
                        <a:t> </a:t>
                      </a:r>
                      <a:r>
                        <a:rPr lang="en-IN" sz="2200" b="1" dirty="0">
                          <a:solidFill>
                            <a:srgbClr val="000000"/>
                          </a:solidFill>
                          <a:effectLst/>
                          <a:latin typeface="Aptos" panose="020B0004020202020204" pitchFamily="34" charset="0"/>
                        </a:rPr>
                        <a:t>71069290 (Other)</a:t>
                      </a:r>
                      <a:endParaRPr lang="en-IN" sz="2200" dirty="0">
                        <a:solidFill>
                          <a:srgbClr val="000000"/>
                        </a:solidFill>
                        <a:effectLst/>
                        <a:latin typeface="Aptos" panose="020B0004020202020204" pitchFamily="34" charset="0"/>
                      </a:endParaRPr>
                    </a:p>
                  </a:txBody>
                  <a:tcPr marL="68580" marR="68580" marT="0" marB="0"/>
                </a:tc>
                <a:tc>
                  <a:txBody>
                    <a:bodyPr/>
                    <a:lstStyle/>
                    <a:p>
                      <a:pPr fontAlgn="base">
                        <a:buNone/>
                      </a:pPr>
                      <a:r>
                        <a:rPr lang="en-IN" sz="2200" b="1" dirty="0">
                          <a:solidFill>
                            <a:srgbClr val="000000"/>
                          </a:solidFill>
                          <a:effectLst/>
                          <a:latin typeface="Aptos" panose="020B0004020202020204" pitchFamily="34" charset="0"/>
                        </a:rPr>
                        <a:t>Gold: 71081210 (Other unwrought forms), 71081290 (Other unwrought form: Other) &amp; 71189000 (Other)</a:t>
                      </a:r>
                      <a:endParaRPr lang="en-IN" sz="2200" dirty="0">
                        <a:solidFill>
                          <a:srgbClr val="000000"/>
                        </a:solidFill>
                        <a:effectLst/>
                        <a:latin typeface="Aptos" panose="020B0004020202020204" pitchFamily="34" charset="0"/>
                      </a:endParaRPr>
                    </a:p>
                    <a:p>
                      <a:pPr fontAlgn="base">
                        <a:buNone/>
                      </a:pPr>
                      <a:endParaRPr lang="en-IN" sz="2200" b="1" dirty="0">
                        <a:solidFill>
                          <a:srgbClr val="000000"/>
                        </a:solidFill>
                        <a:effectLst/>
                        <a:latin typeface="Aptos" panose="020B0004020202020204" pitchFamily="34" charset="0"/>
                      </a:endParaRPr>
                    </a:p>
                    <a:p>
                      <a:pPr fontAlgn="base">
                        <a:buNone/>
                      </a:pPr>
                      <a:r>
                        <a:rPr lang="en-IN" sz="2200" b="1" dirty="0">
                          <a:solidFill>
                            <a:srgbClr val="000000"/>
                          </a:solidFill>
                          <a:effectLst/>
                          <a:latin typeface="Aptos" panose="020B0004020202020204" pitchFamily="34" charset="0"/>
                        </a:rPr>
                        <a:t>Silver: 71069120 (Other: Unwrought),</a:t>
                      </a:r>
                    </a:p>
                    <a:p>
                      <a:pPr fontAlgn="base">
                        <a:buNone/>
                      </a:pPr>
                      <a:r>
                        <a:rPr lang="en-IN" sz="2200" b="1" dirty="0">
                          <a:solidFill>
                            <a:srgbClr val="000000"/>
                          </a:solidFill>
                          <a:effectLst/>
                          <a:latin typeface="Aptos" panose="020B0004020202020204" pitchFamily="34" charset="0"/>
                        </a:rPr>
                        <a:t>71069221 (Bar) 71069229 (Bar-other)</a:t>
                      </a:r>
                      <a:endParaRPr lang="en-IN" sz="2200" dirty="0">
                        <a:solidFill>
                          <a:srgbClr val="000000"/>
                        </a:solidFill>
                        <a:effectLst/>
                        <a:latin typeface="Aptos" panose="020B0004020202020204" pitchFamily="34" charset="0"/>
                      </a:endParaRPr>
                    </a:p>
                  </a:txBody>
                  <a:tcPr marL="68580" marR="68580" marT="0" marB="0"/>
                </a:tc>
                <a:extLst>
                  <a:ext uri="{0D108BD9-81ED-4DB2-BD59-A6C34878D82A}">
                    <a16:rowId xmlns:a16="http://schemas.microsoft.com/office/drawing/2014/main" val="3023742682"/>
                  </a:ext>
                </a:extLst>
              </a:tr>
              <a:tr h="914400">
                <a:tc>
                  <a:txBody>
                    <a:bodyPr/>
                    <a:lstStyle/>
                    <a:p>
                      <a:pPr fontAlgn="base">
                        <a:buNone/>
                      </a:pPr>
                      <a:r>
                        <a:rPr lang="en-IN" sz="2200" b="1" dirty="0">
                          <a:solidFill>
                            <a:srgbClr val="000000"/>
                          </a:solidFill>
                          <a:effectLst/>
                          <a:latin typeface="Aptos" panose="020B0004020202020204" pitchFamily="34" charset="0"/>
                        </a:rPr>
                        <a:t>TRQ holders</a:t>
                      </a:r>
                      <a:endParaRPr lang="en-IN" sz="2200" dirty="0">
                        <a:solidFill>
                          <a:srgbClr val="000000"/>
                        </a:solidFill>
                        <a:effectLst/>
                        <a:latin typeface="Aptos" panose="020B0004020202020204" pitchFamily="34" charset="0"/>
                      </a:endParaRPr>
                    </a:p>
                  </a:txBody>
                  <a:tcPr marL="68580" marR="68580" marT="0" marB="0"/>
                </a:tc>
                <a:tc>
                  <a:txBody>
                    <a:bodyPr/>
                    <a:lstStyle/>
                    <a:p>
                      <a:pPr fontAlgn="base">
                        <a:buNone/>
                      </a:pPr>
                      <a:r>
                        <a:rPr lang="en-IN" sz="2200" b="1" dirty="0">
                          <a:solidFill>
                            <a:srgbClr val="000000"/>
                          </a:solidFill>
                          <a:effectLst/>
                          <a:latin typeface="Aptos" panose="020B0004020202020204" pitchFamily="34" charset="0"/>
                        </a:rPr>
                        <a:t>71081200 (Other unwrought forms)</a:t>
                      </a:r>
                      <a:endParaRPr lang="en-IN" sz="2200" dirty="0">
                        <a:solidFill>
                          <a:srgbClr val="000000"/>
                        </a:solidFill>
                        <a:effectLst/>
                        <a:latin typeface="Aptos" panose="020B0004020202020204" pitchFamily="34" charset="0"/>
                      </a:endParaRPr>
                    </a:p>
                  </a:txBody>
                  <a:tcPr marL="68580" marR="68580" marT="0" marB="0"/>
                </a:tc>
                <a:tc>
                  <a:txBody>
                    <a:bodyPr/>
                    <a:lstStyle/>
                    <a:p>
                      <a:pPr fontAlgn="base">
                        <a:buNone/>
                      </a:pPr>
                      <a:r>
                        <a:rPr lang="en-IN" sz="2200" b="1" dirty="0">
                          <a:solidFill>
                            <a:srgbClr val="000000"/>
                          </a:solidFill>
                          <a:effectLst/>
                          <a:latin typeface="Aptos" panose="020B0004020202020204" pitchFamily="34" charset="0"/>
                        </a:rPr>
                        <a:t>71081210 (Other unwrought forms)</a:t>
                      </a:r>
                      <a:endParaRPr lang="en-IN" sz="2200" dirty="0">
                        <a:solidFill>
                          <a:srgbClr val="000000"/>
                        </a:solidFill>
                        <a:effectLst/>
                        <a:latin typeface="Aptos" panose="020B0004020202020204" pitchFamily="34" charset="0"/>
                      </a:endParaRPr>
                    </a:p>
                  </a:txBody>
                  <a:tcPr marL="68580" marR="68580" marT="0" marB="0"/>
                </a:tc>
                <a:extLst>
                  <a:ext uri="{0D108BD9-81ED-4DB2-BD59-A6C34878D82A}">
                    <a16:rowId xmlns:a16="http://schemas.microsoft.com/office/drawing/2014/main" val="3782172582"/>
                  </a:ext>
                </a:extLst>
              </a:tr>
            </a:tbl>
          </a:graphicData>
        </a:graphic>
      </p:graphicFrame>
      <p:sp>
        <p:nvSpPr>
          <p:cNvPr id="6" name="Title 1">
            <a:extLst>
              <a:ext uri="{FF2B5EF4-FFF2-40B4-BE49-F238E27FC236}">
                <a16:creationId xmlns:a16="http://schemas.microsoft.com/office/drawing/2014/main" id="{021134CB-07BE-5736-9920-E2F46B210EBD}"/>
              </a:ext>
            </a:extLst>
          </p:cNvPr>
          <p:cNvSpPr>
            <a:spLocks noGrp="1"/>
          </p:cNvSpPr>
          <p:nvPr>
            <p:ph type="title"/>
          </p:nvPr>
        </p:nvSpPr>
        <p:spPr>
          <a:xfrm>
            <a:off x="228600" y="228600"/>
            <a:ext cx="7924800" cy="538609"/>
          </a:xfrm>
        </p:spPr>
        <p:txBody>
          <a:bodyPr/>
          <a:lstStyle/>
          <a:p>
            <a:r>
              <a:rPr lang="en-US" sz="3500" dirty="0"/>
              <a:t>HSNs Enabled to Import</a:t>
            </a:r>
            <a:endParaRPr lang="en-IN" sz="3500" dirty="0"/>
          </a:p>
        </p:txBody>
      </p:sp>
      <p:pic>
        <p:nvPicPr>
          <p:cNvPr id="7" name="object 2">
            <a:extLst>
              <a:ext uri="{FF2B5EF4-FFF2-40B4-BE49-F238E27FC236}">
                <a16:creationId xmlns:a16="http://schemas.microsoft.com/office/drawing/2014/main" id="{2EC41D1D-B239-11FB-9C60-6EF2F735B721}"/>
              </a:ext>
            </a:extLst>
          </p:cNvPr>
          <p:cNvPicPr/>
          <p:nvPr/>
        </p:nvPicPr>
        <p:blipFill>
          <a:blip r:embed="rId2" cstate="print"/>
          <a:stretch>
            <a:fillRect/>
          </a:stretch>
        </p:blipFill>
        <p:spPr>
          <a:xfrm>
            <a:off x="11053372" y="6462618"/>
            <a:ext cx="1138628" cy="379455"/>
          </a:xfrm>
          <a:prstGeom prst="rect">
            <a:avLst/>
          </a:prstGeom>
        </p:spPr>
      </p:pic>
    </p:spTree>
    <p:extLst>
      <p:ext uri="{BB962C8B-B14F-4D97-AF65-F5344CB8AC3E}">
        <p14:creationId xmlns:p14="http://schemas.microsoft.com/office/powerpoint/2010/main" val="1142406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AF00D6-0611-64CA-ECDA-FDAE1C0088CE}"/>
              </a:ext>
            </a:extLst>
          </p:cNvPr>
          <p:cNvSpPr>
            <a:spLocks noGrp="1"/>
          </p:cNvSpPr>
          <p:nvPr>
            <p:ph type="body" idx="1"/>
          </p:nvPr>
        </p:nvSpPr>
        <p:spPr>
          <a:xfrm>
            <a:off x="609600" y="1577340"/>
            <a:ext cx="10972800" cy="2954655"/>
          </a:xfrm>
        </p:spPr>
        <p:txBody>
          <a:bodyPr/>
          <a:lstStyle/>
          <a:p>
            <a:pPr algn="ctr"/>
            <a:r>
              <a:rPr lang="en-US" sz="4800" b="1" dirty="0">
                <a:solidFill>
                  <a:srgbClr val="1F3863"/>
                </a:solidFill>
                <a:latin typeface="Calibri"/>
                <a:ea typeface="+mj-ea"/>
                <a:cs typeface="Calibri"/>
              </a:rPr>
              <a:t>Import of Gold </a:t>
            </a:r>
          </a:p>
          <a:p>
            <a:pPr algn="ctr"/>
            <a:r>
              <a:rPr lang="en-US" sz="4800" b="1" dirty="0">
                <a:solidFill>
                  <a:srgbClr val="1F3863"/>
                </a:solidFill>
                <a:latin typeface="Calibri"/>
                <a:ea typeface="+mj-ea"/>
                <a:cs typeface="Calibri"/>
              </a:rPr>
              <a:t>through IIBX</a:t>
            </a:r>
          </a:p>
          <a:p>
            <a:pPr algn="ctr"/>
            <a:r>
              <a:rPr lang="en-US" sz="4800" b="1" dirty="0">
                <a:solidFill>
                  <a:srgbClr val="1F3863"/>
                </a:solidFill>
                <a:latin typeface="Calibri"/>
                <a:ea typeface="+mj-ea"/>
                <a:cs typeface="Calibri"/>
              </a:rPr>
              <a:t>by </a:t>
            </a:r>
          </a:p>
          <a:p>
            <a:pPr algn="ctr"/>
            <a:r>
              <a:rPr lang="en-US" sz="4800" b="1" dirty="0">
                <a:solidFill>
                  <a:srgbClr val="1F3863"/>
                </a:solidFill>
                <a:latin typeface="Calibri"/>
                <a:ea typeface="+mj-ea"/>
                <a:cs typeface="Calibri"/>
              </a:rPr>
              <a:t>India UAE CEPA TRQ holders</a:t>
            </a:r>
            <a:endParaRPr lang="en-IN" sz="4800" b="1" dirty="0">
              <a:solidFill>
                <a:srgbClr val="1F3863"/>
              </a:solidFill>
              <a:latin typeface="Calibri"/>
              <a:ea typeface="+mj-ea"/>
              <a:cs typeface="Calibri"/>
            </a:endParaRPr>
          </a:p>
        </p:txBody>
      </p:sp>
      <p:pic>
        <p:nvPicPr>
          <p:cNvPr id="4" name="object 2">
            <a:extLst>
              <a:ext uri="{FF2B5EF4-FFF2-40B4-BE49-F238E27FC236}">
                <a16:creationId xmlns:a16="http://schemas.microsoft.com/office/drawing/2014/main" id="{B261EACB-8063-7E76-F9A6-A8253121ACC1}"/>
              </a:ext>
            </a:extLst>
          </p:cNvPr>
          <p:cNvPicPr/>
          <p:nvPr/>
        </p:nvPicPr>
        <p:blipFill>
          <a:blip r:embed="rId2" cstate="print"/>
          <a:stretch>
            <a:fillRect/>
          </a:stretch>
        </p:blipFill>
        <p:spPr>
          <a:xfrm>
            <a:off x="11053372" y="6462618"/>
            <a:ext cx="1138628" cy="379455"/>
          </a:xfrm>
          <a:prstGeom prst="rect">
            <a:avLst/>
          </a:prstGeom>
        </p:spPr>
      </p:pic>
    </p:spTree>
    <p:extLst>
      <p:ext uri="{BB962C8B-B14F-4D97-AF65-F5344CB8AC3E}">
        <p14:creationId xmlns:p14="http://schemas.microsoft.com/office/powerpoint/2010/main" val="2949911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1D7A4C-5F3F-26F6-AFCB-AE582FCBC52D}"/>
              </a:ext>
            </a:extLst>
          </p:cNvPr>
          <p:cNvSpPr>
            <a:spLocks noGrp="1"/>
          </p:cNvSpPr>
          <p:nvPr>
            <p:ph idx="1"/>
          </p:nvPr>
        </p:nvSpPr>
        <p:spPr>
          <a:xfrm>
            <a:off x="409490" y="914400"/>
            <a:ext cx="11373015" cy="5393634"/>
          </a:xfrm>
        </p:spPr>
        <p:txBody>
          <a:bodyPr>
            <a:noAutofit/>
          </a:bodyPr>
          <a:lstStyle/>
          <a:p>
            <a:pPr marL="514350" indent="-285750">
              <a:lnSpc>
                <a:spcPct val="150000"/>
              </a:lnSpc>
              <a:spcAft>
                <a:spcPts val="800"/>
              </a:spcAft>
              <a:buFont typeface="Wingdings" panose="05000000000000000000" pitchFamily="2" charset="2"/>
              <a:buChar char="Ø"/>
            </a:pPr>
            <a:r>
              <a:rPr lang="en-US" sz="2000" dirty="0"/>
              <a:t>Valid holders of India - UAE Tariff Rate Quota (TRQ) license / </a:t>
            </a:r>
            <a:r>
              <a:rPr lang="en-US" sz="2000" dirty="0" err="1"/>
              <a:t>authorisation</a:t>
            </a:r>
            <a:r>
              <a:rPr lang="en-US" sz="2000" dirty="0"/>
              <a:t> as allotted by DGFT are invited to notified as ‘India-UAE TRQ holders’ by the IFSCA, for the purpose of such imports.</a:t>
            </a:r>
            <a:endParaRPr lang="en-IN" sz="2000" dirty="0"/>
          </a:p>
          <a:p>
            <a:pPr marL="514350" indent="-285750">
              <a:lnSpc>
                <a:spcPct val="150000"/>
              </a:lnSpc>
              <a:spcAft>
                <a:spcPts val="800"/>
              </a:spcAft>
              <a:buFont typeface="Wingdings" panose="05000000000000000000" pitchFamily="2" charset="2"/>
              <a:buChar char="Ø"/>
            </a:pPr>
            <a:r>
              <a:rPr lang="en-US" sz="2000" dirty="0"/>
              <a:t>Such valid holders of India – UAE TRQ license, need to submit an application to IIBX along with a copy of valid TRQ license as issued by the DGFT along with KYC details. Pre-TRQ onboarding can also be done.</a:t>
            </a:r>
            <a:endParaRPr lang="en-IN" sz="2000" dirty="0"/>
          </a:p>
          <a:p>
            <a:pPr marL="514350" indent="-285750">
              <a:lnSpc>
                <a:spcPct val="150000"/>
              </a:lnSpc>
              <a:spcAft>
                <a:spcPts val="800"/>
              </a:spcAft>
              <a:buFont typeface="Wingdings" panose="05000000000000000000" pitchFamily="2" charset="2"/>
              <a:buChar char="Ø"/>
            </a:pPr>
            <a:r>
              <a:rPr lang="en-US" sz="2000" dirty="0"/>
              <a:t>Post internal scrutiny, IIBX will send the application of valid India – UAE TRQ holder to IFSCA for its notification.</a:t>
            </a:r>
            <a:endParaRPr lang="en-IN" sz="2000" dirty="0"/>
          </a:p>
          <a:p>
            <a:pPr marL="514350" indent="-285750">
              <a:lnSpc>
                <a:spcPct val="150000"/>
              </a:lnSpc>
              <a:spcAft>
                <a:spcPts val="800"/>
              </a:spcAft>
              <a:buFont typeface="Wingdings" panose="05000000000000000000" pitchFamily="2" charset="2"/>
              <a:buChar char="Ø"/>
            </a:pPr>
            <a:r>
              <a:rPr lang="en-US" sz="2000" dirty="0"/>
              <a:t>After being notified by the IFSCA, such valid India-UAE TRQ holders shall be permitted to participate on IIBX, through Bullion Trading Members, for transacting in (‘buying’ only) UAEGD gold for import under the India-UAE CEPA, subject to the quota.</a:t>
            </a:r>
            <a:endParaRPr lang="en-IN" sz="2000" dirty="0"/>
          </a:p>
          <a:p>
            <a:pPr marL="514350" indent="-285750">
              <a:lnSpc>
                <a:spcPct val="150000"/>
              </a:lnSpc>
              <a:spcAft>
                <a:spcPts val="800"/>
              </a:spcAft>
              <a:buFont typeface="Wingdings" panose="05000000000000000000" pitchFamily="2" charset="2"/>
              <a:buChar char="Ø"/>
            </a:pPr>
            <a:r>
              <a:rPr lang="en-US" sz="2000" dirty="0"/>
              <a:t>An entity notified by the IFSCA as a valid India–UAE CEPA TRQ holder shall continue to be recognized as such for subsequent financial year(s), provided it is consistently allotted a TRQ licence in each such year</a:t>
            </a:r>
            <a:endParaRPr lang="en-IN" sz="2000" dirty="0"/>
          </a:p>
          <a:p>
            <a:pPr marL="514350" indent="-285750">
              <a:lnSpc>
                <a:spcPct val="150000"/>
              </a:lnSpc>
              <a:spcAft>
                <a:spcPts val="800"/>
              </a:spcAft>
              <a:buFont typeface="Wingdings" panose="05000000000000000000" pitchFamily="2" charset="2"/>
              <a:buChar char="Ø"/>
            </a:pPr>
            <a:endParaRPr lang="en-US" sz="2000" dirty="0"/>
          </a:p>
        </p:txBody>
      </p:sp>
      <p:pic>
        <p:nvPicPr>
          <p:cNvPr id="6" name="object 2">
            <a:extLst>
              <a:ext uri="{FF2B5EF4-FFF2-40B4-BE49-F238E27FC236}">
                <a16:creationId xmlns:a16="http://schemas.microsoft.com/office/drawing/2014/main" id="{8E334A9E-679E-37EF-6121-12CC5CABF01B}"/>
              </a:ext>
            </a:extLst>
          </p:cNvPr>
          <p:cNvPicPr/>
          <p:nvPr/>
        </p:nvPicPr>
        <p:blipFill>
          <a:blip r:embed="rId2" cstate="print"/>
          <a:stretch>
            <a:fillRect/>
          </a:stretch>
        </p:blipFill>
        <p:spPr>
          <a:xfrm>
            <a:off x="11053372" y="6462618"/>
            <a:ext cx="1138628" cy="379455"/>
          </a:xfrm>
          <a:prstGeom prst="rect">
            <a:avLst/>
          </a:prstGeom>
        </p:spPr>
      </p:pic>
      <p:sp>
        <p:nvSpPr>
          <p:cNvPr id="5" name="Title 4">
            <a:extLst>
              <a:ext uri="{FF2B5EF4-FFF2-40B4-BE49-F238E27FC236}">
                <a16:creationId xmlns:a16="http://schemas.microsoft.com/office/drawing/2014/main" id="{42E548BC-D6ED-C029-AD40-DD27747CC2A4}"/>
              </a:ext>
            </a:extLst>
          </p:cNvPr>
          <p:cNvSpPr>
            <a:spLocks noGrp="1"/>
          </p:cNvSpPr>
          <p:nvPr>
            <p:ph type="title"/>
          </p:nvPr>
        </p:nvSpPr>
        <p:spPr>
          <a:xfrm>
            <a:off x="814345" y="228600"/>
            <a:ext cx="10563306" cy="430887"/>
          </a:xfrm>
        </p:spPr>
        <p:txBody>
          <a:bodyPr/>
          <a:lstStyle/>
          <a:p>
            <a:pPr algn="ctr"/>
            <a:r>
              <a:rPr lang="en-US" sz="2800" kern="1200" dirty="0">
                <a:solidFill>
                  <a:schemeClr val="accent1">
                    <a:lumMod val="50000"/>
                  </a:schemeClr>
                </a:solidFill>
                <a:latin typeface="IBM Plex Sans" panose="020B0503050203000203" pitchFamily="34" charset="0"/>
                <a:cs typeface="+mn-cs"/>
              </a:rPr>
              <a:t>Prescribed Norms for being a Valid India UAE TRQ holder</a:t>
            </a:r>
            <a:endParaRPr lang="en-IN" sz="2800" kern="1200" dirty="0">
              <a:solidFill>
                <a:schemeClr val="accent1">
                  <a:lumMod val="50000"/>
                </a:schemeClr>
              </a:solidFill>
              <a:latin typeface="IBM Plex Sans" panose="020B0503050203000203" pitchFamily="34" charset="0"/>
              <a:cs typeface="+mn-cs"/>
            </a:endParaRPr>
          </a:p>
        </p:txBody>
      </p:sp>
    </p:spTree>
    <p:extLst>
      <p:ext uri="{BB962C8B-B14F-4D97-AF65-F5344CB8AC3E}">
        <p14:creationId xmlns:p14="http://schemas.microsoft.com/office/powerpoint/2010/main" val="3790113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EFF401-AE1F-DB56-4CF4-C7B30FDA64D6}"/>
              </a:ext>
            </a:extLst>
          </p:cNvPr>
          <p:cNvSpPr txBox="1"/>
          <p:nvPr/>
        </p:nvSpPr>
        <p:spPr>
          <a:xfrm>
            <a:off x="585675" y="1069018"/>
            <a:ext cx="11301525" cy="4770537"/>
          </a:xfrm>
          <a:prstGeom prst="rect">
            <a:avLst/>
          </a:prstGeom>
          <a:noFill/>
        </p:spPr>
        <p:txBody>
          <a:bodyPr wrap="square">
            <a:spAutoFit/>
          </a:bodyPr>
          <a:lstStyle/>
          <a:p>
            <a:pPr marL="342900" indent="-342900" algn="just">
              <a:buFont typeface="Wingdings" panose="05000000000000000000" pitchFamily="2" charset="2"/>
              <a:buChar char="Ø"/>
            </a:pPr>
            <a:r>
              <a:rPr lang="en-US" dirty="0">
                <a:latin typeface="Aptos" panose="020B0004020202020204" pitchFamily="34" charset="0"/>
                <a:cs typeface="Calibri" panose="020F0502020204030204" pitchFamily="34" charset="0"/>
              </a:rPr>
              <a:t>A 10-year Comprehensive Economic Partnership Agreement (CEPA) between the Government of India and the Government of the United Arab Emirates (UAE) was signed on 18 February 2022 and it officially came into force on 1 May 2022. </a:t>
            </a:r>
          </a:p>
          <a:p>
            <a:pPr marL="342900" indent="-342900" algn="just">
              <a:buFont typeface="Wingdings" panose="05000000000000000000" pitchFamily="2" charset="2"/>
              <a:buChar char="Ø"/>
            </a:pPr>
            <a:r>
              <a:rPr lang="en-US" dirty="0">
                <a:latin typeface="Aptos" panose="020B0004020202020204" pitchFamily="34" charset="0"/>
                <a:cs typeface="Calibri" panose="020F0502020204030204" pitchFamily="34" charset="0"/>
              </a:rPr>
              <a:t>As per this CEPA, annual Tariff Rate Quota with 1% Customs Duty concession for Gold from UAE under India UAE CEPA.</a:t>
            </a:r>
          </a:p>
          <a:p>
            <a:pPr marL="342900" indent="-342900" algn="just">
              <a:buFont typeface="Wingdings" panose="05000000000000000000" pitchFamily="2" charset="2"/>
              <a:buChar char="Ø"/>
            </a:pPr>
            <a:r>
              <a:rPr lang="en-US" dirty="0">
                <a:latin typeface="Aptos" panose="020B0004020202020204" pitchFamily="34" charset="0"/>
                <a:cs typeface="Calibri" panose="020F0502020204030204" pitchFamily="34" charset="0"/>
              </a:rPr>
              <a:t>FY 2025-2026 in first round of allocation for Micro &amp; Small Enterprises total qty for allocation was 30 </a:t>
            </a:r>
            <a:r>
              <a:rPr lang="en-US" dirty="0" err="1">
                <a:latin typeface="Aptos" panose="020B0004020202020204" pitchFamily="34" charset="0"/>
                <a:cs typeface="Calibri" panose="020F0502020204030204" pitchFamily="34" charset="0"/>
              </a:rPr>
              <a:t>tonnes</a:t>
            </a:r>
            <a:r>
              <a:rPr lang="en-US" dirty="0">
                <a:latin typeface="Aptos" panose="020B0004020202020204" pitchFamily="34" charset="0"/>
                <a:cs typeface="Calibri" panose="020F0502020204030204" pitchFamily="34" charset="0"/>
              </a:rPr>
              <a:t> (additional 50% in case of more applications).</a:t>
            </a:r>
          </a:p>
          <a:p>
            <a:pPr marL="342900" indent="-342900" algn="just">
              <a:buFont typeface="Wingdings" panose="05000000000000000000" pitchFamily="2" charset="2"/>
              <a:buChar char="Ø"/>
            </a:pPr>
            <a:endParaRPr lang="en-US" sz="1600" dirty="0">
              <a:latin typeface="Aptos" panose="020B0004020202020204" pitchFamily="34" charset="0"/>
              <a:cs typeface="Calibri" panose="020F0502020204030204" pitchFamily="34" charset="0"/>
            </a:endParaRPr>
          </a:p>
          <a:p>
            <a:pPr marL="342900" indent="-342900" algn="just">
              <a:buFont typeface="Wingdings" panose="05000000000000000000" pitchFamily="2" charset="2"/>
              <a:buChar char="Ø"/>
            </a:pPr>
            <a:endParaRPr lang="en-US" sz="1600" dirty="0">
              <a:latin typeface="Aptos" panose="020B0004020202020204" pitchFamily="34" charset="0"/>
              <a:cs typeface="Calibri" panose="020F0502020204030204" pitchFamily="34" charset="0"/>
            </a:endParaRPr>
          </a:p>
          <a:p>
            <a:pPr marL="342900" indent="-342900" algn="just">
              <a:buFont typeface="Wingdings" panose="05000000000000000000" pitchFamily="2" charset="2"/>
              <a:buChar char="Ø"/>
            </a:pPr>
            <a:endParaRPr lang="en-US" sz="1600" dirty="0">
              <a:latin typeface="Aptos" panose="020B0004020202020204" pitchFamily="34" charset="0"/>
              <a:cs typeface="Calibri" panose="020F0502020204030204" pitchFamily="34" charset="0"/>
            </a:endParaRPr>
          </a:p>
          <a:p>
            <a:pPr marL="342900" indent="-342900" algn="just">
              <a:buFont typeface="Wingdings" panose="05000000000000000000" pitchFamily="2" charset="2"/>
              <a:buChar char="Ø"/>
            </a:pPr>
            <a:endParaRPr lang="en-US" sz="1600" dirty="0">
              <a:latin typeface="Aptos" panose="020B0004020202020204" pitchFamily="34" charset="0"/>
              <a:cs typeface="Calibri" panose="020F0502020204030204" pitchFamily="34" charset="0"/>
            </a:endParaRPr>
          </a:p>
          <a:p>
            <a:pPr marL="342900" indent="-342900" algn="just">
              <a:buFont typeface="Wingdings" panose="05000000000000000000" pitchFamily="2" charset="2"/>
              <a:buChar char="Ø"/>
            </a:pPr>
            <a:endParaRPr lang="en-US" sz="1600" dirty="0">
              <a:latin typeface="Aptos" panose="020B0004020202020204" pitchFamily="34" charset="0"/>
              <a:cs typeface="Calibri" panose="020F0502020204030204" pitchFamily="34" charset="0"/>
            </a:endParaRPr>
          </a:p>
          <a:p>
            <a:pPr marL="342900" indent="-342900" algn="just">
              <a:buFont typeface="Wingdings" panose="05000000000000000000" pitchFamily="2" charset="2"/>
              <a:buChar char="Ø"/>
            </a:pPr>
            <a:endParaRPr lang="en-US" sz="1600" dirty="0">
              <a:latin typeface="Aptos" panose="020B0004020202020204" pitchFamily="34" charset="0"/>
              <a:cs typeface="Calibri" panose="020F0502020204030204" pitchFamily="34" charset="0"/>
            </a:endParaRPr>
          </a:p>
          <a:p>
            <a:pPr marL="342900" indent="-342900" algn="just">
              <a:buFont typeface="Wingdings" panose="05000000000000000000" pitchFamily="2" charset="2"/>
              <a:buChar char="Ø"/>
            </a:pPr>
            <a:endParaRPr lang="en-US" sz="1600" dirty="0">
              <a:latin typeface="Aptos" panose="020B0004020202020204" pitchFamily="34" charset="0"/>
              <a:cs typeface="Calibri" panose="020F0502020204030204" pitchFamily="34" charset="0"/>
            </a:endParaRPr>
          </a:p>
          <a:p>
            <a:pPr marL="342900" indent="-342900" algn="just">
              <a:buFont typeface="Wingdings" panose="05000000000000000000" pitchFamily="2" charset="2"/>
              <a:buChar char="Ø"/>
            </a:pPr>
            <a:endParaRPr lang="en-US" sz="1600" dirty="0">
              <a:latin typeface="Aptos" panose="020B0004020202020204" pitchFamily="34" charset="0"/>
              <a:cs typeface="Calibri" panose="020F0502020204030204" pitchFamily="34" charset="0"/>
            </a:endParaRPr>
          </a:p>
          <a:p>
            <a:pPr marL="342900" indent="-342900" algn="just">
              <a:buFont typeface="Wingdings" panose="05000000000000000000" pitchFamily="2" charset="2"/>
              <a:buChar char="Ø"/>
            </a:pPr>
            <a:endParaRPr lang="en-US" sz="1600" dirty="0">
              <a:latin typeface="Aptos" panose="020B0004020202020204" pitchFamily="34" charset="0"/>
              <a:cs typeface="Calibri" panose="020F0502020204030204" pitchFamily="34" charset="0"/>
            </a:endParaRPr>
          </a:p>
          <a:p>
            <a:pPr marL="342900" indent="-342900" algn="just">
              <a:buFont typeface="Wingdings" panose="05000000000000000000" pitchFamily="2" charset="2"/>
              <a:buChar char="Ø"/>
            </a:pPr>
            <a:endParaRPr lang="en-US" sz="1600" dirty="0">
              <a:latin typeface="Aptos" panose="020B0004020202020204" pitchFamily="34" charset="0"/>
              <a:cs typeface="Calibri" panose="020F0502020204030204" pitchFamily="34" charset="0"/>
            </a:endParaRPr>
          </a:p>
          <a:p>
            <a:pPr marL="342900" indent="-342900" algn="just">
              <a:buFont typeface="Wingdings" panose="05000000000000000000" pitchFamily="2" charset="2"/>
              <a:buChar char="Ø"/>
            </a:pPr>
            <a:r>
              <a:rPr lang="en-US" dirty="0">
                <a:latin typeface="Aptos" panose="020B0004020202020204" pitchFamily="34" charset="0"/>
                <a:cs typeface="Calibri" panose="020F0502020204030204" pitchFamily="34" charset="0"/>
              </a:rPr>
              <a:t>FY 2026-2027 Bidding is expected to take place in the Month April-May, 2026 for 200 </a:t>
            </a:r>
            <a:r>
              <a:rPr lang="en-US" dirty="0" err="1">
                <a:latin typeface="Aptos" panose="020B0004020202020204" pitchFamily="34" charset="0"/>
                <a:cs typeface="Calibri" panose="020F0502020204030204" pitchFamily="34" charset="0"/>
              </a:rPr>
              <a:t>Tonnes</a:t>
            </a:r>
            <a:r>
              <a:rPr lang="en-US" dirty="0">
                <a:latin typeface="Aptos" panose="020B0004020202020204" pitchFamily="34" charset="0"/>
                <a:cs typeface="Calibri" panose="020F0502020204030204" pitchFamily="34" charset="0"/>
              </a:rPr>
              <a:t> of Gold TRQ.</a:t>
            </a:r>
          </a:p>
        </p:txBody>
      </p:sp>
      <p:sp>
        <p:nvSpPr>
          <p:cNvPr id="3" name="Title 1">
            <a:extLst>
              <a:ext uri="{FF2B5EF4-FFF2-40B4-BE49-F238E27FC236}">
                <a16:creationId xmlns:a16="http://schemas.microsoft.com/office/drawing/2014/main" id="{E494E0EA-B0F7-C4CD-6731-18193C8A7109}"/>
              </a:ext>
            </a:extLst>
          </p:cNvPr>
          <p:cNvSpPr txBox="1">
            <a:spLocks/>
          </p:cNvSpPr>
          <p:nvPr/>
        </p:nvSpPr>
        <p:spPr>
          <a:xfrm>
            <a:off x="457200" y="152400"/>
            <a:ext cx="8915399" cy="5949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defRPr/>
            </a:pPr>
            <a:r>
              <a:rPr lang="en-US" sz="2500" b="1" dirty="0">
                <a:solidFill>
                  <a:schemeClr val="accent1">
                    <a:lumMod val="50000"/>
                  </a:schemeClr>
                </a:solidFill>
                <a:latin typeface="Aptos" panose="020B0004020202020204" pitchFamily="34" charset="0"/>
                <a:ea typeface="+mn-ea"/>
                <a:cs typeface="Cordia New" panose="020B0304020202020204" pitchFamily="34" charset="-34"/>
              </a:rPr>
              <a:t>India UAE CEPA, Tariff Rate Quota (TRQ) and Import Duties</a:t>
            </a:r>
          </a:p>
        </p:txBody>
      </p:sp>
      <p:pic>
        <p:nvPicPr>
          <p:cNvPr id="5" name="object 2">
            <a:extLst>
              <a:ext uri="{FF2B5EF4-FFF2-40B4-BE49-F238E27FC236}">
                <a16:creationId xmlns:a16="http://schemas.microsoft.com/office/drawing/2014/main" id="{42512E4C-B7A3-7822-3FA6-E140F1189868}"/>
              </a:ext>
            </a:extLst>
          </p:cNvPr>
          <p:cNvPicPr/>
          <p:nvPr/>
        </p:nvPicPr>
        <p:blipFill>
          <a:blip r:embed="rId2" cstate="print"/>
          <a:stretch>
            <a:fillRect/>
          </a:stretch>
        </p:blipFill>
        <p:spPr>
          <a:xfrm>
            <a:off x="10885931" y="6471597"/>
            <a:ext cx="1138427" cy="379476"/>
          </a:xfrm>
          <a:prstGeom prst="rect">
            <a:avLst/>
          </a:prstGeom>
        </p:spPr>
      </p:pic>
      <p:graphicFrame>
        <p:nvGraphicFramePr>
          <p:cNvPr id="8" name="Table 7">
            <a:extLst>
              <a:ext uri="{FF2B5EF4-FFF2-40B4-BE49-F238E27FC236}">
                <a16:creationId xmlns:a16="http://schemas.microsoft.com/office/drawing/2014/main" id="{F24FD084-4869-380B-06EF-17EBB3D9EE0C}"/>
              </a:ext>
            </a:extLst>
          </p:cNvPr>
          <p:cNvGraphicFramePr>
            <a:graphicFrameLocks noGrp="1"/>
          </p:cNvGraphicFramePr>
          <p:nvPr/>
        </p:nvGraphicFramePr>
        <p:xfrm>
          <a:off x="762000" y="3352800"/>
          <a:ext cx="11277600" cy="17449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654379297"/>
                    </a:ext>
                  </a:extLst>
                </a:gridCol>
                <a:gridCol w="2870200">
                  <a:extLst>
                    <a:ext uri="{9D8B030D-6E8A-4147-A177-3AD203B41FA5}">
                      <a16:colId xmlns:a16="http://schemas.microsoft.com/office/drawing/2014/main" val="614168265"/>
                    </a:ext>
                  </a:extLst>
                </a:gridCol>
                <a:gridCol w="4343400">
                  <a:extLst>
                    <a:ext uri="{9D8B030D-6E8A-4147-A177-3AD203B41FA5}">
                      <a16:colId xmlns:a16="http://schemas.microsoft.com/office/drawing/2014/main" val="362079372"/>
                    </a:ext>
                  </a:extLst>
                </a:gridCol>
              </a:tblGrid>
              <a:tr h="370840">
                <a:tc>
                  <a:txBody>
                    <a:bodyPr/>
                    <a:lstStyle/>
                    <a:p>
                      <a:pPr algn="ctr" fontAlgn="b">
                        <a:buNone/>
                      </a:pPr>
                      <a:r>
                        <a:rPr lang="en-IN" sz="2800" b="0" u="none" strike="noStrike" dirty="0">
                          <a:solidFill>
                            <a:srgbClr val="000000"/>
                          </a:solidFill>
                          <a:effectLst/>
                        </a:rPr>
                        <a:t>Particulars</a:t>
                      </a:r>
                      <a:endParaRPr lang="en-IN" sz="2800" b="0" i="0" u="none" strike="noStrike" dirty="0">
                        <a:solidFill>
                          <a:srgbClr val="000000"/>
                        </a:solidFill>
                        <a:effectLst/>
                        <a:latin typeface="+mj-lt"/>
                      </a:endParaRPr>
                    </a:p>
                  </a:txBody>
                  <a:tcPr marL="9525" marR="9525" marT="9525" marB="0" anchor="b"/>
                </a:tc>
                <a:tc>
                  <a:txBody>
                    <a:bodyPr/>
                    <a:lstStyle/>
                    <a:p>
                      <a:pPr algn="ctr" fontAlgn="b">
                        <a:buNone/>
                      </a:pPr>
                      <a:r>
                        <a:rPr lang="en-IN" sz="2800" b="0" u="none" strike="noStrike">
                          <a:solidFill>
                            <a:srgbClr val="000000"/>
                          </a:solidFill>
                          <a:effectLst/>
                        </a:rPr>
                        <a:t>No. of bidders</a:t>
                      </a:r>
                      <a:endParaRPr lang="en-IN" sz="2800" b="0" i="0" u="none" strike="noStrike">
                        <a:solidFill>
                          <a:srgbClr val="000000"/>
                        </a:solidFill>
                        <a:effectLst/>
                        <a:latin typeface="+mj-lt"/>
                      </a:endParaRPr>
                    </a:p>
                  </a:txBody>
                  <a:tcPr marL="9525" marR="9525" marT="9525" marB="0" anchor="b"/>
                </a:tc>
                <a:tc>
                  <a:txBody>
                    <a:bodyPr/>
                    <a:lstStyle/>
                    <a:p>
                      <a:pPr algn="ctr" fontAlgn="b">
                        <a:buNone/>
                      </a:pPr>
                      <a:r>
                        <a:rPr lang="en-IN" sz="2800" b="0" u="none" strike="noStrike" dirty="0">
                          <a:solidFill>
                            <a:srgbClr val="000000"/>
                          </a:solidFill>
                          <a:effectLst/>
                        </a:rPr>
                        <a:t>Total Qty received (Tonnes)</a:t>
                      </a:r>
                      <a:endParaRPr lang="en-IN" sz="28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2542132036"/>
                  </a:ext>
                </a:extLst>
              </a:tr>
              <a:tr h="370840">
                <a:tc>
                  <a:txBody>
                    <a:bodyPr/>
                    <a:lstStyle/>
                    <a:p>
                      <a:pPr algn="ctr" fontAlgn="b">
                        <a:buNone/>
                      </a:pPr>
                      <a:r>
                        <a:rPr lang="en-IN" sz="2800" b="0" u="none" strike="noStrike">
                          <a:solidFill>
                            <a:srgbClr val="000000"/>
                          </a:solidFill>
                          <a:effectLst/>
                        </a:rPr>
                        <a:t>Total Bids Received</a:t>
                      </a:r>
                      <a:endParaRPr lang="en-IN" sz="2800" b="0" i="0" u="none" strike="noStrike">
                        <a:solidFill>
                          <a:srgbClr val="000000"/>
                        </a:solidFill>
                        <a:effectLst/>
                        <a:latin typeface="+mj-lt"/>
                      </a:endParaRPr>
                    </a:p>
                  </a:txBody>
                  <a:tcPr marL="9525" marR="9525" marT="9525" marB="0" anchor="b"/>
                </a:tc>
                <a:tc>
                  <a:txBody>
                    <a:bodyPr/>
                    <a:lstStyle/>
                    <a:p>
                      <a:pPr algn="ctr" fontAlgn="b">
                        <a:buNone/>
                      </a:pPr>
                      <a:r>
                        <a:rPr lang="en-IN" sz="2800" b="0" u="none" strike="noStrike">
                          <a:solidFill>
                            <a:srgbClr val="000000"/>
                          </a:solidFill>
                          <a:effectLst/>
                        </a:rPr>
                        <a:t>512</a:t>
                      </a:r>
                      <a:endParaRPr lang="en-IN" sz="2800" b="0" i="0" u="none" strike="noStrike">
                        <a:solidFill>
                          <a:srgbClr val="000000"/>
                        </a:solidFill>
                        <a:effectLst/>
                        <a:latin typeface="+mj-lt"/>
                      </a:endParaRPr>
                    </a:p>
                  </a:txBody>
                  <a:tcPr marL="9525" marR="9525" marT="9525" marB="0" anchor="b"/>
                </a:tc>
                <a:tc>
                  <a:txBody>
                    <a:bodyPr/>
                    <a:lstStyle/>
                    <a:p>
                      <a:pPr algn="ctr" fontAlgn="b">
                        <a:buNone/>
                      </a:pPr>
                      <a:r>
                        <a:rPr lang="en-IN" sz="2800" b="0" u="none" strike="noStrike">
                          <a:solidFill>
                            <a:srgbClr val="000000"/>
                          </a:solidFill>
                          <a:effectLst/>
                        </a:rPr>
                        <a:t>8.59</a:t>
                      </a:r>
                      <a:endParaRPr lang="en-IN" sz="2800" b="0"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675144237"/>
                  </a:ext>
                </a:extLst>
              </a:tr>
              <a:tr h="370840">
                <a:tc>
                  <a:txBody>
                    <a:bodyPr/>
                    <a:lstStyle/>
                    <a:p>
                      <a:pPr algn="ctr" fontAlgn="b">
                        <a:buNone/>
                      </a:pPr>
                      <a:r>
                        <a:rPr lang="en-IN" sz="2800" b="0" u="none" strike="noStrike">
                          <a:solidFill>
                            <a:srgbClr val="000000"/>
                          </a:solidFill>
                          <a:effectLst/>
                        </a:rPr>
                        <a:t>Technically Qualified Bids</a:t>
                      </a:r>
                      <a:endParaRPr lang="en-IN" sz="2800" b="0" i="0" u="none" strike="noStrike">
                        <a:solidFill>
                          <a:srgbClr val="000000"/>
                        </a:solidFill>
                        <a:effectLst/>
                        <a:latin typeface="+mj-lt"/>
                      </a:endParaRPr>
                    </a:p>
                  </a:txBody>
                  <a:tcPr marL="9525" marR="9525" marT="9525" marB="0" anchor="b"/>
                </a:tc>
                <a:tc>
                  <a:txBody>
                    <a:bodyPr/>
                    <a:lstStyle/>
                    <a:p>
                      <a:pPr algn="ctr" fontAlgn="b">
                        <a:buNone/>
                      </a:pPr>
                      <a:r>
                        <a:rPr lang="en-IN" sz="2800" b="0" u="none" strike="noStrike" dirty="0">
                          <a:solidFill>
                            <a:srgbClr val="000000"/>
                          </a:solidFill>
                          <a:effectLst/>
                        </a:rPr>
                        <a:t>497</a:t>
                      </a:r>
                      <a:endParaRPr lang="en-IN" sz="2800" b="0" i="0" u="none" strike="noStrike" dirty="0">
                        <a:solidFill>
                          <a:srgbClr val="000000"/>
                        </a:solidFill>
                        <a:effectLst/>
                        <a:latin typeface="+mj-lt"/>
                      </a:endParaRPr>
                    </a:p>
                  </a:txBody>
                  <a:tcPr marL="9525" marR="9525" marT="9525" marB="0" anchor="b"/>
                </a:tc>
                <a:tc>
                  <a:txBody>
                    <a:bodyPr/>
                    <a:lstStyle/>
                    <a:p>
                      <a:pPr algn="ctr" fontAlgn="b">
                        <a:buNone/>
                      </a:pPr>
                      <a:r>
                        <a:rPr lang="en-IN" sz="2800" b="0" u="none" strike="noStrike">
                          <a:solidFill>
                            <a:srgbClr val="000000"/>
                          </a:solidFill>
                          <a:effectLst/>
                        </a:rPr>
                        <a:t>8.29</a:t>
                      </a:r>
                      <a:endParaRPr lang="en-IN" sz="2800" b="0"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1072171021"/>
                  </a:ext>
                </a:extLst>
              </a:tr>
              <a:tr h="370840">
                <a:tc>
                  <a:txBody>
                    <a:bodyPr/>
                    <a:lstStyle/>
                    <a:p>
                      <a:pPr algn="ctr" fontAlgn="b">
                        <a:buNone/>
                      </a:pPr>
                      <a:r>
                        <a:rPr lang="en-IN" sz="2800" b="0" u="none" strike="noStrike" dirty="0">
                          <a:solidFill>
                            <a:srgbClr val="000000"/>
                          </a:solidFill>
                          <a:effectLst/>
                        </a:rPr>
                        <a:t>Qty for Next Bidding Round</a:t>
                      </a:r>
                      <a:endParaRPr lang="en-IN" sz="2800" b="0" i="0" u="none" strike="noStrike" dirty="0">
                        <a:solidFill>
                          <a:srgbClr val="000000"/>
                        </a:solidFill>
                        <a:effectLst/>
                        <a:latin typeface="+mj-lt"/>
                      </a:endParaRPr>
                    </a:p>
                  </a:txBody>
                  <a:tcPr marL="9525" marR="9525" marT="9525" marB="0" anchor="b"/>
                </a:tc>
                <a:tc>
                  <a:txBody>
                    <a:bodyPr/>
                    <a:lstStyle/>
                    <a:p>
                      <a:pPr algn="ctr" fontAlgn="b">
                        <a:buNone/>
                      </a:pPr>
                      <a:r>
                        <a:rPr lang="en-IN" sz="2800" b="0" u="none" strike="noStrike">
                          <a:solidFill>
                            <a:srgbClr val="000000"/>
                          </a:solidFill>
                          <a:effectLst/>
                        </a:rPr>
                        <a:t> </a:t>
                      </a:r>
                      <a:endParaRPr lang="en-IN" sz="2800" b="0" i="0" u="none" strike="noStrike">
                        <a:solidFill>
                          <a:srgbClr val="000000"/>
                        </a:solidFill>
                        <a:effectLst/>
                        <a:latin typeface="+mj-lt"/>
                      </a:endParaRPr>
                    </a:p>
                  </a:txBody>
                  <a:tcPr marL="9525" marR="9525" marT="9525" marB="0" anchor="b"/>
                </a:tc>
                <a:tc>
                  <a:txBody>
                    <a:bodyPr/>
                    <a:lstStyle/>
                    <a:p>
                      <a:pPr algn="ctr" fontAlgn="b">
                        <a:buNone/>
                      </a:pPr>
                      <a:r>
                        <a:rPr lang="en-IN" sz="2800" b="0" u="none" strike="noStrike" dirty="0">
                          <a:solidFill>
                            <a:srgbClr val="000000"/>
                          </a:solidFill>
                          <a:effectLst/>
                        </a:rPr>
                        <a:t>171.71</a:t>
                      </a:r>
                      <a:endParaRPr lang="en-IN" sz="2800" b="0"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3263539339"/>
                  </a:ext>
                </a:extLst>
              </a:tr>
            </a:tbl>
          </a:graphicData>
        </a:graphic>
      </p:graphicFrame>
    </p:spTree>
    <p:extLst>
      <p:ext uri="{BB962C8B-B14F-4D97-AF65-F5344CB8AC3E}">
        <p14:creationId xmlns:p14="http://schemas.microsoft.com/office/powerpoint/2010/main" val="278430353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5F3AE-0DE4-FFB5-F25A-532F4D897C75}"/>
              </a:ext>
            </a:extLst>
          </p:cNvPr>
          <p:cNvSpPr>
            <a:spLocks noGrp="1"/>
          </p:cNvSpPr>
          <p:nvPr>
            <p:ph type="ctrTitle"/>
          </p:nvPr>
        </p:nvSpPr>
        <p:spPr>
          <a:xfrm>
            <a:off x="-381000" y="152400"/>
            <a:ext cx="13030200" cy="430887"/>
          </a:xfrm>
        </p:spPr>
        <p:txBody>
          <a:bodyPr/>
          <a:lstStyle/>
          <a:p>
            <a:r>
              <a:rPr lang="en-US" sz="2800" dirty="0"/>
              <a:t>Major Advantage for IIBX Buyers (TRQ-Holders: IGCR Removed, Duty credit scrips)</a:t>
            </a:r>
            <a:endParaRPr lang="en-IN" sz="2800" dirty="0"/>
          </a:p>
        </p:txBody>
      </p:sp>
      <p:sp>
        <p:nvSpPr>
          <p:cNvPr id="3" name="Subtitle 2">
            <a:extLst>
              <a:ext uri="{FF2B5EF4-FFF2-40B4-BE49-F238E27FC236}">
                <a16:creationId xmlns:a16="http://schemas.microsoft.com/office/drawing/2014/main" id="{653AD037-E4A5-A0DC-4FCD-6491935346AB}"/>
              </a:ext>
            </a:extLst>
          </p:cNvPr>
          <p:cNvSpPr>
            <a:spLocks noGrp="1"/>
          </p:cNvSpPr>
          <p:nvPr>
            <p:ph type="subTitle" idx="1"/>
          </p:nvPr>
        </p:nvSpPr>
        <p:spPr>
          <a:xfrm>
            <a:off x="533400" y="1219200"/>
            <a:ext cx="11125200" cy="3824701"/>
          </a:xfrm>
        </p:spPr>
        <p:txBody>
          <a:bodyPr/>
          <a:lstStyle/>
          <a:p>
            <a:pPr marL="457200" indent="-457200" algn="just">
              <a:lnSpc>
                <a:spcPct val="150000"/>
              </a:lnSpc>
              <a:buFont typeface="Wingdings" panose="05000000000000000000" pitchFamily="2" charset="2"/>
              <a:buChar char="Ø"/>
            </a:pPr>
            <a:r>
              <a:rPr lang="en-US" dirty="0">
                <a:latin typeface="Aptos" panose="020B0004020202020204" pitchFamily="34" charset="0"/>
                <a:cs typeface="Calibri" panose="020F0502020204030204" pitchFamily="34" charset="0"/>
              </a:rPr>
              <a:t>Department of Revenue notification no:66/2023-customs dated on 22</a:t>
            </a:r>
            <a:r>
              <a:rPr lang="en-US" baseline="30000" dirty="0">
                <a:latin typeface="Aptos" panose="020B0004020202020204" pitchFamily="34" charset="0"/>
                <a:cs typeface="Calibri" panose="020F0502020204030204" pitchFamily="34" charset="0"/>
              </a:rPr>
              <a:t>nd</a:t>
            </a:r>
            <a:r>
              <a:rPr lang="en-US" dirty="0">
                <a:latin typeface="Aptos" panose="020B0004020202020204" pitchFamily="34" charset="0"/>
                <a:cs typeface="Calibri" panose="020F0502020204030204" pitchFamily="34" charset="0"/>
              </a:rPr>
              <a:t> December 2023 has advised that if Importer and the TRQ holder are same entity then IGCR or specified end user rule will not be applicable.</a:t>
            </a:r>
          </a:p>
          <a:p>
            <a:pPr marL="457200" indent="-457200" algn="just">
              <a:lnSpc>
                <a:spcPct val="150000"/>
              </a:lnSpc>
              <a:buFont typeface="Wingdings" panose="05000000000000000000" pitchFamily="2" charset="2"/>
              <a:buChar char="Ø"/>
            </a:pPr>
            <a:r>
              <a:rPr lang="en-US" dirty="0">
                <a:latin typeface="Aptos" panose="020B0004020202020204" pitchFamily="34" charset="0"/>
                <a:cs typeface="Calibri" panose="020F0502020204030204" pitchFamily="34" charset="0"/>
              </a:rPr>
              <a:t>The TRQ holder when importing through IIBX become direct importer and thus exempted from IGCR rule.</a:t>
            </a:r>
          </a:p>
          <a:p>
            <a:pPr marL="457200" indent="-457200" algn="just">
              <a:lnSpc>
                <a:spcPct val="150000"/>
              </a:lnSpc>
              <a:buFont typeface="Wingdings" panose="05000000000000000000" pitchFamily="2" charset="2"/>
              <a:buChar char="Ø"/>
            </a:pPr>
            <a:r>
              <a:rPr lang="en-US" dirty="0">
                <a:latin typeface="Aptos" panose="020B0004020202020204" pitchFamily="34" charset="0"/>
                <a:cs typeface="Calibri" panose="020F0502020204030204" pitchFamily="34" charset="0"/>
              </a:rPr>
              <a:t>Use of Duty credit scrips (like MEIS, </a:t>
            </a:r>
            <a:r>
              <a:rPr lang="en-US" dirty="0" err="1">
                <a:latin typeface="Aptos" panose="020B0004020202020204" pitchFamily="34" charset="0"/>
                <a:cs typeface="Calibri" panose="020F0502020204030204" pitchFamily="34" charset="0"/>
              </a:rPr>
              <a:t>RoDTEP</a:t>
            </a:r>
            <a:r>
              <a:rPr lang="en-US" dirty="0">
                <a:latin typeface="Aptos" panose="020B0004020202020204" pitchFamily="34" charset="0"/>
                <a:cs typeface="Calibri" panose="020F0502020204030204" pitchFamily="34" charset="0"/>
              </a:rPr>
              <a:t>, </a:t>
            </a:r>
            <a:r>
              <a:rPr lang="en-US" dirty="0" err="1">
                <a:latin typeface="Aptos" panose="020B0004020202020204" pitchFamily="34" charset="0"/>
                <a:cs typeface="Calibri" panose="020F0502020204030204" pitchFamily="34" charset="0"/>
              </a:rPr>
              <a:t>RoSCTL</a:t>
            </a:r>
            <a:r>
              <a:rPr lang="en-US" dirty="0">
                <a:latin typeface="Aptos" panose="020B0004020202020204" pitchFamily="34" charset="0"/>
                <a:cs typeface="Calibri" panose="020F0502020204030204" pitchFamily="34" charset="0"/>
              </a:rPr>
              <a:t> etc.) is possible in ICEGATE for payment of customs duty post transacting through IIBX.</a:t>
            </a:r>
            <a:endParaRPr lang="en-IN" dirty="0">
              <a:latin typeface="Aptos" panose="020B0004020202020204" pitchFamily="34" charset="0"/>
            </a:endParaRPr>
          </a:p>
        </p:txBody>
      </p:sp>
      <p:pic>
        <p:nvPicPr>
          <p:cNvPr id="4" name="object 2">
            <a:extLst>
              <a:ext uri="{FF2B5EF4-FFF2-40B4-BE49-F238E27FC236}">
                <a16:creationId xmlns:a16="http://schemas.microsoft.com/office/drawing/2014/main" id="{EEAF11EC-CAD5-99C6-405F-54BD5A07A39C}"/>
              </a:ext>
            </a:extLst>
          </p:cNvPr>
          <p:cNvPicPr/>
          <p:nvPr/>
        </p:nvPicPr>
        <p:blipFill>
          <a:blip r:embed="rId2" cstate="print"/>
          <a:stretch>
            <a:fillRect/>
          </a:stretch>
        </p:blipFill>
        <p:spPr>
          <a:xfrm>
            <a:off x="11053372" y="6462618"/>
            <a:ext cx="1138628" cy="379455"/>
          </a:xfrm>
          <a:prstGeom prst="rect">
            <a:avLst/>
          </a:prstGeom>
        </p:spPr>
      </p:pic>
    </p:spTree>
    <p:extLst>
      <p:ext uri="{BB962C8B-B14F-4D97-AF65-F5344CB8AC3E}">
        <p14:creationId xmlns:p14="http://schemas.microsoft.com/office/powerpoint/2010/main" val="3083043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3E34FC4C-42D3-0114-0F61-5EC3211FF075}"/>
              </a:ext>
            </a:extLst>
          </p:cNvPr>
          <p:cNvSpPr txBox="1">
            <a:spLocks/>
          </p:cNvSpPr>
          <p:nvPr/>
        </p:nvSpPr>
        <p:spPr>
          <a:xfrm>
            <a:off x="2406502" y="5318542"/>
            <a:ext cx="9144000" cy="8511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N" sz="5400" b="1" i="0" u="none" strike="noStrike" kern="1200" cap="none" spc="0" normalizeH="0" baseline="0" noProof="0" dirty="0">
                <a:ln>
                  <a:noFill/>
                </a:ln>
                <a:solidFill>
                  <a:srgbClr val="002060"/>
                </a:solidFill>
                <a:effectLst/>
                <a:uLnTx/>
                <a:uFillTx/>
                <a:latin typeface="myFirstFont"/>
                <a:ea typeface="+mn-ea"/>
                <a:cs typeface="+mn-cs"/>
              </a:rPr>
              <a:t> </a:t>
            </a:r>
            <a:endParaRPr kumimoji="0" lang="en-IN" sz="5400" b="0" i="0" u="none" strike="noStrike" kern="1200" cap="none" spc="0" normalizeH="0" baseline="0" noProof="0" dirty="0">
              <a:ln>
                <a:noFill/>
              </a:ln>
              <a:solidFill>
                <a:srgbClr val="002060"/>
              </a:solidFill>
              <a:effectLst/>
              <a:uLnTx/>
              <a:uFillTx/>
              <a:latin typeface="Century Gothic" panose="020B0502020202020204"/>
              <a:ea typeface="+mn-ea"/>
              <a:cs typeface="+mn-cs"/>
            </a:endParaRPr>
          </a:p>
        </p:txBody>
      </p:sp>
      <p:sp>
        <p:nvSpPr>
          <p:cNvPr id="2" name="TextBox 1">
            <a:extLst>
              <a:ext uri="{FF2B5EF4-FFF2-40B4-BE49-F238E27FC236}">
                <a16:creationId xmlns:a16="http://schemas.microsoft.com/office/drawing/2014/main" id="{BA75929A-E8AE-47D0-9979-6C1E723B8B77}"/>
              </a:ext>
            </a:extLst>
          </p:cNvPr>
          <p:cNvSpPr txBox="1"/>
          <p:nvPr/>
        </p:nvSpPr>
        <p:spPr>
          <a:xfrm>
            <a:off x="2286000" y="1752600"/>
            <a:ext cx="7804298" cy="1446550"/>
          </a:xfrm>
          <a:prstGeom prst="rect">
            <a:avLst/>
          </a:prstGeom>
          <a:noFill/>
        </p:spPr>
        <p:txBody>
          <a:bodyPr wrap="square" rtlCol="0">
            <a:spAutoFit/>
          </a:bodyPr>
          <a:lstStyle/>
          <a:p>
            <a:pPr algn="ctr"/>
            <a:r>
              <a:rPr lang="en-US" sz="4400" b="1" dirty="0">
                <a:solidFill>
                  <a:srgbClr val="1F3863"/>
                </a:solidFill>
                <a:latin typeface="Georgia"/>
                <a:ea typeface="+mj-ea"/>
                <a:cs typeface="Calibri"/>
              </a:rPr>
              <a:t>Gold and Silver Futures</a:t>
            </a:r>
          </a:p>
          <a:p>
            <a:pPr algn="ctr"/>
            <a:r>
              <a:rPr lang="en-US" sz="4400" b="1" dirty="0">
                <a:solidFill>
                  <a:srgbClr val="1F3863"/>
                </a:solidFill>
                <a:latin typeface="Georgia"/>
                <a:ea typeface="+mj-ea"/>
                <a:cs typeface="Calibri"/>
              </a:rPr>
              <a:t>In USD</a:t>
            </a:r>
          </a:p>
        </p:txBody>
      </p:sp>
      <p:pic>
        <p:nvPicPr>
          <p:cNvPr id="3" name="object 2">
            <a:extLst>
              <a:ext uri="{FF2B5EF4-FFF2-40B4-BE49-F238E27FC236}">
                <a16:creationId xmlns:a16="http://schemas.microsoft.com/office/drawing/2014/main" id="{29744BF7-09C8-3CC9-D28C-5FFA00220593}"/>
              </a:ext>
            </a:extLst>
          </p:cNvPr>
          <p:cNvPicPr/>
          <p:nvPr/>
        </p:nvPicPr>
        <p:blipFill>
          <a:blip r:embed="rId2" cstate="print"/>
          <a:stretch>
            <a:fillRect/>
          </a:stretch>
        </p:blipFill>
        <p:spPr>
          <a:xfrm>
            <a:off x="11053372" y="6462618"/>
            <a:ext cx="1138628" cy="379455"/>
          </a:xfrm>
          <a:prstGeom prst="rect">
            <a:avLst/>
          </a:prstGeom>
        </p:spPr>
      </p:pic>
    </p:spTree>
    <p:extLst>
      <p:ext uri="{BB962C8B-B14F-4D97-AF65-F5344CB8AC3E}">
        <p14:creationId xmlns:p14="http://schemas.microsoft.com/office/powerpoint/2010/main" val="296002376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F40F7C-7002-CA25-6C6C-E7EA71F5ABCC}"/>
              </a:ext>
            </a:extLst>
          </p:cNvPr>
          <p:cNvSpPr txBox="1"/>
          <p:nvPr/>
        </p:nvSpPr>
        <p:spPr>
          <a:xfrm>
            <a:off x="533400" y="1219200"/>
            <a:ext cx="11125200" cy="4801314"/>
          </a:xfrm>
          <a:prstGeom prst="rect">
            <a:avLst/>
          </a:prstGeom>
          <a:noFill/>
        </p:spPr>
        <p:txBody>
          <a:bodyPr wrap="square" rtlCol="0">
            <a:spAutoFit/>
          </a:bodyPr>
          <a:lstStyle/>
          <a:p>
            <a:pPr marL="285750" lvl="0" indent="-285750" algn="just">
              <a:buSzPts val="1000"/>
              <a:buFont typeface="Wingdings" panose="05000000000000000000" pitchFamily="2" charset="2"/>
              <a:buChar char="§"/>
              <a:tabLst>
                <a:tab pos="457200" algn="l"/>
              </a:tabLst>
            </a:pPr>
            <a:r>
              <a:rPr lang="en-US" b="1" dirty="0"/>
              <a:t>Margin: </a:t>
            </a:r>
            <a:r>
              <a:rPr lang="en-US" dirty="0"/>
              <a:t>Lower margins are required to participate in Gold/Silver futures, The initial margin required to take a position in gold/silver futures is minimum 6%/10% or based on </a:t>
            </a:r>
            <a:r>
              <a:rPr lang="en-US" dirty="0" err="1"/>
              <a:t>VaR</a:t>
            </a:r>
            <a:r>
              <a:rPr lang="en-US" dirty="0"/>
              <a:t> (MPOR Adjusted), whichever is higher.</a:t>
            </a:r>
          </a:p>
          <a:p>
            <a:pPr marL="342900" lvl="0" indent="-342900" algn="just">
              <a:buSzPts val="1000"/>
              <a:buFont typeface="Wingdings" panose="05000000000000000000" pitchFamily="2" charset="2"/>
              <a:buChar char="§"/>
              <a:tabLst>
                <a:tab pos="457200" algn="l"/>
              </a:tabLst>
            </a:pPr>
            <a:endParaRPr lang="en-US" dirty="0"/>
          </a:p>
          <a:p>
            <a:pPr marL="285750" indent="-285750" algn="just">
              <a:buSzPts val="1000"/>
              <a:buFont typeface="Wingdings" panose="05000000000000000000" pitchFamily="2" charset="2"/>
              <a:buChar char="§"/>
              <a:tabLst>
                <a:tab pos="457200" algn="l"/>
              </a:tabLst>
            </a:pPr>
            <a:r>
              <a:rPr lang="en-IN" b="1" dirty="0">
                <a:effectLst/>
                <a:ea typeface="Aptos" panose="020B0004020202020204" pitchFamily="34" charset="0"/>
                <a:cs typeface="Aptos" panose="020B0004020202020204" pitchFamily="34" charset="0"/>
              </a:rPr>
              <a:t>Global </a:t>
            </a:r>
            <a:r>
              <a:rPr lang="en-IN" b="1" dirty="0">
                <a:ea typeface="Aptos" panose="020B0004020202020204" pitchFamily="34" charset="0"/>
                <a:cs typeface="Aptos" panose="020B0004020202020204" pitchFamily="34" charset="0"/>
              </a:rPr>
              <a:t>XAU/XAG Pricing</a:t>
            </a:r>
            <a:r>
              <a:rPr lang="en-IN" b="1" dirty="0">
                <a:effectLst/>
                <a:ea typeface="Aptos" panose="020B0004020202020204" pitchFamily="34" charset="0"/>
                <a:cs typeface="Aptos" panose="020B0004020202020204" pitchFamily="34" charset="0"/>
              </a:rPr>
              <a:t>:</a:t>
            </a:r>
            <a:r>
              <a:rPr lang="en-IN" dirty="0">
                <a:effectLst/>
                <a:ea typeface="Aptos" panose="020B0004020202020204" pitchFamily="34" charset="0"/>
                <a:cs typeface="Aptos" panose="020B0004020202020204" pitchFamily="34" charset="0"/>
              </a:rPr>
              <a:t> Being traded in US Dollars, t</a:t>
            </a:r>
            <a:r>
              <a:rPr lang="en-US" dirty="0">
                <a:effectLst/>
                <a:ea typeface="Aptos" panose="020B0004020202020204" pitchFamily="34" charset="0"/>
                <a:cs typeface="Aptos" panose="020B0004020202020204" pitchFamily="34" charset="0"/>
              </a:rPr>
              <a:t>he integration of IIBX </a:t>
            </a:r>
            <a:r>
              <a:rPr lang="en-US" dirty="0">
                <a:ea typeface="Aptos" panose="020B0004020202020204" pitchFamily="34" charset="0"/>
                <a:cs typeface="Aptos" panose="020B0004020202020204" pitchFamily="34" charset="0"/>
              </a:rPr>
              <a:t>Gold/Silver Futures price with the Global market price, aligns well with the</a:t>
            </a:r>
            <a:r>
              <a:rPr lang="en-US" dirty="0">
                <a:effectLst/>
                <a:ea typeface="Aptos" panose="020B0004020202020204" pitchFamily="34" charset="0"/>
                <a:cs typeface="Aptos" panose="020B0004020202020204" pitchFamily="34" charset="0"/>
              </a:rPr>
              <a:t> Global trading market.</a:t>
            </a:r>
          </a:p>
          <a:p>
            <a:pPr marL="342900" lvl="0" indent="-342900" algn="just">
              <a:buSzPts val="1000"/>
              <a:buFont typeface="Wingdings" panose="05000000000000000000" pitchFamily="2" charset="2"/>
              <a:buChar char="§"/>
              <a:tabLst>
                <a:tab pos="457200" algn="l"/>
              </a:tabLst>
            </a:pPr>
            <a:endParaRPr lang="en-US" dirty="0"/>
          </a:p>
          <a:p>
            <a:pPr marL="285750" indent="-285750" algn="just">
              <a:buSzPts val="1000"/>
              <a:buFont typeface="Wingdings" panose="05000000000000000000" pitchFamily="2" charset="2"/>
              <a:buChar char="§"/>
              <a:tabLst>
                <a:tab pos="457200" algn="l"/>
              </a:tabLst>
            </a:pPr>
            <a:r>
              <a:rPr lang="en-IN" b="1" dirty="0">
                <a:ea typeface="Aptos" panose="020B0004020202020204" pitchFamily="34" charset="0"/>
                <a:cs typeface="Aptos" panose="020B0004020202020204" pitchFamily="34" charset="0"/>
              </a:rPr>
              <a:t>Gold/Silver futures flexibility: </a:t>
            </a:r>
            <a:r>
              <a:rPr lang="en-IN" dirty="0">
                <a:ea typeface="Aptos" panose="020B0004020202020204" pitchFamily="34" charset="0"/>
                <a:cs typeface="Aptos" panose="020B0004020202020204" pitchFamily="34" charset="0"/>
              </a:rPr>
              <a:t>Overseas entities have the flexibility to trade and do cash settlement as well as do arbitrage on IIBX versus other Global Bullion Exchanges.</a:t>
            </a:r>
          </a:p>
          <a:p>
            <a:pPr marL="342900" indent="-342900" algn="just">
              <a:buSzPts val="1000"/>
              <a:buFont typeface="Wingdings" panose="05000000000000000000" pitchFamily="2" charset="2"/>
              <a:buChar char="§"/>
              <a:tabLst>
                <a:tab pos="457200" algn="l"/>
              </a:tabLst>
            </a:pPr>
            <a:endParaRPr lang="en-IN" dirty="0"/>
          </a:p>
          <a:p>
            <a:pPr marL="285750" lvl="0" indent="-285750" algn="just">
              <a:buSzPts val="1000"/>
              <a:buFont typeface="Wingdings" panose="05000000000000000000" pitchFamily="2" charset="2"/>
              <a:buChar char="§"/>
              <a:tabLst>
                <a:tab pos="457200" algn="l"/>
              </a:tabLst>
            </a:pPr>
            <a:r>
              <a:rPr lang="en-IN" b="1" dirty="0">
                <a:effectLst/>
                <a:ea typeface="Aptos" panose="020B0004020202020204" pitchFamily="34" charset="0"/>
                <a:cs typeface="Aptos" panose="020B0004020202020204" pitchFamily="34" charset="0"/>
              </a:rPr>
              <a:t>Transparent Price Discovery: </a:t>
            </a:r>
            <a:r>
              <a:rPr lang="en-US" dirty="0">
                <a:effectLst/>
                <a:ea typeface="Aptos" panose="020B0004020202020204" pitchFamily="34" charset="0"/>
                <a:cs typeface="Aptos" panose="020B0004020202020204" pitchFamily="34" charset="0"/>
              </a:rPr>
              <a:t>IIBX provides a platform where transparent pricing is available, offering better price discovery and more competitive pricing compared to the established channels.</a:t>
            </a:r>
          </a:p>
          <a:p>
            <a:pPr marL="342900" lvl="0" indent="-342900" algn="just">
              <a:buSzPts val="1000"/>
              <a:buFont typeface="Wingdings" panose="05000000000000000000" pitchFamily="2" charset="2"/>
              <a:buChar char="§"/>
              <a:tabLst>
                <a:tab pos="457200" algn="l"/>
              </a:tabLst>
            </a:pPr>
            <a:endParaRPr lang="en-IN" dirty="0">
              <a:effectLst/>
              <a:ea typeface="Aptos" panose="020B0004020202020204" pitchFamily="34" charset="0"/>
              <a:cs typeface="Aptos" panose="020B0004020202020204" pitchFamily="34" charset="0"/>
            </a:endParaRPr>
          </a:p>
          <a:p>
            <a:pPr marL="285750" lvl="0" indent="-285750" algn="just">
              <a:buSzPts val="1000"/>
              <a:buFont typeface="Wingdings" panose="05000000000000000000" pitchFamily="2" charset="2"/>
              <a:buChar char="§"/>
              <a:tabLst>
                <a:tab pos="457200" algn="l"/>
              </a:tabLst>
            </a:pPr>
            <a:r>
              <a:rPr lang="en-IN" b="1" dirty="0">
                <a:effectLst/>
                <a:ea typeface="Aptos" panose="020B0004020202020204" pitchFamily="34" charset="0"/>
                <a:cs typeface="Aptos" panose="020B0004020202020204" pitchFamily="34" charset="0"/>
              </a:rPr>
              <a:t>Lower Denomination of lot for trade</a:t>
            </a:r>
            <a:r>
              <a:rPr lang="en-IN" dirty="0">
                <a:effectLst/>
                <a:ea typeface="Aptos" panose="020B0004020202020204" pitchFamily="34" charset="0"/>
                <a:cs typeface="Aptos" panose="020B0004020202020204" pitchFamily="34" charset="0"/>
              </a:rPr>
              <a:t>: </a:t>
            </a:r>
            <a:r>
              <a:rPr lang="en-US" dirty="0">
                <a:effectLst/>
                <a:ea typeface="Aptos" panose="020B0004020202020204" pitchFamily="34" charset="0"/>
                <a:cs typeface="Aptos" panose="020B0004020202020204" pitchFamily="34" charset="0"/>
              </a:rPr>
              <a:t>IIBX facilitates to trade for as low as 1 KG Gold/ 30 KG Silver thereby, enabling enhanced liquidity for all market participants.</a:t>
            </a:r>
          </a:p>
          <a:p>
            <a:pPr marL="285750" lvl="0" indent="-285750" algn="just">
              <a:buSzPts val="1000"/>
              <a:buFont typeface="Wingdings" panose="05000000000000000000" pitchFamily="2" charset="2"/>
              <a:buChar char="§"/>
              <a:tabLst>
                <a:tab pos="457200" algn="l"/>
              </a:tabLst>
            </a:pPr>
            <a:endParaRPr lang="en-US" b="1" dirty="0">
              <a:ea typeface="Aptos" panose="020B0004020202020204" pitchFamily="34" charset="0"/>
              <a:cs typeface="Aptos" panose="020B0004020202020204" pitchFamily="34" charset="0"/>
            </a:endParaRPr>
          </a:p>
          <a:p>
            <a:pPr marL="285750" indent="-285750" algn="just">
              <a:buSzPts val="1000"/>
              <a:buFont typeface="Wingdings" panose="05000000000000000000" pitchFamily="2" charset="2"/>
              <a:buChar char="§"/>
              <a:tabLst>
                <a:tab pos="457200" algn="l"/>
              </a:tabLst>
            </a:pPr>
            <a:r>
              <a:rPr lang="en-US" b="1" dirty="0"/>
              <a:t>IIBX Trading hours : </a:t>
            </a:r>
            <a:r>
              <a:rPr lang="en-US" dirty="0"/>
              <a:t>Trading hours on gold/silver futures market are from 09:00 to 23:30 Hrs IST to match trading time with the global markets.</a:t>
            </a:r>
            <a:endParaRPr lang="en-IN" kern="100" dirty="0">
              <a:effectLst/>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309658C-07DF-570E-4971-AF7CD46FBAF9}"/>
              </a:ext>
            </a:extLst>
          </p:cNvPr>
          <p:cNvSpPr txBox="1"/>
          <p:nvPr/>
        </p:nvSpPr>
        <p:spPr>
          <a:xfrm>
            <a:off x="76200" y="152400"/>
            <a:ext cx="11582400" cy="492443"/>
          </a:xfrm>
          <a:prstGeom prst="rect">
            <a:avLst/>
          </a:prstGeom>
          <a:noFill/>
        </p:spPr>
        <p:txBody>
          <a:bodyPr wrap="square" rtlCol="0">
            <a:spAutoFit/>
          </a:bodyPr>
          <a:lstStyle/>
          <a:p>
            <a:pPr algn="ctr"/>
            <a:r>
              <a:rPr lang="en-US" sz="2600" b="1" dirty="0">
                <a:solidFill>
                  <a:srgbClr val="1F3863"/>
                </a:solidFill>
                <a:latin typeface="Georgia"/>
                <a:ea typeface="+mj-ea"/>
                <a:cs typeface="Calibri"/>
              </a:rPr>
              <a:t>IIBX Gold/Silver Futures</a:t>
            </a:r>
            <a:endParaRPr lang="en-IN" sz="2600" b="1" dirty="0">
              <a:solidFill>
                <a:srgbClr val="1F3863"/>
              </a:solidFill>
              <a:latin typeface="Georgia"/>
              <a:ea typeface="+mj-ea"/>
              <a:cs typeface="Calibri"/>
            </a:endParaRPr>
          </a:p>
        </p:txBody>
      </p:sp>
      <p:pic>
        <p:nvPicPr>
          <p:cNvPr id="3" name="Picture 2" descr="cid:4f5c9399-b533-41f2-88d9-abb7709b38dc">
            <a:extLst>
              <a:ext uri="{FF2B5EF4-FFF2-40B4-BE49-F238E27FC236}">
                <a16:creationId xmlns:a16="http://schemas.microsoft.com/office/drawing/2014/main" id="{F283BC63-1496-B318-0EEC-0A419F56DD6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744200" y="6415023"/>
            <a:ext cx="1404456" cy="442977"/>
          </a:xfrm>
          <a:prstGeom prst="rect">
            <a:avLst/>
          </a:prstGeom>
          <a:noFill/>
          <a:ln>
            <a:noFill/>
          </a:ln>
        </p:spPr>
      </p:pic>
    </p:spTree>
    <p:extLst>
      <p:ext uri="{BB962C8B-B14F-4D97-AF65-F5344CB8AC3E}">
        <p14:creationId xmlns:p14="http://schemas.microsoft.com/office/powerpoint/2010/main" val="2184702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8CC446C-0E39-92A5-C006-500ECA1FF5CF}"/>
              </a:ext>
            </a:extLst>
          </p:cNvPr>
          <p:cNvSpPr txBox="1">
            <a:spLocks/>
          </p:cNvSpPr>
          <p:nvPr/>
        </p:nvSpPr>
        <p:spPr>
          <a:xfrm>
            <a:off x="485692" y="914400"/>
            <a:ext cx="11249108" cy="54864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800"/>
              </a:spcAft>
              <a:buFont typeface="Wingdings" panose="05000000000000000000" pitchFamily="2" charset="2"/>
              <a:buChar char="§"/>
            </a:pPr>
            <a:r>
              <a:rPr lang="en-US" sz="2000" b="1" kern="0" dirty="0">
                <a:solidFill>
                  <a:sysClr val="windowText" lastClr="000000"/>
                </a:solidFill>
                <a:latin typeface="Aptos" panose="020B0004020202020204" pitchFamily="34" charset="0"/>
              </a:rPr>
              <a:t>Hedging through Gold Futures: </a:t>
            </a:r>
            <a:r>
              <a:rPr lang="en-US" sz="2000" kern="0" dirty="0">
                <a:solidFill>
                  <a:sysClr val="windowText" lastClr="000000"/>
                </a:solidFill>
                <a:latin typeface="Aptos" panose="020B0004020202020204" pitchFamily="34" charset="0"/>
              </a:rPr>
              <a:t>Residents other than individuals having exposure to Price Risk of Gold are allowed to hedge such exposure on IIBX vide RBI Circular No. Ref RBI A.P. (DIR Series) Circular No. 20, dated December 12, 2022 &amp; April, 15, 2024 as amended. </a:t>
            </a:r>
          </a:p>
          <a:p>
            <a:pPr marL="342900" indent="-342900" algn="just">
              <a:lnSpc>
                <a:spcPct val="150000"/>
              </a:lnSpc>
              <a:spcAft>
                <a:spcPts val="800"/>
              </a:spcAft>
              <a:buFont typeface="Wingdings" panose="05000000000000000000" pitchFamily="2" charset="2"/>
              <a:buChar char="§"/>
            </a:pPr>
            <a:r>
              <a:rPr lang="en-US" sz="2000" b="1" kern="0" dirty="0">
                <a:solidFill>
                  <a:sysClr val="windowText" lastClr="000000"/>
                </a:solidFill>
                <a:latin typeface="Aptos" panose="020B0004020202020204" pitchFamily="34" charset="0"/>
              </a:rPr>
              <a:t>Hedging through Silver Futures: </a:t>
            </a:r>
            <a:r>
              <a:rPr lang="en-US" sz="2000" kern="0" dirty="0">
                <a:solidFill>
                  <a:sysClr val="windowText" lastClr="000000"/>
                </a:solidFill>
                <a:latin typeface="Aptos" panose="020B0004020202020204" pitchFamily="34" charset="0"/>
              </a:rPr>
              <a:t>Silver is already permitted under the eligible commodities of this circular. Salient features of the circular;</a:t>
            </a:r>
          </a:p>
          <a:p>
            <a:pPr marL="342900" indent="-342900" algn="just">
              <a:lnSpc>
                <a:spcPct val="150000"/>
              </a:lnSpc>
              <a:spcAft>
                <a:spcPts val="800"/>
              </a:spcAft>
              <a:buFont typeface="Wingdings" panose="05000000000000000000" pitchFamily="2" charset="2"/>
              <a:buChar char="§"/>
            </a:pPr>
            <a:r>
              <a:rPr lang="en-US" sz="2000" kern="0" dirty="0">
                <a:solidFill>
                  <a:sysClr val="windowText" lastClr="000000"/>
                </a:solidFill>
                <a:latin typeface="Aptos" panose="020B0004020202020204" pitchFamily="34" charset="0"/>
              </a:rPr>
              <a:t>Banks may permit eligible entities to hedge commodity price risk in the IFSC after satisfying themselves that;</a:t>
            </a:r>
          </a:p>
          <a:p>
            <a:pPr marL="342900" indent="-342900" algn="just">
              <a:lnSpc>
                <a:spcPct val="150000"/>
              </a:lnSpc>
              <a:spcAft>
                <a:spcPts val="800"/>
              </a:spcAft>
              <a:buFont typeface="Wingdings" panose="05000000000000000000" pitchFamily="2" charset="2"/>
              <a:buChar char="§"/>
            </a:pPr>
            <a:r>
              <a:rPr lang="en-US" sz="2000" kern="0" dirty="0">
                <a:solidFill>
                  <a:sysClr val="windowText" lastClr="000000"/>
                </a:solidFill>
                <a:latin typeface="Aptos" panose="020B0004020202020204" pitchFamily="34" charset="0"/>
              </a:rPr>
              <a:t>Entity has Price risk either contracted or anticipated</a:t>
            </a:r>
          </a:p>
          <a:p>
            <a:pPr marL="342900" indent="-342900" algn="just">
              <a:lnSpc>
                <a:spcPct val="150000"/>
              </a:lnSpc>
              <a:spcAft>
                <a:spcPts val="800"/>
              </a:spcAft>
              <a:buFont typeface="Wingdings" panose="05000000000000000000" pitchFamily="2" charset="2"/>
              <a:buChar char="§"/>
            </a:pPr>
            <a:r>
              <a:rPr lang="en-US" sz="2000" kern="0" dirty="0">
                <a:solidFill>
                  <a:sysClr val="windowText" lastClr="000000"/>
                </a:solidFill>
                <a:latin typeface="Aptos" panose="020B0004020202020204" pitchFamily="34" charset="0"/>
              </a:rPr>
              <a:t>Quantity proposed to be hedged and tenor of the hedge in with the exposure</a:t>
            </a:r>
          </a:p>
          <a:p>
            <a:pPr marL="342900" indent="-342900" algn="just">
              <a:lnSpc>
                <a:spcPct val="150000"/>
              </a:lnSpc>
              <a:spcAft>
                <a:spcPts val="800"/>
              </a:spcAft>
              <a:buFont typeface="Wingdings" panose="05000000000000000000" pitchFamily="2" charset="2"/>
              <a:buChar char="§"/>
            </a:pPr>
            <a:r>
              <a:rPr lang="en-US" sz="2000" kern="0" dirty="0">
                <a:solidFill>
                  <a:sysClr val="windowText" lastClr="000000"/>
                </a:solidFill>
                <a:latin typeface="Aptos" panose="020B0004020202020204" pitchFamily="34" charset="0"/>
              </a:rPr>
              <a:t>All payments/receipts related to hedging of exposure to commodity price risk shall be routed through a special account with the bank for this purpose</a:t>
            </a:r>
          </a:p>
          <a:p>
            <a:pPr marL="342900" indent="-342900" algn="just">
              <a:lnSpc>
                <a:spcPct val="150000"/>
              </a:lnSpc>
              <a:spcAft>
                <a:spcPts val="800"/>
              </a:spcAft>
              <a:buFont typeface="Wingdings" panose="05000000000000000000" pitchFamily="2" charset="2"/>
              <a:buChar char="§"/>
            </a:pPr>
            <a:endParaRPr lang="en-US" sz="2000" kern="0" dirty="0">
              <a:solidFill>
                <a:sysClr val="windowText" lastClr="000000"/>
              </a:solidFill>
              <a:latin typeface="Aptos" panose="020B0004020202020204" pitchFamily="34" charset="0"/>
            </a:endParaRPr>
          </a:p>
          <a:p>
            <a:pPr marL="342900" indent="-342900" algn="just">
              <a:lnSpc>
                <a:spcPct val="150000"/>
              </a:lnSpc>
              <a:spcAft>
                <a:spcPts val="800"/>
              </a:spcAft>
              <a:buFont typeface="Wingdings" panose="05000000000000000000" pitchFamily="2" charset="2"/>
              <a:buChar char="§"/>
            </a:pPr>
            <a:endParaRPr lang="en-US" sz="2500" kern="0" dirty="0">
              <a:solidFill>
                <a:sysClr val="windowText" lastClr="000000"/>
              </a:solidFill>
              <a:latin typeface="Aptos" panose="020B0004020202020204" pitchFamily="34" charset="0"/>
            </a:endParaRPr>
          </a:p>
          <a:p>
            <a:pPr marL="342900" indent="-342900" algn="just">
              <a:lnSpc>
                <a:spcPct val="150000"/>
              </a:lnSpc>
              <a:spcAft>
                <a:spcPts val="800"/>
              </a:spcAft>
              <a:buFont typeface="Wingdings" panose="05000000000000000000" pitchFamily="2" charset="2"/>
              <a:buChar char="§"/>
            </a:pPr>
            <a:endParaRPr lang="en-US" sz="2500" kern="0" dirty="0">
              <a:solidFill>
                <a:sysClr val="windowText" lastClr="000000"/>
              </a:solidFill>
              <a:latin typeface="Aptos" panose="020B0004020202020204" pitchFamily="34" charset="0"/>
            </a:endParaRPr>
          </a:p>
          <a:p>
            <a:pPr marL="342900" indent="-342900" algn="just">
              <a:lnSpc>
                <a:spcPct val="150000"/>
              </a:lnSpc>
              <a:spcAft>
                <a:spcPts val="800"/>
              </a:spcAft>
              <a:buFont typeface="Wingdings" panose="05000000000000000000" pitchFamily="2" charset="2"/>
              <a:buChar char="§"/>
            </a:pPr>
            <a:endParaRPr lang="en-US" sz="2500" kern="0" dirty="0">
              <a:solidFill>
                <a:sysClr val="windowText" lastClr="000000"/>
              </a:solidFill>
              <a:latin typeface="Aptos" panose="020B0004020202020204" pitchFamily="34" charset="0"/>
            </a:endParaRPr>
          </a:p>
          <a:p>
            <a:pPr marL="342900" indent="-342900" algn="just">
              <a:lnSpc>
                <a:spcPct val="150000"/>
              </a:lnSpc>
              <a:spcAft>
                <a:spcPts val="800"/>
              </a:spcAft>
              <a:buFont typeface="Wingdings" panose="05000000000000000000" pitchFamily="2" charset="2"/>
              <a:buChar char="§"/>
            </a:pPr>
            <a:endParaRPr lang="en-US" sz="2500" kern="0" dirty="0">
              <a:solidFill>
                <a:sysClr val="windowText" lastClr="000000"/>
              </a:solidFill>
              <a:latin typeface="Aptos" panose="020B0004020202020204" pitchFamily="34" charset="0"/>
            </a:endParaRPr>
          </a:p>
          <a:p>
            <a:pPr marL="342900" indent="-342900" algn="just">
              <a:lnSpc>
                <a:spcPct val="150000"/>
              </a:lnSpc>
              <a:spcAft>
                <a:spcPts val="800"/>
              </a:spcAft>
              <a:buFont typeface="Wingdings" panose="05000000000000000000" pitchFamily="2" charset="2"/>
              <a:buChar char="§"/>
            </a:pPr>
            <a:endParaRPr lang="en-US" sz="2500" kern="0" dirty="0">
              <a:solidFill>
                <a:sysClr val="windowText" lastClr="000000"/>
              </a:solidFill>
              <a:latin typeface="Aptos" panose="020B0004020202020204" pitchFamily="34" charset="0"/>
            </a:endParaRPr>
          </a:p>
          <a:p>
            <a:pPr marL="342900" indent="-342900" algn="just">
              <a:lnSpc>
                <a:spcPct val="150000"/>
              </a:lnSpc>
              <a:spcAft>
                <a:spcPts val="800"/>
              </a:spcAft>
              <a:buFont typeface="Wingdings" panose="05000000000000000000" pitchFamily="2" charset="2"/>
              <a:buChar char="§"/>
            </a:pPr>
            <a:endParaRPr lang="en-US" sz="2500" kern="0" dirty="0">
              <a:solidFill>
                <a:sysClr val="windowText" lastClr="000000"/>
              </a:solidFill>
              <a:latin typeface="Aptos" panose="020B0004020202020204" pitchFamily="34" charset="0"/>
            </a:endParaRPr>
          </a:p>
          <a:p>
            <a:pPr marL="342900" indent="-342900" algn="just">
              <a:lnSpc>
                <a:spcPct val="150000"/>
              </a:lnSpc>
              <a:spcAft>
                <a:spcPts val="800"/>
              </a:spcAft>
              <a:buFont typeface="Wingdings" panose="05000000000000000000" pitchFamily="2" charset="2"/>
              <a:buChar char="§"/>
            </a:pPr>
            <a:endParaRPr lang="en-US" sz="2500" kern="0" dirty="0">
              <a:solidFill>
                <a:sysClr val="windowText" lastClr="000000"/>
              </a:solidFill>
              <a:latin typeface="Aptos" panose="020B0004020202020204" pitchFamily="34" charset="0"/>
            </a:endParaRPr>
          </a:p>
          <a:p>
            <a:pPr marL="342900" indent="-342900" algn="just">
              <a:lnSpc>
                <a:spcPct val="150000"/>
              </a:lnSpc>
              <a:spcAft>
                <a:spcPts val="800"/>
              </a:spcAft>
              <a:buFont typeface="Wingdings" panose="05000000000000000000" pitchFamily="2" charset="2"/>
              <a:buChar char="§"/>
            </a:pPr>
            <a:endParaRPr lang="en-US" sz="2500" kern="0" dirty="0">
              <a:solidFill>
                <a:sysClr val="windowText" lastClr="000000"/>
              </a:solidFill>
              <a:latin typeface="Aptos" panose="020B0004020202020204" pitchFamily="34" charset="0"/>
            </a:endParaRPr>
          </a:p>
          <a:p>
            <a:pPr marL="342900" indent="-342900" algn="just">
              <a:lnSpc>
                <a:spcPct val="150000"/>
              </a:lnSpc>
              <a:spcAft>
                <a:spcPts val="800"/>
              </a:spcAft>
              <a:buFont typeface="Wingdings" panose="05000000000000000000" pitchFamily="2" charset="2"/>
              <a:buChar char="§"/>
            </a:pPr>
            <a:r>
              <a:rPr lang="en-US" sz="2500" kern="0" dirty="0">
                <a:solidFill>
                  <a:sysClr val="windowText" lastClr="000000"/>
                </a:solidFill>
                <a:latin typeface="Aptos" panose="020B0004020202020204" pitchFamily="34" charset="0"/>
              </a:rPr>
              <a:t>			</a:t>
            </a:r>
            <a:endParaRPr lang="en-IN" sz="2500" b="1" kern="100" dirty="0">
              <a:effectLst/>
              <a:latin typeface="Aptos" panose="020B000402020202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Wingdings" panose="05000000000000000000" pitchFamily="2" charset="2"/>
              <a:buChar char="§"/>
            </a:pPr>
            <a:endParaRPr lang="en-IN" sz="2500" b="1" u="sng" kern="100" dirty="0">
              <a:effectLst/>
              <a:latin typeface="Aptos" panose="020B000402020202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Wingdings" panose="05000000000000000000" pitchFamily="2" charset="2"/>
              <a:buChar char="§"/>
            </a:pPr>
            <a:endParaRPr lang="en-IN" sz="2500" b="1" u="sng" kern="100" dirty="0">
              <a:latin typeface="Aptos" panose="020B000402020202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Wingdings" panose="05000000000000000000" pitchFamily="2" charset="2"/>
              <a:buChar char="§"/>
            </a:pPr>
            <a:endParaRPr lang="en-IN" sz="2500" b="1" u="sng" kern="100" dirty="0">
              <a:effectLst/>
              <a:latin typeface="Aptos" panose="020B000402020202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Wingdings" panose="05000000000000000000" pitchFamily="2" charset="2"/>
              <a:buChar char="§"/>
            </a:pPr>
            <a:endParaRPr lang="en-IN" sz="2500" b="1" u="sng" kern="100" dirty="0">
              <a:latin typeface="Aptos" panose="020B0004020202020204" pitchFamily="34" charset="0"/>
              <a:ea typeface="Calibri" panose="020F0502020204030204" pitchFamily="34" charset="0"/>
              <a:cs typeface="Times New Roman" panose="02020603050405020304" pitchFamily="18" charset="0"/>
            </a:endParaRPr>
          </a:p>
          <a:p>
            <a:pPr marL="1714500" lvl="3" indent="-342900" algn="just">
              <a:lnSpc>
                <a:spcPct val="150000"/>
              </a:lnSpc>
              <a:spcAft>
                <a:spcPts val="800"/>
              </a:spcAft>
              <a:buFont typeface="Wingdings" panose="05000000000000000000" pitchFamily="2" charset="2"/>
              <a:buChar char="§"/>
            </a:pPr>
            <a:r>
              <a:rPr lang="en-IN" sz="2500" b="1" kern="100" dirty="0">
                <a:effectLst/>
                <a:latin typeface="Aptos" panose="020B0004020202020204" pitchFamily="34" charset="0"/>
                <a:ea typeface="Calibri" panose="020F0502020204030204" pitchFamily="34" charset="0"/>
                <a:cs typeface="Times New Roman" panose="02020603050405020304" pitchFamily="18" charset="0"/>
              </a:rPr>
              <a:t>				</a:t>
            </a:r>
          </a:p>
          <a:p>
            <a:pPr marL="1714500" lvl="3" indent="-342900" algn="just">
              <a:lnSpc>
                <a:spcPct val="150000"/>
              </a:lnSpc>
              <a:spcAft>
                <a:spcPts val="800"/>
              </a:spcAft>
              <a:buFont typeface="Wingdings" panose="05000000000000000000" pitchFamily="2" charset="2"/>
              <a:buChar char="§"/>
            </a:pPr>
            <a:r>
              <a:rPr lang="en-IN" sz="2500" b="1" kern="100" dirty="0">
                <a:latin typeface="Aptos" panose="020B0004020202020204" pitchFamily="34" charset="0"/>
                <a:ea typeface="Calibri" panose="020F0502020204030204" pitchFamily="34" charset="0"/>
                <a:cs typeface="Times New Roman" panose="02020603050405020304" pitchFamily="18" charset="0"/>
              </a:rPr>
              <a:t>				</a:t>
            </a:r>
            <a:endParaRPr lang="en-IN" sz="2500" b="1" kern="100" dirty="0">
              <a:effectLst/>
              <a:latin typeface="Aptos" panose="020B0004020202020204" pitchFamily="34" charset="0"/>
              <a:ea typeface="Calibri" panose="020F0502020204030204" pitchFamily="34" charset="0"/>
              <a:cs typeface="Times New Roman" panose="02020603050405020304" pitchFamily="18" charset="0"/>
            </a:endParaRPr>
          </a:p>
          <a:p>
            <a:pPr marL="1714500" lvl="3" indent="-342900" algn="just">
              <a:lnSpc>
                <a:spcPct val="150000"/>
              </a:lnSpc>
              <a:spcAft>
                <a:spcPts val="800"/>
              </a:spcAft>
              <a:buFont typeface="Wingdings" panose="05000000000000000000" pitchFamily="2" charset="2"/>
              <a:buChar char="§"/>
            </a:pPr>
            <a:endParaRPr lang="en-IN" sz="2500" kern="100" dirty="0">
              <a:effectLst/>
              <a:latin typeface="Aptos" panose="020B000402020202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
            </a:pPr>
            <a:endParaRPr lang="en-US" sz="2500" kern="0" dirty="0">
              <a:solidFill>
                <a:sysClr val="windowText" lastClr="000000"/>
              </a:solidFill>
              <a:latin typeface="Aptos" panose="020B0004020202020204" pitchFamily="34" charset="0"/>
            </a:endParaRPr>
          </a:p>
          <a:p>
            <a:pPr marL="457200" indent="-457200" algn="just">
              <a:lnSpc>
                <a:spcPct val="150000"/>
              </a:lnSpc>
              <a:buFont typeface="Wingdings" panose="05000000000000000000" pitchFamily="2" charset="2"/>
              <a:buChar char="§"/>
            </a:pPr>
            <a:endParaRPr lang="en-US" sz="2500" kern="0" dirty="0">
              <a:solidFill>
                <a:sysClr val="windowText" lastClr="000000"/>
              </a:solidFill>
              <a:latin typeface="Aptos" panose="020B0004020202020204" pitchFamily="34" charset="0"/>
            </a:endParaRPr>
          </a:p>
        </p:txBody>
      </p:sp>
      <p:sp>
        <p:nvSpPr>
          <p:cNvPr id="3" name="TextBox 2">
            <a:extLst>
              <a:ext uri="{FF2B5EF4-FFF2-40B4-BE49-F238E27FC236}">
                <a16:creationId xmlns:a16="http://schemas.microsoft.com/office/drawing/2014/main" id="{C59C38F6-3DC8-5480-2234-02EF9647AA61}"/>
              </a:ext>
            </a:extLst>
          </p:cNvPr>
          <p:cNvSpPr txBox="1"/>
          <p:nvPr/>
        </p:nvSpPr>
        <p:spPr>
          <a:xfrm>
            <a:off x="545892" y="120965"/>
            <a:ext cx="11112708" cy="523220"/>
          </a:xfrm>
          <a:prstGeom prst="rect">
            <a:avLst/>
          </a:prstGeom>
          <a:noFill/>
        </p:spPr>
        <p:txBody>
          <a:bodyPr wrap="square" rtlCol="0">
            <a:spAutoFit/>
          </a:bodyPr>
          <a:lstStyle/>
          <a:p>
            <a:pPr algn="ctr"/>
            <a:r>
              <a:rPr lang="en-US" sz="2800" b="1" dirty="0">
                <a:solidFill>
                  <a:schemeClr val="accent1">
                    <a:lumMod val="50000"/>
                  </a:schemeClr>
                </a:solidFill>
                <a:latin typeface="Aptos" panose="020B0004020202020204" pitchFamily="34" charset="0"/>
                <a:ea typeface="+mj-ea"/>
                <a:cs typeface="+mj-cs"/>
              </a:rPr>
              <a:t>RBI Circular on Hedging at IIBX…1/2</a:t>
            </a:r>
            <a:endParaRPr lang="en-IN" sz="2800" b="1" dirty="0">
              <a:solidFill>
                <a:schemeClr val="accent1">
                  <a:lumMod val="50000"/>
                </a:schemeClr>
              </a:solidFill>
              <a:latin typeface="Aptos" panose="020B0004020202020204" pitchFamily="34" charset="0"/>
              <a:ea typeface="+mj-ea"/>
              <a:cs typeface="+mj-cs"/>
            </a:endParaRPr>
          </a:p>
        </p:txBody>
      </p:sp>
      <p:pic>
        <p:nvPicPr>
          <p:cNvPr id="8" name="object 2">
            <a:extLst>
              <a:ext uri="{FF2B5EF4-FFF2-40B4-BE49-F238E27FC236}">
                <a16:creationId xmlns:a16="http://schemas.microsoft.com/office/drawing/2014/main" id="{2CAD62BF-CE51-7F67-0289-E3648A284151}"/>
              </a:ext>
            </a:extLst>
          </p:cNvPr>
          <p:cNvPicPr/>
          <p:nvPr/>
        </p:nvPicPr>
        <p:blipFill>
          <a:blip r:embed="rId3" cstate="print"/>
          <a:stretch>
            <a:fillRect/>
          </a:stretch>
        </p:blipFill>
        <p:spPr>
          <a:xfrm>
            <a:off x="10920188" y="6302989"/>
            <a:ext cx="1194626" cy="379455"/>
          </a:xfrm>
          <a:prstGeom prst="rect">
            <a:avLst/>
          </a:prstGeom>
        </p:spPr>
      </p:pic>
    </p:spTree>
    <p:extLst>
      <p:ext uri="{BB962C8B-B14F-4D97-AF65-F5344CB8AC3E}">
        <p14:creationId xmlns:p14="http://schemas.microsoft.com/office/powerpoint/2010/main" val="155689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C326D097-0145-9F47-4844-24956544B5C9}"/>
              </a:ext>
            </a:extLst>
          </p:cNvPr>
          <p:cNvSpPr/>
          <p:nvPr/>
        </p:nvSpPr>
        <p:spPr>
          <a:xfrm>
            <a:off x="4533798" y="2254055"/>
            <a:ext cx="2783673" cy="2973761"/>
          </a:xfrm>
          <a:prstGeom prst="ellipse">
            <a:avLst/>
          </a:prstGeom>
          <a:effectLst>
            <a:outerShdw blurRad="50800" dist="38100" dir="162000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12" name="Hexagon 11">
            <a:extLst>
              <a:ext uri="{FF2B5EF4-FFF2-40B4-BE49-F238E27FC236}">
                <a16:creationId xmlns:a16="http://schemas.microsoft.com/office/drawing/2014/main" id="{E6C1F2C7-78EF-8431-0126-D9DEA464CD7A}"/>
              </a:ext>
            </a:extLst>
          </p:cNvPr>
          <p:cNvSpPr/>
          <p:nvPr/>
        </p:nvSpPr>
        <p:spPr>
          <a:xfrm>
            <a:off x="6703059" y="2263643"/>
            <a:ext cx="1459368" cy="1290883"/>
          </a:xfrm>
          <a:prstGeom prst="hexagon">
            <a:avLst/>
          </a:prstGeom>
          <a:effectLst>
            <a:outerShdw blurRad="50800" dist="38100" dir="162000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16" name="Hexagon 15">
            <a:extLst>
              <a:ext uri="{FF2B5EF4-FFF2-40B4-BE49-F238E27FC236}">
                <a16:creationId xmlns:a16="http://schemas.microsoft.com/office/drawing/2014/main" id="{18C7502F-0F2E-7246-46CB-D170C07A765F}"/>
              </a:ext>
            </a:extLst>
          </p:cNvPr>
          <p:cNvSpPr/>
          <p:nvPr/>
        </p:nvSpPr>
        <p:spPr>
          <a:xfrm>
            <a:off x="6713538" y="3926074"/>
            <a:ext cx="1459368" cy="1290883"/>
          </a:xfrm>
          <a:prstGeom prst="hexagon">
            <a:avLst/>
          </a:prstGeom>
          <a:effectLst>
            <a:outerShdw blurRad="50800" dist="38100" dir="162000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18" name="Hexagon 17">
            <a:extLst>
              <a:ext uri="{FF2B5EF4-FFF2-40B4-BE49-F238E27FC236}">
                <a16:creationId xmlns:a16="http://schemas.microsoft.com/office/drawing/2014/main" id="{7CCA275E-80E0-1200-56FF-94F6DDB54DEF}"/>
              </a:ext>
            </a:extLst>
          </p:cNvPr>
          <p:cNvSpPr/>
          <p:nvPr/>
        </p:nvSpPr>
        <p:spPr>
          <a:xfrm>
            <a:off x="3789124" y="3935599"/>
            <a:ext cx="1459368" cy="1290883"/>
          </a:xfrm>
          <a:prstGeom prst="hexagon">
            <a:avLst/>
          </a:prstGeom>
          <a:effectLst>
            <a:outerShdw blurRad="50800" dist="38100" dir="162000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19" name="Hexagon 18">
            <a:extLst>
              <a:ext uri="{FF2B5EF4-FFF2-40B4-BE49-F238E27FC236}">
                <a16:creationId xmlns:a16="http://schemas.microsoft.com/office/drawing/2014/main" id="{42699F2D-0F8D-F6C4-994F-9202BF18532F}"/>
              </a:ext>
            </a:extLst>
          </p:cNvPr>
          <p:cNvSpPr/>
          <p:nvPr/>
        </p:nvSpPr>
        <p:spPr>
          <a:xfrm>
            <a:off x="3758654" y="2310040"/>
            <a:ext cx="1459368" cy="1290883"/>
          </a:xfrm>
          <a:prstGeom prst="hexagon">
            <a:avLst/>
          </a:prstGeom>
          <a:effectLst>
            <a:outerShdw blurRad="50800" dist="38100" dir="162000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17" name="Hexagon 16">
            <a:extLst>
              <a:ext uri="{FF2B5EF4-FFF2-40B4-BE49-F238E27FC236}">
                <a16:creationId xmlns:a16="http://schemas.microsoft.com/office/drawing/2014/main" id="{B81D7023-C08D-7F1E-E854-90D91B459148}"/>
              </a:ext>
            </a:extLst>
          </p:cNvPr>
          <p:cNvSpPr/>
          <p:nvPr/>
        </p:nvSpPr>
        <p:spPr>
          <a:xfrm>
            <a:off x="5252774" y="4763350"/>
            <a:ext cx="1459368" cy="1290883"/>
          </a:xfrm>
          <a:prstGeom prst="hexagon">
            <a:avLst/>
          </a:prstGeom>
          <a:effectLst>
            <a:outerShdw blurRad="50800" dist="38100" dir="162000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pic>
        <p:nvPicPr>
          <p:cNvPr id="8" name="object 8"/>
          <p:cNvPicPr/>
          <p:nvPr/>
        </p:nvPicPr>
        <p:blipFill>
          <a:blip r:embed="rId3" cstate="print"/>
          <a:stretch>
            <a:fillRect/>
          </a:stretch>
        </p:blipFill>
        <p:spPr>
          <a:xfrm>
            <a:off x="5381953" y="5221685"/>
            <a:ext cx="1182576" cy="409322"/>
          </a:xfrm>
          <a:prstGeom prst="rect">
            <a:avLst/>
          </a:prstGeom>
        </p:spPr>
      </p:pic>
      <p:sp>
        <p:nvSpPr>
          <p:cNvPr id="20" name="Hexagon 19">
            <a:extLst>
              <a:ext uri="{FF2B5EF4-FFF2-40B4-BE49-F238E27FC236}">
                <a16:creationId xmlns:a16="http://schemas.microsoft.com/office/drawing/2014/main" id="{F22959C6-6A60-760F-0E0D-DE6350299663}"/>
              </a:ext>
            </a:extLst>
          </p:cNvPr>
          <p:cNvSpPr/>
          <p:nvPr/>
        </p:nvSpPr>
        <p:spPr>
          <a:xfrm>
            <a:off x="5236743" y="3108134"/>
            <a:ext cx="1459368" cy="1290883"/>
          </a:xfrm>
          <a:prstGeom prst="hexagon">
            <a:avLst/>
          </a:prstGeom>
          <a:effectLst>
            <a:outerShdw blurRad="50800" dist="38100" dir="162000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10" name="Hexagon 9">
            <a:extLst>
              <a:ext uri="{FF2B5EF4-FFF2-40B4-BE49-F238E27FC236}">
                <a16:creationId xmlns:a16="http://schemas.microsoft.com/office/drawing/2014/main" id="{FD81034A-35C9-B7C7-D596-77A92A9C0BB8}"/>
              </a:ext>
            </a:extLst>
          </p:cNvPr>
          <p:cNvSpPr/>
          <p:nvPr/>
        </p:nvSpPr>
        <p:spPr>
          <a:xfrm>
            <a:off x="5226578" y="1431790"/>
            <a:ext cx="1459368" cy="1290883"/>
          </a:xfrm>
          <a:prstGeom prst="hexagon">
            <a:avLst/>
          </a:prstGeom>
          <a:effectLst>
            <a:outerShdw blurRad="50800" dist="38100" dir="162000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pic>
        <p:nvPicPr>
          <p:cNvPr id="2" name="object 2"/>
          <p:cNvPicPr/>
          <p:nvPr/>
        </p:nvPicPr>
        <p:blipFill>
          <a:blip r:embed="rId4" cstate="print"/>
          <a:stretch>
            <a:fillRect/>
          </a:stretch>
        </p:blipFill>
        <p:spPr>
          <a:xfrm>
            <a:off x="11002284" y="6478524"/>
            <a:ext cx="1138427" cy="379476"/>
          </a:xfrm>
          <a:prstGeom prst="rect">
            <a:avLst/>
          </a:prstGeom>
        </p:spPr>
      </p:pic>
      <p:pic>
        <p:nvPicPr>
          <p:cNvPr id="4" name="object 4"/>
          <p:cNvPicPr/>
          <p:nvPr/>
        </p:nvPicPr>
        <p:blipFill>
          <a:blip r:embed="rId4" cstate="print"/>
          <a:stretch>
            <a:fillRect/>
          </a:stretch>
        </p:blipFill>
        <p:spPr>
          <a:xfrm>
            <a:off x="5398015" y="3547180"/>
            <a:ext cx="1169018" cy="412792"/>
          </a:xfrm>
          <a:prstGeom prst="rect">
            <a:avLst/>
          </a:prstGeom>
        </p:spPr>
      </p:pic>
      <p:pic>
        <p:nvPicPr>
          <p:cNvPr id="6" name="object 6"/>
          <p:cNvPicPr/>
          <p:nvPr/>
        </p:nvPicPr>
        <p:blipFill>
          <a:blip r:embed="rId5" cstate="print"/>
          <a:stretch>
            <a:fillRect/>
          </a:stretch>
        </p:blipFill>
        <p:spPr>
          <a:xfrm>
            <a:off x="5358358" y="1849231"/>
            <a:ext cx="1229766" cy="422838"/>
          </a:xfrm>
          <a:prstGeom prst="rect">
            <a:avLst/>
          </a:prstGeom>
        </p:spPr>
      </p:pic>
      <p:pic>
        <p:nvPicPr>
          <p:cNvPr id="7" name="object 7"/>
          <p:cNvPicPr/>
          <p:nvPr/>
        </p:nvPicPr>
        <p:blipFill>
          <a:blip r:embed="rId6" cstate="print"/>
          <a:stretch>
            <a:fillRect/>
          </a:stretch>
        </p:blipFill>
        <p:spPr>
          <a:xfrm>
            <a:off x="3901073" y="4404758"/>
            <a:ext cx="1197866" cy="358592"/>
          </a:xfrm>
          <a:prstGeom prst="rect">
            <a:avLst/>
          </a:prstGeom>
        </p:spPr>
      </p:pic>
      <p:pic>
        <p:nvPicPr>
          <p:cNvPr id="13" name="Picture 12">
            <a:extLst>
              <a:ext uri="{FF2B5EF4-FFF2-40B4-BE49-F238E27FC236}">
                <a16:creationId xmlns:a16="http://schemas.microsoft.com/office/drawing/2014/main" id="{150039D0-0CD1-2671-732C-EF063FD5744F}"/>
              </a:ext>
            </a:extLst>
          </p:cNvPr>
          <p:cNvPicPr>
            <a:picLocks noChangeAspect="1"/>
          </p:cNvPicPr>
          <p:nvPr/>
        </p:nvPicPr>
        <p:blipFill>
          <a:blip r:embed="rId7"/>
          <a:stretch>
            <a:fillRect/>
          </a:stretch>
        </p:blipFill>
        <p:spPr>
          <a:xfrm>
            <a:off x="6898682" y="2638366"/>
            <a:ext cx="1135056" cy="562034"/>
          </a:xfrm>
          <a:prstGeom prst="rect">
            <a:avLst/>
          </a:prstGeom>
        </p:spPr>
      </p:pic>
      <p:pic>
        <p:nvPicPr>
          <p:cNvPr id="14" name="object 5">
            <a:extLst>
              <a:ext uri="{FF2B5EF4-FFF2-40B4-BE49-F238E27FC236}">
                <a16:creationId xmlns:a16="http://schemas.microsoft.com/office/drawing/2014/main" id="{59BC34B0-312E-439A-97F2-8A1157E4B9B3}"/>
              </a:ext>
            </a:extLst>
          </p:cNvPr>
          <p:cNvPicPr/>
          <p:nvPr/>
        </p:nvPicPr>
        <p:blipFill>
          <a:blip r:embed="rId8" cstate="print"/>
          <a:stretch>
            <a:fillRect/>
          </a:stretch>
        </p:blipFill>
        <p:spPr>
          <a:xfrm>
            <a:off x="6891991" y="4321166"/>
            <a:ext cx="1119816" cy="470594"/>
          </a:xfrm>
          <a:prstGeom prst="rect">
            <a:avLst/>
          </a:prstGeom>
        </p:spPr>
      </p:pic>
      <p:pic>
        <p:nvPicPr>
          <p:cNvPr id="15" name="object 9">
            <a:extLst>
              <a:ext uri="{FF2B5EF4-FFF2-40B4-BE49-F238E27FC236}">
                <a16:creationId xmlns:a16="http://schemas.microsoft.com/office/drawing/2014/main" id="{CBB347B2-2365-0CF3-4019-4AAC69124EE6}"/>
              </a:ext>
            </a:extLst>
          </p:cNvPr>
          <p:cNvPicPr/>
          <p:nvPr/>
        </p:nvPicPr>
        <p:blipFill>
          <a:blip r:embed="rId9" cstate="print"/>
          <a:stretch>
            <a:fillRect/>
          </a:stretch>
        </p:blipFill>
        <p:spPr>
          <a:xfrm>
            <a:off x="3901073" y="2787699"/>
            <a:ext cx="1134621" cy="369444"/>
          </a:xfrm>
          <a:prstGeom prst="rect">
            <a:avLst/>
          </a:prstGeom>
        </p:spPr>
      </p:pic>
      <p:sp>
        <p:nvSpPr>
          <p:cNvPr id="3" name="Title 1">
            <a:extLst>
              <a:ext uri="{FF2B5EF4-FFF2-40B4-BE49-F238E27FC236}">
                <a16:creationId xmlns:a16="http://schemas.microsoft.com/office/drawing/2014/main" id="{BFD2C07D-7016-4485-DAC0-CC5C5DA157AB}"/>
              </a:ext>
            </a:extLst>
          </p:cNvPr>
          <p:cNvSpPr txBox="1">
            <a:spLocks/>
          </p:cNvSpPr>
          <p:nvPr/>
        </p:nvSpPr>
        <p:spPr>
          <a:xfrm>
            <a:off x="482112" y="12680"/>
            <a:ext cx="11658599" cy="63423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b="1" kern="1200">
                <a:solidFill>
                  <a:srgbClr val="342A66"/>
                </a:solidFill>
                <a:latin typeface="IBM Plex Sans" panose="020B0503050000000000" pitchFamily="34" charset="0"/>
                <a:ea typeface="+mj-ea"/>
                <a:cs typeface="+mj-cs"/>
              </a:defRPr>
            </a:lvl1pPr>
          </a:lstStyle>
          <a:p>
            <a:pPr algn="ctr">
              <a:defRPr/>
            </a:pPr>
            <a:r>
              <a:rPr lang="en-US" sz="3500" dirty="0">
                <a:solidFill>
                  <a:srgbClr val="1F3863"/>
                </a:solidFill>
                <a:latin typeface="Calibri"/>
                <a:cs typeface="Calibri"/>
              </a:rPr>
              <a:t>Promoters of </a:t>
            </a:r>
            <a:r>
              <a:rPr lang="en-IN" sz="3500" dirty="0">
                <a:solidFill>
                  <a:srgbClr val="1F3863"/>
                </a:solidFill>
                <a:latin typeface="Calibri"/>
                <a:cs typeface="Calibri"/>
              </a:rPr>
              <a:t>India International Bullion Exchange IFSC Ltd.</a:t>
            </a:r>
          </a:p>
        </p:txBody>
      </p:sp>
      <p:sp>
        <p:nvSpPr>
          <p:cNvPr id="23" name="Arrow: Right 22">
            <a:extLst>
              <a:ext uri="{FF2B5EF4-FFF2-40B4-BE49-F238E27FC236}">
                <a16:creationId xmlns:a16="http://schemas.microsoft.com/office/drawing/2014/main" id="{BD951F6D-3110-D513-F758-FCAF2940FDD1}"/>
              </a:ext>
            </a:extLst>
          </p:cNvPr>
          <p:cNvSpPr/>
          <p:nvPr/>
        </p:nvSpPr>
        <p:spPr>
          <a:xfrm rot="5400000">
            <a:off x="5702970" y="2654976"/>
            <a:ext cx="559107" cy="55988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800" b="1" dirty="0">
                <a:latin typeface="Aptos" panose="020B0004020202020204" pitchFamily="34" charset="0"/>
              </a:rPr>
              <a:t>20%</a:t>
            </a:r>
            <a:endParaRPr lang="en-IN" sz="800" b="1" dirty="0">
              <a:latin typeface="Aptos" panose="020B0004020202020204" pitchFamily="34" charset="0"/>
            </a:endParaRPr>
          </a:p>
        </p:txBody>
      </p:sp>
      <p:sp>
        <p:nvSpPr>
          <p:cNvPr id="24" name="Arrow: Right 23">
            <a:extLst>
              <a:ext uri="{FF2B5EF4-FFF2-40B4-BE49-F238E27FC236}">
                <a16:creationId xmlns:a16="http://schemas.microsoft.com/office/drawing/2014/main" id="{7DB41057-613A-4DC2-EA37-7CAE5B3EDED3}"/>
              </a:ext>
            </a:extLst>
          </p:cNvPr>
          <p:cNvSpPr/>
          <p:nvPr/>
        </p:nvSpPr>
        <p:spPr>
          <a:xfrm rot="9154757">
            <a:off x="6411665" y="3071023"/>
            <a:ext cx="559107" cy="55988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800" b="1" dirty="0">
                <a:latin typeface="Aptos" panose="020B0004020202020204" pitchFamily="34" charset="0"/>
              </a:rPr>
              <a:t>10%</a:t>
            </a:r>
            <a:endParaRPr lang="en-IN" sz="800" b="1" dirty="0">
              <a:latin typeface="Aptos" panose="020B0004020202020204" pitchFamily="34" charset="0"/>
            </a:endParaRPr>
          </a:p>
        </p:txBody>
      </p:sp>
      <p:sp>
        <p:nvSpPr>
          <p:cNvPr id="25" name="Arrow: Right 24">
            <a:extLst>
              <a:ext uri="{FF2B5EF4-FFF2-40B4-BE49-F238E27FC236}">
                <a16:creationId xmlns:a16="http://schemas.microsoft.com/office/drawing/2014/main" id="{0B213A23-03D9-37D4-87E7-038D8FAA2FD5}"/>
              </a:ext>
            </a:extLst>
          </p:cNvPr>
          <p:cNvSpPr/>
          <p:nvPr/>
        </p:nvSpPr>
        <p:spPr>
          <a:xfrm rot="12359890">
            <a:off x="6400717" y="3896365"/>
            <a:ext cx="559107" cy="55988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800" b="1" dirty="0">
                <a:latin typeface="Aptos" panose="020B0004020202020204" pitchFamily="34" charset="0"/>
              </a:rPr>
              <a:t>10%</a:t>
            </a:r>
            <a:endParaRPr lang="en-IN" sz="800" b="1" dirty="0">
              <a:latin typeface="Aptos" panose="020B0004020202020204" pitchFamily="34" charset="0"/>
            </a:endParaRPr>
          </a:p>
        </p:txBody>
      </p:sp>
      <p:sp>
        <p:nvSpPr>
          <p:cNvPr id="26" name="Arrow: Right 25">
            <a:extLst>
              <a:ext uri="{FF2B5EF4-FFF2-40B4-BE49-F238E27FC236}">
                <a16:creationId xmlns:a16="http://schemas.microsoft.com/office/drawing/2014/main" id="{70A7E0DA-6C2B-6EF3-76AA-BD0B963F1139}"/>
              </a:ext>
            </a:extLst>
          </p:cNvPr>
          <p:cNvSpPr/>
          <p:nvPr/>
        </p:nvSpPr>
        <p:spPr>
          <a:xfrm rot="16200000">
            <a:off x="5693688" y="4287570"/>
            <a:ext cx="559107" cy="55988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800" b="1" dirty="0">
                <a:latin typeface="Aptos" panose="020B0004020202020204" pitchFamily="34" charset="0"/>
              </a:rPr>
              <a:t>20%</a:t>
            </a:r>
            <a:endParaRPr lang="en-IN" sz="800" b="1" dirty="0">
              <a:latin typeface="Aptos" panose="020B0004020202020204" pitchFamily="34" charset="0"/>
            </a:endParaRPr>
          </a:p>
        </p:txBody>
      </p:sp>
      <p:sp>
        <p:nvSpPr>
          <p:cNvPr id="27" name="Arrow: Right 26">
            <a:extLst>
              <a:ext uri="{FF2B5EF4-FFF2-40B4-BE49-F238E27FC236}">
                <a16:creationId xmlns:a16="http://schemas.microsoft.com/office/drawing/2014/main" id="{38ADD8AE-0901-91CB-2A2F-5B8DD9AD4EF3}"/>
              </a:ext>
            </a:extLst>
          </p:cNvPr>
          <p:cNvSpPr/>
          <p:nvPr/>
        </p:nvSpPr>
        <p:spPr>
          <a:xfrm rot="1670539">
            <a:off x="4962329" y="3071911"/>
            <a:ext cx="559107" cy="55988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800" b="1" dirty="0">
                <a:latin typeface="Aptos" panose="020B0004020202020204" pitchFamily="34" charset="0"/>
              </a:rPr>
              <a:t>20%</a:t>
            </a:r>
            <a:endParaRPr lang="en-IN" sz="800" b="1" dirty="0">
              <a:latin typeface="Aptos" panose="020B0004020202020204" pitchFamily="34" charset="0"/>
            </a:endParaRPr>
          </a:p>
        </p:txBody>
      </p:sp>
      <p:sp>
        <p:nvSpPr>
          <p:cNvPr id="28" name="Arrow: Right 27">
            <a:extLst>
              <a:ext uri="{FF2B5EF4-FFF2-40B4-BE49-F238E27FC236}">
                <a16:creationId xmlns:a16="http://schemas.microsoft.com/office/drawing/2014/main" id="{1DF04E88-09C8-D5A5-87DC-33B6A79D8A91}"/>
              </a:ext>
            </a:extLst>
          </p:cNvPr>
          <p:cNvSpPr/>
          <p:nvPr/>
        </p:nvSpPr>
        <p:spPr>
          <a:xfrm rot="20078274">
            <a:off x="4994908" y="3898484"/>
            <a:ext cx="559107" cy="55988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800" b="1" dirty="0">
                <a:latin typeface="Aptos" panose="020B0004020202020204" pitchFamily="34" charset="0"/>
              </a:rPr>
              <a:t>20%</a:t>
            </a:r>
            <a:endParaRPr lang="en-IN" sz="800" b="1" dirty="0">
              <a:latin typeface="Aptos" panose="020B0004020202020204" pitchFamily="34" charset="0"/>
            </a:endParaRPr>
          </a:p>
        </p:txBody>
      </p:sp>
      <p:sp>
        <p:nvSpPr>
          <p:cNvPr id="30" name="TextBox 29">
            <a:extLst>
              <a:ext uri="{FF2B5EF4-FFF2-40B4-BE49-F238E27FC236}">
                <a16:creationId xmlns:a16="http://schemas.microsoft.com/office/drawing/2014/main" id="{3E27AE08-377A-A488-C046-9EF70ADFD2CF}"/>
              </a:ext>
            </a:extLst>
          </p:cNvPr>
          <p:cNvSpPr txBox="1"/>
          <p:nvPr/>
        </p:nvSpPr>
        <p:spPr>
          <a:xfrm>
            <a:off x="1371600" y="950846"/>
            <a:ext cx="10058400" cy="369332"/>
          </a:xfrm>
          <a:prstGeom prst="rect">
            <a:avLst/>
          </a:prstGeom>
          <a:noFill/>
        </p:spPr>
        <p:txBody>
          <a:bodyPr wrap="square">
            <a:spAutoFit/>
          </a:bodyPr>
          <a:lstStyle/>
          <a:p>
            <a:r>
              <a:rPr lang="en-US" sz="1800" b="1" dirty="0">
                <a:latin typeface="Book Antiqua" panose="02040602050305030304" pitchFamily="18" charset="0"/>
              </a:rPr>
              <a:t>Promoted by the following MIIs through India International Bullion Holding IFSC Ltd. (IIBH)</a:t>
            </a:r>
            <a:endParaRPr lang="en-IN" sz="1800" b="1" dirty="0">
              <a:latin typeface="Book Antiqua" panose="02040602050305030304" pitchFamily="18" charset="0"/>
            </a:endParaRPr>
          </a:p>
        </p:txBody>
      </p:sp>
      <p:sp>
        <p:nvSpPr>
          <p:cNvPr id="32" name="TextBox 31">
            <a:extLst>
              <a:ext uri="{FF2B5EF4-FFF2-40B4-BE49-F238E27FC236}">
                <a16:creationId xmlns:a16="http://schemas.microsoft.com/office/drawing/2014/main" id="{09075E10-1DB0-AE55-9CB2-CFDCB4EE6DAE}"/>
              </a:ext>
            </a:extLst>
          </p:cNvPr>
          <p:cNvSpPr txBox="1"/>
          <p:nvPr/>
        </p:nvSpPr>
        <p:spPr>
          <a:xfrm>
            <a:off x="2453326" y="6345097"/>
            <a:ext cx="7285348" cy="323165"/>
          </a:xfrm>
          <a:prstGeom prst="rect">
            <a:avLst/>
          </a:prstGeom>
          <a:noFill/>
        </p:spPr>
        <p:txBody>
          <a:bodyPr wrap="square">
            <a:spAutoFit/>
          </a:bodyPr>
          <a:lstStyle/>
          <a:p>
            <a:r>
              <a:rPr lang="en-US" sz="1500" dirty="0">
                <a:latin typeface="Aptos" panose="020B0004020202020204" pitchFamily="34" charset="0"/>
              </a:rPr>
              <a:t>Shareholding pattern in India International Bullion Holding IFSC Ltd. is shown above.</a:t>
            </a:r>
          </a:p>
        </p:txBody>
      </p:sp>
      <p:sp>
        <p:nvSpPr>
          <p:cNvPr id="5" name="Hexagon 4">
            <a:extLst>
              <a:ext uri="{FF2B5EF4-FFF2-40B4-BE49-F238E27FC236}">
                <a16:creationId xmlns:a16="http://schemas.microsoft.com/office/drawing/2014/main" id="{8E572C47-264D-2924-5080-EDE2F3F10299}"/>
              </a:ext>
            </a:extLst>
          </p:cNvPr>
          <p:cNvSpPr/>
          <p:nvPr/>
        </p:nvSpPr>
        <p:spPr>
          <a:xfrm>
            <a:off x="8347608" y="2988849"/>
            <a:ext cx="1459368" cy="1290883"/>
          </a:xfrm>
          <a:prstGeom prst="hexagon">
            <a:avLst/>
          </a:prstGeom>
          <a:effectLst>
            <a:outerShdw blurRad="50800" dist="38100" dir="162000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IN" dirty="0"/>
          </a:p>
        </p:txBody>
      </p:sp>
      <p:sp>
        <p:nvSpPr>
          <p:cNvPr id="9" name="Arrow: Right 8">
            <a:extLst>
              <a:ext uri="{FF2B5EF4-FFF2-40B4-BE49-F238E27FC236}">
                <a16:creationId xmlns:a16="http://schemas.microsoft.com/office/drawing/2014/main" id="{7A84C816-077D-FA10-A84C-2CB97FE339AF}"/>
              </a:ext>
            </a:extLst>
          </p:cNvPr>
          <p:cNvSpPr/>
          <p:nvPr/>
        </p:nvSpPr>
        <p:spPr>
          <a:xfrm rot="12379843">
            <a:off x="8010187" y="3102545"/>
            <a:ext cx="464962" cy="386327"/>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sz="800" b="1" dirty="0">
              <a:latin typeface="Aptos" panose="020B0004020202020204" pitchFamily="34" charset="0"/>
            </a:endParaRPr>
          </a:p>
        </p:txBody>
      </p:sp>
      <p:sp>
        <p:nvSpPr>
          <p:cNvPr id="11" name="Arrow: Right 10">
            <a:extLst>
              <a:ext uri="{FF2B5EF4-FFF2-40B4-BE49-F238E27FC236}">
                <a16:creationId xmlns:a16="http://schemas.microsoft.com/office/drawing/2014/main" id="{C27A7F9C-B278-7360-F9BF-A5E8FD19EE20}"/>
              </a:ext>
            </a:extLst>
          </p:cNvPr>
          <p:cNvSpPr/>
          <p:nvPr/>
        </p:nvSpPr>
        <p:spPr>
          <a:xfrm rot="8992788">
            <a:off x="8037074" y="3964991"/>
            <a:ext cx="501403" cy="407139"/>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sz="800" b="1" dirty="0">
              <a:latin typeface="Aptos" panose="020B0004020202020204" pitchFamily="34" charset="0"/>
            </a:endParaRPr>
          </a:p>
        </p:txBody>
      </p:sp>
      <p:pic>
        <p:nvPicPr>
          <p:cNvPr id="1026" name="Picture 2" descr="BSE EXPERIENCE THE NEW">
            <a:extLst>
              <a:ext uri="{FF2B5EF4-FFF2-40B4-BE49-F238E27FC236}">
                <a16:creationId xmlns:a16="http://schemas.microsoft.com/office/drawing/2014/main" id="{929A6E88-EEAB-A634-2E7A-4DE1BAEBF90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62649" y="3276599"/>
            <a:ext cx="843855" cy="520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149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D72CA-36F3-4C55-5F1A-90F8B2FA0C7D}"/>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D180860-22B3-2319-18AA-3BEFE435B854}"/>
              </a:ext>
            </a:extLst>
          </p:cNvPr>
          <p:cNvSpPr txBox="1">
            <a:spLocks/>
          </p:cNvSpPr>
          <p:nvPr/>
        </p:nvSpPr>
        <p:spPr>
          <a:xfrm>
            <a:off x="471446" y="1066800"/>
            <a:ext cx="11249108" cy="51054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just">
              <a:lnSpc>
                <a:spcPct val="150000"/>
              </a:lnSpc>
              <a:spcAft>
                <a:spcPts val="800"/>
              </a:spcAft>
              <a:buFont typeface="Wingdings" panose="05000000000000000000" pitchFamily="2" charset="2"/>
              <a:buChar char="§"/>
            </a:pPr>
            <a:r>
              <a:rPr lang="en-US" sz="1900" kern="0" dirty="0">
                <a:solidFill>
                  <a:sysClr val="windowText" lastClr="000000"/>
                </a:solidFill>
                <a:latin typeface="Aptos" panose="020B0004020202020204" pitchFamily="34" charset="0"/>
              </a:rPr>
              <a:t>Hedging is taken up by the management of the entity under a policy approved by the Board of Directors</a:t>
            </a:r>
          </a:p>
          <a:p>
            <a:pPr marL="342900" indent="-342900" algn="just">
              <a:lnSpc>
                <a:spcPct val="150000"/>
              </a:lnSpc>
              <a:spcAft>
                <a:spcPts val="800"/>
              </a:spcAft>
              <a:buFont typeface="Wingdings" panose="05000000000000000000" pitchFamily="2" charset="2"/>
              <a:buChar char="§"/>
            </a:pPr>
            <a:r>
              <a:rPr lang="en-US" sz="1900" kern="0" dirty="0">
                <a:solidFill>
                  <a:sysClr val="windowText" lastClr="000000"/>
                </a:solidFill>
                <a:latin typeface="Aptos" panose="020B0004020202020204" pitchFamily="34" charset="0"/>
              </a:rPr>
              <a:t>Entity should have Necessary risk management policies</a:t>
            </a:r>
          </a:p>
          <a:p>
            <a:pPr marL="342900" indent="-342900" algn="just">
              <a:lnSpc>
                <a:spcPct val="150000"/>
              </a:lnSpc>
              <a:spcAft>
                <a:spcPts val="800"/>
              </a:spcAft>
              <a:buFont typeface="Wingdings" panose="05000000000000000000" pitchFamily="2" charset="2"/>
              <a:buChar char="§"/>
            </a:pPr>
            <a:r>
              <a:rPr lang="en-US" sz="1900" kern="0" dirty="0">
                <a:solidFill>
                  <a:sysClr val="windowText" lastClr="000000"/>
                </a:solidFill>
                <a:latin typeface="Aptos" panose="020B0004020202020204" pitchFamily="34" charset="0"/>
              </a:rPr>
              <a:t>Entity to take exposure limit from their AD bank, post which banks may remit foreign exchange for hedging transactions</a:t>
            </a:r>
          </a:p>
          <a:p>
            <a:pPr marL="342900" indent="-342900" algn="just">
              <a:lnSpc>
                <a:spcPct val="150000"/>
              </a:lnSpc>
              <a:spcAft>
                <a:spcPts val="800"/>
              </a:spcAft>
              <a:buFont typeface="Wingdings" panose="05000000000000000000" pitchFamily="2" charset="2"/>
              <a:buChar char="§"/>
            </a:pPr>
            <a:r>
              <a:rPr lang="en-US" sz="1900" kern="0" dirty="0">
                <a:solidFill>
                  <a:sysClr val="windowText" lastClr="000000"/>
                </a:solidFill>
                <a:latin typeface="Aptos" panose="020B0004020202020204" pitchFamily="34" charset="0"/>
              </a:rPr>
              <a:t>All payments/receipts related to hedging of exposure to commodity price risk shall be routed through a special account with the bank for this purpose</a:t>
            </a:r>
          </a:p>
          <a:p>
            <a:pPr marL="342900" indent="-342900" algn="just">
              <a:lnSpc>
                <a:spcPct val="150000"/>
              </a:lnSpc>
              <a:spcAft>
                <a:spcPts val="800"/>
              </a:spcAft>
              <a:buFont typeface="Wingdings" panose="05000000000000000000" pitchFamily="2" charset="2"/>
              <a:buChar char="§"/>
            </a:pPr>
            <a:r>
              <a:rPr lang="en-US" sz="1900" kern="0" dirty="0">
                <a:solidFill>
                  <a:sysClr val="windowText" lastClr="000000"/>
                </a:solidFill>
                <a:latin typeface="Aptos" panose="020B0004020202020204" pitchFamily="34" charset="0"/>
              </a:rPr>
              <a:t>Banks are permitted to issue Standby Letters of Credit (SBLC) / Guarantees, for a maximum period of one year, on behalf of their clients in lieu of making a remittance of margin money for commodity hedging transactions entered by their customers.</a:t>
            </a:r>
          </a:p>
          <a:p>
            <a:pPr marL="342900" indent="-342900" algn="just">
              <a:lnSpc>
                <a:spcPct val="150000"/>
              </a:lnSpc>
              <a:spcAft>
                <a:spcPts val="800"/>
              </a:spcAft>
              <a:buFont typeface="Wingdings" panose="05000000000000000000" pitchFamily="2" charset="2"/>
              <a:buChar char="§"/>
            </a:pPr>
            <a:r>
              <a:rPr lang="en-US" sz="1900" kern="0" dirty="0">
                <a:solidFill>
                  <a:sysClr val="windowText" lastClr="000000"/>
                </a:solidFill>
                <a:latin typeface="Aptos" panose="020B0004020202020204" pitchFamily="34" charset="0"/>
              </a:rPr>
              <a:t>Statutory auditors of the entity should give annual certificate on hedging transactions and remittances</a:t>
            </a:r>
          </a:p>
          <a:p>
            <a:pPr marL="342900" indent="-342900" algn="just">
              <a:lnSpc>
                <a:spcPct val="150000"/>
              </a:lnSpc>
              <a:spcAft>
                <a:spcPts val="800"/>
              </a:spcAft>
              <a:buFont typeface="Wingdings" panose="05000000000000000000" pitchFamily="2" charset="2"/>
              <a:buChar char="§"/>
            </a:pPr>
            <a:endParaRPr lang="en-US" sz="1900" kern="0" dirty="0">
              <a:solidFill>
                <a:sysClr val="windowText" lastClr="000000"/>
              </a:solidFill>
              <a:latin typeface="Aptos" panose="020B0004020202020204" pitchFamily="34" charset="0"/>
            </a:endParaRPr>
          </a:p>
        </p:txBody>
      </p:sp>
      <p:sp>
        <p:nvSpPr>
          <p:cNvPr id="3" name="TextBox 2">
            <a:extLst>
              <a:ext uri="{FF2B5EF4-FFF2-40B4-BE49-F238E27FC236}">
                <a16:creationId xmlns:a16="http://schemas.microsoft.com/office/drawing/2014/main" id="{FB8791A0-9D21-EDBF-1B56-53B1FB10A25B}"/>
              </a:ext>
            </a:extLst>
          </p:cNvPr>
          <p:cNvSpPr txBox="1"/>
          <p:nvPr/>
        </p:nvSpPr>
        <p:spPr>
          <a:xfrm>
            <a:off x="545892" y="120965"/>
            <a:ext cx="11112708" cy="523220"/>
          </a:xfrm>
          <a:prstGeom prst="rect">
            <a:avLst/>
          </a:prstGeom>
          <a:noFill/>
        </p:spPr>
        <p:txBody>
          <a:bodyPr wrap="square" rtlCol="0">
            <a:spAutoFit/>
          </a:bodyPr>
          <a:lstStyle/>
          <a:p>
            <a:pPr algn="ctr"/>
            <a:r>
              <a:rPr lang="en-US" sz="2800" b="1" dirty="0">
                <a:solidFill>
                  <a:schemeClr val="accent1">
                    <a:lumMod val="50000"/>
                  </a:schemeClr>
                </a:solidFill>
                <a:latin typeface="Aptos" panose="020B0004020202020204" pitchFamily="34" charset="0"/>
                <a:ea typeface="+mj-ea"/>
                <a:cs typeface="+mj-cs"/>
              </a:rPr>
              <a:t>RBI Circular on Hedging at IIBX…2/2</a:t>
            </a:r>
            <a:endParaRPr lang="en-IN" sz="2800" b="1" dirty="0">
              <a:solidFill>
                <a:schemeClr val="accent1">
                  <a:lumMod val="50000"/>
                </a:schemeClr>
              </a:solidFill>
              <a:latin typeface="Aptos" panose="020B0004020202020204" pitchFamily="34" charset="0"/>
              <a:ea typeface="+mj-ea"/>
              <a:cs typeface="+mj-cs"/>
            </a:endParaRPr>
          </a:p>
        </p:txBody>
      </p:sp>
      <p:pic>
        <p:nvPicPr>
          <p:cNvPr id="8" name="object 2">
            <a:extLst>
              <a:ext uri="{FF2B5EF4-FFF2-40B4-BE49-F238E27FC236}">
                <a16:creationId xmlns:a16="http://schemas.microsoft.com/office/drawing/2014/main" id="{A7B2FA39-912D-0192-6AB3-7071BA2D4162}"/>
              </a:ext>
            </a:extLst>
          </p:cNvPr>
          <p:cNvPicPr/>
          <p:nvPr/>
        </p:nvPicPr>
        <p:blipFill>
          <a:blip r:embed="rId3" cstate="print"/>
          <a:stretch>
            <a:fillRect/>
          </a:stretch>
        </p:blipFill>
        <p:spPr>
          <a:xfrm>
            <a:off x="10920188" y="6302989"/>
            <a:ext cx="1194626" cy="379455"/>
          </a:xfrm>
          <a:prstGeom prst="rect">
            <a:avLst/>
          </a:prstGeom>
        </p:spPr>
      </p:pic>
    </p:spTree>
    <p:extLst>
      <p:ext uri="{BB962C8B-B14F-4D97-AF65-F5344CB8AC3E}">
        <p14:creationId xmlns:p14="http://schemas.microsoft.com/office/powerpoint/2010/main" val="27229278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8CC446C-0E39-92A5-C006-500ECA1FF5CF}"/>
              </a:ext>
            </a:extLst>
          </p:cNvPr>
          <p:cNvSpPr txBox="1">
            <a:spLocks/>
          </p:cNvSpPr>
          <p:nvPr/>
        </p:nvSpPr>
        <p:spPr>
          <a:xfrm>
            <a:off x="409492" y="1143000"/>
            <a:ext cx="11249108" cy="46482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800"/>
              </a:spcAft>
            </a:pPr>
            <a:endParaRPr lang="en-US" sz="1700" kern="0" dirty="0">
              <a:solidFill>
                <a:sysClr val="windowText" lastClr="000000"/>
              </a:solidFill>
              <a:latin typeface="Aptos" panose="020B0004020202020204" pitchFamily="34" charset="0"/>
            </a:endParaRPr>
          </a:p>
          <a:p>
            <a:pPr marL="285750" indent="-285750">
              <a:lnSpc>
                <a:spcPct val="150000"/>
              </a:lnSpc>
              <a:spcAft>
                <a:spcPts val="800"/>
              </a:spcAft>
              <a:buFontTx/>
              <a:buChar char="-"/>
            </a:pPr>
            <a:endParaRPr lang="en-US" sz="1700" kern="0" dirty="0">
              <a:solidFill>
                <a:sysClr val="windowText" lastClr="000000"/>
              </a:solidFill>
              <a:latin typeface="Aptos" panose="020B0004020202020204" pitchFamily="34" charset="0"/>
            </a:endParaRPr>
          </a:p>
          <a:p>
            <a:pPr marL="285750" indent="-285750">
              <a:lnSpc>
                <a:spcPct val="150000"/>
              </a:lnSpc>
              <a:spcAft>
                <a:spcPts val="800"/>
              </a:spcAft>
              <a:buFontTx/>
              <a:buChar char="-"/>
            </a:pPr>
            <a:endParaRPr lang="en-US" sz="1700" kern="0" dirty="0">
              <a:solidFill>
                <a:sysClr val="windowText" lastClr="000000"/>
              </a:solidFill>
              <a:latin typeface="Aptos" panose="020B0004020202020204" pitchFamily="34" charset="0"/>
            </a:endParaRPr>
          </a:p>
          <a:p>
            <a:pPr marL="285750" indent="-285750">
              <a:lnSpc>
                <a:spcPct val="150000"/>
              </a:lnSpc>
              <a:spcAft>
                <a:spcPts val="800"/>
              </a:spcAft>
              <a:buFontTx/>
              <a:buChar char="-"/>
            </a:pPr>
            <a:endParaRPr lang="en-US" sz="1700" kern="0" dirty="0">
              <a:solidFill>
                <a:sysClr val="windowText" lastClr="000000"/>
              </a:solidFill>
              <a:latin typeface="Aptos" panose="020B0004020202020204" pitchFamily="34" charset="0"/>
            </a:endParaRPr>
          </a:p>
          <a:p>
            <a:pPr marL="285750" indent="-285750">
              <a:lnSpc>
                <a:spcPct val="150000"/>
              </a:lnSpc>
              <a:spcAft>
                <a:spcPts val="800"/>
              </a:spcAft>
              <a:buFontTx/>
              <a:buChar char="-"/>
            </a:pPr>
            <a:endParaRPr lang="en-US" sz="1700" kern="0" dirty="0">
              <a:solidFill>
                <a:sysClr val="windowText" lastClr="000000"/>
              </a:solidFill>
              <a:latin typeface="Aptos" panose="020B0004020202020204" pitchFamily="34" charset="0"/>
            </a:endParaRPr>
          </a:p>
          <a:p>
            <a:pPr>
              <a:lnSpc>
                <a:spcPct val="150000"/>
              </a:lnSpc>
              <a:spcAft>
                <a:spcPts val="800"/>
              </a:spcAft>
            </a:pPr>
            <a:endParaRPr lang="en-US" sz="1700" kern="0" dirty="0">
              <a:solidFill>
                <a:sysClr val="windowText" lastClr="000000"/>
              </a:solidFill>
              <a:latin typeface="Aptos" panose="020B0004020202020204" pitchFamily="34" charset="0"/>
            </a:endParaRPr>
          </a:p>
          <a:p>
            <a:pPr>
              <a:lnSpc>
                <a:spcPct val="150000"/>
              </a:lnSpc>
              <a:spcAft>
                <a:spcPts val="800"/>
              </a:spcAft>
            </a:pPr>
            <a:endParaRPr lang="en-US" sz="1700" kern="0" dirty="0">
              <a:solidFill>
                <a:sysClr val="windowText" lastClr="000000"/>
              </a:solidFill>
              <a:latin typeface="Aptos" panose="020B0004020202020204" pitchFamily="34" charset="0"/>
            </a:endParaRPr>
          </a:p>
          <a:p>
            <a:pPr>
              <a:lnSpc>
                <a:spcPct val="150000"/>
              </a:lnSpc>
              <a:spcAft>
                <a:spcPts val="800"/>
              </a:spcAft>
            </a:pPr>
            <a:endParaRPr lang="en-US" sz="1700" kern="0" dirty="0">
              <a:solidFill>
                <a:sysClr val="windowText" lastClr="000000"/>
              </a:solidFill>
              <a:latin typeface="Aptos" panose="020B0004020202020204" pitchFamily="34" charset="0"/>
            </a:endParaRPr>
          </a:p>
          <a:p>
            <a:pPr>
              <a:lnSpc>
                <a:spcPct val="150000"/>
              </a:lnSpc>
              <a:spcAft>
                <a:spcPts val="800"/>
              </a:spcAft>
            </a:pPr>
            <a:r>
              <a:rPr lang="en-US" sz="1700" kern="0" dirty="0">
                <a:solidFill>
                  <a:sysClr val="windowText" lastClr="000000"/>
                </a:solidFill>
                <a:latin typeface="Aptos" panose="020B0004020202020204" pitchFamily="34" charset="0"/>
              </a:rPr>
              <a:t>			</a:t>
            </a:r>
            <a:endParaRPr lang="en-IN" sz="1700" b="1" kern="100" dirty="0">
              <a:effectLst/>
              <a:latin typeface="Aptos" panose="020B000402020202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IN" sz="1700" b="1" u="sng" kern="100" dirty="0">
              <a:effectLst/>
              <a:latin typeface="Aptos" panose="020B000402020202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IN" sz="1700" b="1" u="sng" kern="100" dirty="0">
              <a:latin typeface="Aptos" panose="020B000402020202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IN" sz="1700" b="1" u="sng" kern="100" dirty="0">
              <a:effectLst/>
              <a:latin typeface="Aptos" panose="020B000402020202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IN" sz="1700" b="1" u="sng" kern="100" dirty="0">
              <a:latin typeface="Aptos" panose="020B0004020202020204" pitchFamily="34" charset="0"/>
              <a:ea typeface="Calibri" panose="020F0502020204030204" pitchFamily="34" charset="0"/>
              <a:cs typeface="Times New Roman" panose="02020603050405020304" pitchFamily="18" charset="0"/>
            </a:endParaRPr>
          </a:p>
          <a:p>
            <a:pPr lvl="3">
              <a:lnSpc>
                <a:spcPct val="150000"/>
              </a:lnSpc>
              <a:spcAft>
                <a:spcPts val="800"/>
              </a:spcAft>
            </a:pPr>
            <a:r>
              <a:rPr lang="en-IN" sz="1700" b="1" kern="100" dirty="0">
                <a:effectLst/>
                <a:latin typeface="Aptos" panose="020B0004020202020204" pitchFamily="34" charset="0"/>
                <a:ea typeface="Calibri" panose="020F0502020204030204" pitchFamily="34" charset="0"/>
                <a:cs typeface="Times New Roman" panose="02020603050405020304" pitchFamily="18" charset="0"/>
              </a:rPr>
              <a:t>				</a:t>
            </a:r>
          </a:p>
          <a:p>
            <a:pPr lvl="3">
              <a:lnSpc>
                <a:spcPct val="150000"/>
              </a:lnSpc>
              <a:spcAft>
                <a:spcPts val="800"/>
              </a:spcAft>
            </a:pPr>
            <a:r>
              <a:rPr lang="en-IN" sz="1700" b="1" kern="100" dirty="0">
                <a:latin typeface="Aptos" panose="020B0004020202020204" pitchFamily="34" charset="0"/>
                <a:ea typeface="Calibri" panose="020F0502020204030204" pitchFamily="34" charset="0"/>
                <a:cs typeface="Times New Roman" panose="02020603050405020304" pitchFamily="18" charset="0"/>
              </a:rPr>
              <a:t>				</a:t>
            </a:r>
            <a:endParaRPr lang="en-IN" sz="1700" b="1" kern="100" dirty="0">
              <a:effectLst/>
              <a:latin typeface="Aptos" panose="020B0004020202020204" pitchFamily="34" charset="0"/>
              <a:ea typeface="Calibri" panose="020F0502020204030204" pitchFamily="34" charset="0"/>
              <a:cs typeface="Times New Roman" panose="02020603050405020304" pitchFamily="18" charset="0"/>
            </a:endParaRPr>
          </a:p>
          <a:p>
            <a:pPr lvl="3">
              <a:lnSpc>
                <a:spcPct val="150000"/>
              </a:lnSpc>
              <a:spcAft>
                <a:spcPts val="800"/>
              </a:spcAft>
            </a:pPr>
            <a:endParaRPr lang="en-IN" sz="1700" kern="100" dirty="0">
              <a:effectLst/>
              <a:latin typeface="Aptos" panose="020B0004020202020204" pitchFamily="34" charset="0"/>
              <a:ea typeface="Calibri" panose="020F0502020204030204" pitchFamily="34" charset="0"/>
              <a:cs typeface="Times New Roman" panose="02020603050405020304" pitchFamily="18" charset="0"/>
            </a:endParaRPr>
          </a:p>
          <a:p>
            <a:pPr marL="342900" indent="-342900">
              <a:lnSpc>
                <a:spcPct val="150000"/>
              </a:lnSpc>
              <a:buFont typeface="Wingdings" panose="05000000000000000000" pitchFamily="2" charset="2"/>
              <a:buChar char="Ø"/>
            </a:pPr>
            <a:endParaRPr lang="en-US" sz="1700" kern="0" dirty="0">
              <a:solidFill>
                <a:sysClr val="windowText" lastClr="000000"/>
              </a:solidFill>
              <a:latin typeface="Aptos" panose="020B0004020202020204" pitchFamily="34" charset="0"/>
            </a:endParaRPr>
          </a:p>
          <a:p>
            <a:pPr marL="457200" indent="-457200">
              <a:lnSpc>
                <a:spcPct val="150000"/>
              </a:lnSpc>
              <a:buFont typeface="+mj-lt"/>
              <a:buAutoNum type="arabicParenR"/>
            </a:pPr>
            <a:endParaRPr lang="en-US" sz="1700" kern="0" dirty="0">
              <a:solidFill>
                <a:sysClr val="windowText" lastClr="000000"/>
              </a:solidFill>
              <a:latin typeface="Aptos" panose="020B0004020202020204" pitchFamily="34" charset="0"/>
            </a:endParaRPr>
          </a:p>
        </p:txBody>
      </p:sp>
      <p:sp>
        <p:nvSpPr>
          <p:cNvPr id="3" name="TextBox 2">
            <a:extLst>
              <a:ext uri="{FF2B5EF4-FFF2-40B4-BE49-F238E27FC236}">
                <a16:creationId xmlns:a16="http://schemas.microsoft.com/office/drawing/2014/main" id="{C59C38F6-3DC8-5480-2234-02EF9647AA61}"/>
              </a:ext>
            </a:extLst>
          </p:cNvPr>
          <p:cNvSpPr txBox="1"/>
          <p:nvPr/>
        </p:nvSpPr>
        <p:spPr>
          <a:xfrm>
            <a:off x="685800" y="112693"/>
            <a:ext cx="11112708" cy="523220"/>
          </a:xfrm>
          <a:prstGeom prst="rect">
            <a:avLst/>
          </a:prstGeom>
          <a:noFill/>
        </p:spPr>
        <p:txBody>
          <a:bodyPr wrap="square" rtlCol="0">
            <a:spAutoFit/>
          </a:bodyPr>
          <a:lstStyle/>
          <a:p>
            <a:pPr algn="ctr"/>
            <a:r>
              <a:rPr lang="en-US" sz="2800" b="1" dirty="0">
                <a:solidFill>
                  <a:schemeClr val="accent1">
                    <a:lumMod val="50000"/>
                  </a:schemeClr>
                </a:solidFill>
                <a:latin typeface="Aptos" panose="020B0004020202020204" pitchFamily="34" charset="0"/>
                <a:ea typeface="+mj-ea"/>
                <a:cs typeface="+mj-cs"/>
              </a:rPr>
              <a:t>Participants in Gold &amp; Silver Futures at IIBX</a:t>
            </a:r>
            <a:endParaRPr lang="en-IN" sz="2800" b="1" dirty="0">
              <a:solidFill>
                <a:schemeClr val="accent1">
                  <a:lumMod val="50000"/>
                </a:schemeClr>
              </a:solidFill>
              <a:latin typeface="Aptos" panose="020B0004020202020204" pitchFamily="34" charset="0"/>
              <a:ea typeface="+mj-ea"/>
              <a:cs typeface="+mj-cs"/>
            </a:endParaRPr>
          </a:p>
        </p:txBody>
      </p:sp>
      <p:pic>
        <p:nvPicPr>
          <p:cNvPr id="8" name="object 2">
            <a:extLst>
              <a:ext uri="{FF2B5EF4-FFF2-40B4-BE49-F238E27FC236}">
                <a16:creationId xmlns:a16="http://schemas.microsoft.com/office/drawing/2014/main" id="{2CAD62BF-CE51-7F67-0289-E3648A284151}"/>
              </a:ext>
            </a:extLst>
          </p:cNvPr>
          <p:cNvPicPr/>
          <p:nvPr/>
        </p:nvPicPr>
        <p:blipFill>
          <a:blip r:embed="rId3" cstate="print"/>
          <a:stretch>
            <a:fillRect/>
          </a:stretch>
        </p:blipFill>
        <p:spPr>
          <a:xfrm>
            <a:off x="10920188" y="6302989"/>
            <a:ext cx="1194626" cy="379455"/>
          </a:xfrm>
          <a:prstGeom prst="rect">
            <a:avLst/>
          </a:prstGeom>
        </p:spPr>
      </p:pic>
      <p:graphicFrame>
        <p:nvGraphicFramePr>
          <p:cNvPr id="4" name="Diagram 3">
            <a:extLst>
              <a:ext uri="{FF2B5EF4-FFF2-40B4-BE49-F238E27FC236}">
                <a16:creationId xmlns:a16="http://schemas.microsoft.com/office/drawing/2014/main" id="{7CF774DE-8A08-B863-F36A-AC91DF6E1343}"/>
              </a:ext>
            </a:extLst>
          </p:cNvPr>
          <p:cNvGraphicFramePr/>
          <p:nvPr>
            <p:extLst>
              <p:ext uri="{D42A27DB-BD31-4B8C-83A1-F6EECF244321}">
                <p14:modId xmlns:p14="http://schemas.microsoft.com/office/powerpoint/2010/main" val="561752874"/>
              </p:ext>
            </p:extLst>
          </p:nvPr>
        </p:nvGraphicFramePr>
        <p:xfrm>
          <a:off x="412854" y="914401"/>
          <a:ext cx="11245746" cy="57680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object 2">
            <a:extLst>
              <a:ext uri="{FF2B5EF4-FFF2-40B4-BE49-F238E27FC236}">
                <a16:creationId xmlns:a16="http://schemas.microsoft.com/office/drawing/2014/main" id="{8746DFEB-6347-09AA-E4E4-F9FD5325B258}"/>
              </a:ext>
            </a:extLst>
          </p:cNvPr>
          <p:cNvPicPr/>
          <p:nvPr/>
        </p:nvPicPr>
        <p:blipFill>
          <a:blip r:embed="rId3" cstate="print"/>
          <a:stretch>
            <a:fillRect/>
          </a:stretch>
        </p:blipFill>
        <p:spPr>
          <a:xfrm>
            <a:off x="5257800" y="3429000"/>
            <a:ext cx="1676400" cy="685800"/>
          </a:xfrm>
          <a:prstGeom prst="rect">
            <a:avLst/>
          </a:prstGeom>
        </p:spPr>
      </p:pic>
    </p:spTree>
    <p:extLst>
      <p:ext uri="{BB962C8B-B14F-4D97-AF65-F5344CB8AC3E}">
        <p14:creationId xmlns:p14="http://schemas.microsoft.com/office/powerpoint/2010/main" val="42842066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8CC446C-0E39-92A5-C006-500ECA1FF5CF}"/>
              </a:ext>
            </a:extLst>
          </p:cNvPr>
          <p:cNvSpPr txBox="1">
            <a:spLocks/>
          </p:cNvSpPr>
          <p:nvPr/>
        </p:nvSpPr>
        <p:spPr>
          <a:xfrm>
            <a:off x="409492" y="1143000"/>
            <a:ext cx="11249108" cy="46482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800"/>
              </a:spcAft>
            </a:pPr>
            <a:endParaRPr lang="en-US" sz="1700" kern="0" dirty="0">
              <a:solidFill>
                <a:sysClr val="windowText" lastClr="000000"/>
              </a:solidFill>
              <a:latin typeface="Aptos" panose="020B0004020202020204" pitchFamily="34" charset="0"/>
            </a:endParaRPr>
          </a:p>
          <a:p>
            <a:pPr marL="285750" indent="-285750">
              <a:lnSpc>
                <a:spcPct val="150000"/>
              </a:lnSpc>
              <a:spcAft>
                <a:spcPts val="800"/>
              </a:spcAft>
              <a:buFontTx/>
              <a:buChar char="-"/>
            </a:pPr>
            <a:endParaRPr lang="en-US" sz="1700" kern="0" dirty="0">
              <a:solidFill>
                <a:sysClr val="windowText" lastClr="000000"/>
              </a:solidFill>
              <a:latin typeface="Aptos" panose="020B0004020202020204" pitchFamily="34" charset="0"/>
            </a:endParaRPr>
          </a:p>
          <a:p>
            <a:pPr marL="285750" indent="-285750">
              <a:lnSpc>
                <a:spcPct val="150000"/>
              </a:lnSpc>
              <a:spcAft>
                <a:spcPts val="800"/>
              </a:spcAft>
              <a:buFontTx/>
              <a:buChar char="-"/>
            </a:pPr>
            <a:endParaRPr lang="en-US" sz="1700" kern="0" dirty="0">
              <a:solidFill>
                <a:sysClr val="windowText" lastClr="000000"/>
              </a:solidFill>
              <a:latin typeface="Aptos" panose="020B0004020202020204" pitchFamily="34" charset="0"/>
            </a:endParaRPr>
          </a:p>
          <a:p>
            <a:pPr marL="285750" indent="-285750">
              <a:lnSpc>
                <a:spcPct val="150000"/>
              </a:lnSpc>
              <a:spcAft>
                <a:spcPts val="800"/>
              </a:spcAft>
              <a:buFontTx/>
              <a:buChar char="-"/>
            </a:pPr>
            <a:endParaRPr lang="en-US" sz="1700" kern="0" dirty="0">
              <a:solidFill>
                <a:sysClr val="windowText" lastClr="000000"/>
              </a:solidFill>
              <a:latin typeface="Aptos" panose="020B0004020202020204" pitchFamily="34" charset="0"/>
            </a:endParaRPr>
          </a:p>
          <a:p>
            <a:pPr marL="285750" indent="-285750">
              <a:lnSpc>
                <a:spcPct val="150000"/>
              </a:lnSpc>
              <a:spcAft>
                <a:spcPts val="800"/>
              </a:spcAft>
              <a:buFontTx/>
              <a:buChar char="-"/>
            </a:pPr>
            <a:endParaRPr lang="en-US" sz="1700" kern="0" dirty="0">
              <a:solidFill>
                <a:sysClr val="windowText" lastClr="000000"/>
              </a:solidFill>
              <a:latin typeface="Aptos" panose="020B0004020202020204" pitchFamily="34" charset="0"/>
            </a:endParaRPr>
          </a:p>
          <a:p>
            <a:pPr>
              <a:lnSpc>
                <a:spcPct val="150000"/>
              </a:lnSpc>
              <a:spcAft>
                <a:spcPts val="800"/>
              </a:spcAft>
            </a:pPr>
            <a:endParaRPr lang="en-US" sz="1700" kern="0" dirty="0">
              <a:solidFill>
                <a:sysClr val="windowText" lastClr="000000"/>
              </a:solidFill>
              <a:latin typeface="Aptos" panose="020B0004020202020204" pitchFamily="34" charset="0"/>
            </a:endParaRPr>
          </a:p>
          <a:p>
            <a:pPr>
              <a:lnSpc>
                <a:spcPct val="150000"/>
              </a:lnSpc>
              <a:spcAft>
                <a:spcPts val="800"/>
              </a:spcAft>
            </a:pPr>
            <a:endParaRPr lang="en-US" sz="1700" kern="0" dirty="0">
              <a:solidFill>
                <a:sysClr val="windowText" lastClr="000000"/>
              </a:solidFill>
              <a:latin typeface="Aptos" panose="020B0004020202020204" pitchFamily="34" charset="0"/>
            </a:endParaRPr>
          </a:p>
          <a:p>
            <a:pPr>
              <a:lnSpc>
                <a:spcPct val="150000"/>
              </a:lnSpc>
              <a:spcAft>
                <a:spcPts val="800"/>
              </a:spcAft>
            </a:pPr>
            <a:endParaRPr lang="en-US" sz="1700" kern="0" dirty="0">
              <a:solidFill>
                <a:sysClr val="windowText" lastClr="000000"/>
              </a:solidFill>
              <a:latin typeface="Aptos" panose="020B0004020202020204" pitchFamily="34" charset="0"/>
            </a:endParaRPr>
          </a:p>
          <a:p>
            <a:pPr>
              <a:lnSpc>
                <a:spcPct val="150000"/>
              </a:lnSpc>
              <a:spcAft>
                <a:spcPts val="800"/>
              </a:spcAft>
            </a:pPr>
            <a:r>
              <a:rPr lang="en-US" sz="1700" kern="0" dirty="0">
                <a:solidFill>
                  <a:sysClr val="windowText" lastClr="000000"/>
                </a:solidFill>
                <a:latin typeface="Aptos" panose="020B0004020202020204" pitchFamily="34" charset="0"/>
              </a:rPr>
              <a:t>			</a:t>
            </a:r>
            <a:endParaRPr lang="en-IN" sz="1700" b="1" kern="100" dirty="0">
              <a:effectLst/>
              <a:latin typeface="Aptos" panose="020B000402020202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IN" sz="1700" b="1" u="sng" kern="100" dirty="0">
              <a:effectLst/>
              <a:latin typeface="Aptos" panose="020B000402020202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IN" sz="1700" b="1" u="sng" kern="100" dirty="0">
              <a:latin typeface="Aptos" panose="020B000402020202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IN" sz="1700" b="1" u="sng" kern="100" dirty="0">
              <a:effectLst/>
              <a:latin typeface="Aptos" panose="020B000402020202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IN" sz="1700" b="1" u="sng" kern="100" dirty="0">
              <a:latin typeface="Aptos" panose="020B0004020202020204" pitchFamily="34" charset="0"/>
              <a:ea typeface="Calibri" panose="020F0502020204030204" pitchFamily="34" charset="0"/>
              <a:cs typeface="Times New Roman" panose="02020603050405020304" pitchFamily="18" charset="0"/>
            </a:endParaRPr>
          </a:p>
          <a:p>
            <a:pPr lvl="3">
              <a:lnSpc>
                <a:spcPct val="150000"/>
              </a:lnSpc>
              <a:spcAft>
                <a:spcPts val="800"/>
              </a:spcAft>
            </a:pPr>
            <a:r>
              <a:rPr lang="en-IN" sz="1700" b="1" kern="100" dirty="0">
                <a:effectLst/>
                <a:latin typeface="Aptos" panose="020B0004020202020204" pitchFamily="34" charset="0"/>
                <a:ea typeface="Calibri" panose="020F0502020204030204" pitchFamily="34" charset="0"/>
                <a:cs typeface="Times New Roman" panose="02020603050405020304" pitchFamily="18" charset="0"/>
              </a:rPr>
              <a:t>				</a:t>
            </a:r>
          </a:p>
          <a:p>
            <a:pPr lvl="3">
              <a:lnSpc>
                <a:spcPct val="150000"/>
              </a:lnSpc>
              <a:spcAft>
                <a:spcPts val="800"/>
              </a:spcAft>
            </a:pPr>
            <a:r>
              <a:rPr lang="en-IN" sz="1700" b="1" kern="100" dirty="0">
                <a:latin typeface="Aptos" panose="020B0004020202020204" pitchFamily="34" charset="0"/>
                <a:ea typeface="Calibri" panose="020F0502020204030204" pitchFamily="34" charset="0"/>
                <a:cs typeface="Times New Roman" panose="02020603050405020304" pitchFamily="18" charset="0"/>
              </a:rPr>
              <a:t>				</a:t>
            </a:r>
            <a:endParaRPr lang="en-IN" sz="1700" b="1" kern="100" dirty="0">
              <a:effectLst/>
              <a:latin typeface="Aptos" panose="020B0004020202020204" pitchFamily="34" charset="0"/>
              <a:ea typeface="Calibri" panose="020F0502020204030204" pitchFamily="34" charset="0"/>
              <a:cs typeface="Times New Roman" panose="02020603050405020304" pitchFamily="18" charset="0"/>
            </a:endParaRPr>
          </a:p>
          <a:p>
            <a:pPr lvl="3">
              <a:lnSpc>
                <a:spcPct val="150000"/>
              </a:lnSpc>
              <a:spcAft>
                <a:spcPts val="800"/>
              </a:spcAft>
            </a:pPr>
            <a:endParaRPr lang="en-IN" sz="1700" kern="100" dirty="0">
              <a:effectLst/>
              <a:latin typeface="Aptos" panose="020B0004020202020204" pitchFamily="34" charset="0"/>
              <a:ea typeface="Calibri" panose="020F0502020204030204" pitchFamily="34" charset="0"/>
              <a:cs typeface="Times New Roman" panose="02020603050405020304" pitchFamily="18" charset="0"/>
            </a:endParaRPr>
          </a:p>
          <a:p>
            <a:pPr marL="342900" indent="-342900">
              <a:lnSpc>
                <a:spcPct val="150000"/>
              </a:lnSpc>
              <a:buFont typeface="Wingdings" panose="05000000000000000000" pitchFamily="2" charset="2"/>
              <a:buChar char="Ø"/>
            </a:pPr>
            <a:endParaRPr lang="en-US" sz="1700" kern="0" dirty="0">
              <a:solidFill>
                <a:sysClr val="windowText" lastClr="000000"/>
              </a:solidFill>
              <a:latin typeface="Aptos" panose="020B0004020202020204" pitchFamily="34" charset="0"/>
            </a:endParaRPr>
          </a:p>
          <a:p>
            <a:pPr marL="457200" indent="-457200">
              <a:lnSpc>
                <a:spcPct val="150000"/>
              </a:lnSpc>
              <a:buFont typeface="+mj-lt"/>
              <a:buAutoNum type="arabicParenR"/>
            </a:pPr>
            <a:endParaRPr lang="en-US" sz="1700" kern="0" dirty="0">
              <a:solidFill>
                <a:sysClr val="windowText" lastClr="000000"/>
              </a:solidFill>
              <a:latin typeface="Aptos" panose="020B0004020202020204" pitchFamily="34" charset="0"/>
            </a:endParaRPr>
          </a:p>
        </p:txBody>
      </p:sp>
      <p:sp>
        <p:nvSpPr>
          <p:cNvPr id="3" name="TextBox 2">
            <a:extLst>
              <a:ext uri="{FF2B5EF4-FFF2-40B4-BE49-F238E27FC236}">
                <a16:creationId xmlns:a16="http://schemas.microsoft.com/office/drawing/2014/main" id="{C59C38F6-3DC8-5480-2234-02EF9647AA61}"/>
              </a:ext>
            </a:extLst>
          </p:cNvPr>
          <p:cNvSpPr txBox="1"/>
          <p:nvPr/>
        </p:nvSpPr>
        <p:spPr>
          <a:xfrm>
            <a:off x="545892" y="120965"/>
            <a:ext cx="11493708" cy="523220"/>
          </a:xfrm>
          <a:prstGeom prst="rect">
            <a:avLst/>
          </a:prstGeom>
          <a:noFill/>
        </p:spPr>
        <p:txBody>
          <a:bodyPr wrap="square" rtlCol="0">
            <a:spAutoFit/>
          </a:bodyPr>
          <a:lstStyle/>
          <a:p>
            <a:pPr algn="ctr"/>
            <a:r>
              <a:rPr lang="en-US" sz="2800" b="1" dirty="0">
                <a:solidFill>
                  <a:schemeClr val="accent1">
                    <a:lumMod val="50000"/>
                  </a:schemeClr>
                </a:solidFill>
                <a:latin typeface="Aptos" panose="020B0004020202020204" pitchFamily="34" charset="0"/>
                <a:ea typeface="+mj-ea"/>
                <a:cs typeface="+mj-cs"/>
              </a:rPr>
              <a:t>Key Highlights of Gold Futures Contract Specifications at IIBX</a:t>
            </a:r>
            <a:endParaRPr lang="en-IN" sz="2800" b="1" dirty="0">
              <a:solidFill>
                <a:schemeClr val="accent1">
                  <a:lumMod val="50000"/>
                </a:schemeClr>
              </a:solidFill>
              <a:latin typeface="Aptos" panose="020B0004020202020204" pitchFamily="34" charset="0"/>
              <a:ea typeface="+mj-ea"/>
              <a:cs typeface="+mj-cs"/>
            </a:endParaRPr>
          </a:p>
        </p:txBody>
      </p:sp>
      <p:pic>
        <p:nvPicPr>
          <p:cNvPr id="8" name="object 2">
            <a:extLst>
              <a:ext uri="{FF2B5EF4-FFF2-40B4-BE49-F238E27FC236}">
                <a16:creationId xmlns:a16="http://schemas.microsoft.com/office/drawing/2014/main" id="{2CAD62BF-CE51-7F67-0289-E3648A284151}"/>
              </a:ext>
            </a:extLst>
          </p:cNvPr>
          <p:cNvPicPr/>
          <p:nvPr/>
        </p:nvPicPr>
        <p:blipFill>
          <a:blip r:embed="rId3" cstate="print"/>
          <a:stretch>
            <a:fillRect/>
          </a:stretch>
        </p:blipFill>
        <p:spPr>
          <a:xfrm>
            <a:off x="10920188" y="6302989"/>
            <a:ext cx="1194626" cy="379455"/>
          </a:xfrm>
          <a:prstGeom prst="rect">
            <a:avLst/>
          </a:prstGeom>
        </p:spPr>
      </p:pic>
      <p:graphicFrame>
        <p:nvGraphicFramePr>
          <p:cNvPr id="4" name="Diagram 3">
            <a:extLst>
              <a:ext uri="{FF2B5EF4-FFF2-40B4-BE49-F238E27FC236}">
                <a16:creationId xmlns:a16="http://schemas.microsoft.com/office/drawing/2014/main" id="{7CF774DE-8A08-B863-F36A-AC91DF6E1343}"/>
              </a:ext>
            </a:extLst>
          </p:cNvPr>
          <p:cNvGraphicFramePr/>
          <p:nvPr>
            <p:extLst>
              <p:ext uri="{D42A27DB-BD31-4B8C-83A1-F6EECF244321}">
                <p14:modId xmlns:p14="http://schemas.microsoft.com/office/powerpoint/2010/main" val="238438315"/>
              </p:ext>
            </p:extLst>
          </p:nvPr>
        </p:nvGraphicFramePr>
        <p:xfrm>
          <a:off x="409492" y="1032588"/>
          <a:ext cx="11373016" cy="57680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object 2">
            <a:extLst>
              <a:ext uri="{FF2B5EF4-FFF2-40B4-BE49-F238E27FC236}">
                <a16:creationId xmlns:a16="http://schemas.microsoft.com/office/drawing/2014/main" id="{9B77EF68-397C-1F6C-D3CC-0EBD63F6E7A0}"/>
              </a:ext>
            </a:extLst>
          </p:cNvPr>
          <p:cNvPicPr/>
          <p:nvPr/>
        </p:nvPicPr>
        <p:blipFill>
          <a:blip r:embed="rId3" cstate="print"/>
          <a:stretch>
            <a:fillRect/>
          </a:stretch>
        </p:blipFill>
        <p:spPr>
          <a:xfrm>
            <a:off x="5310146" y="3162300"/>
            <a:ext cx="1447800" cy="533400"/>
          </a:xfrm>
          <a:prstGeom prst="rect">
            <a:avLst/>
          </a:prstGeom>
        </p:spPr>
      </p:pic>
    </p:spTree>
    <p:extLst>
      <p:ext uri="{BB962C8B-B14F-4D97-AF65-F5344CB8AC3E}">
        <p14:creationId xmlns:p14="http://schemas.microsoft.com/office/powerpoint/2010/main" val="25566834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8064E-F859-EF96-8AE3-80146A61CE51}"/>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90C2E79-70F1-9C6B-F6BE-006E74918170}"/>
              </a:ext>
            </a:extLst>
          </p:cNvPr>
          <p:cNvSpPr txBox="1">
            <a:spLocks/>
          </p:cNvSpPr>
          <p:nvPr/>
        </p:nvSpPr>
        <p:spPr>
          <a:xfrm>
            <a:off x="409492" y="1143000"/>
            <a:ext cx="11249108" cy="46482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spcAft>
                <a:spcPts val="800"/>
              </a:spcAft>
            </a:pPr>
            <a:endParaRPr lang="en-US" sz="1700" kern="0" dirty="0">
              <a:solidFill>
                <a:sysClr val="windowText" lastClr="000000"/>
              </a:solidFill>
              <a:latin typeface="Aptos" panose="020B0004020202020204" pitchFamily="34" charset="0"/>
            </a:endParaRPr>
          </a:p>
          <a:p>
            <a:pPr marL="285750" indent="-285750">
              <a:lnSpc>
                <a:spcPct val="150000"/>
              </a:lnSpc>
              <a:spcAft>
                <a:spcPts val="800"/>
              </a:spcAft>
              <a:buFontTx/>
              <a:buChar char="-"/>
            </a:pPr>
            <a:endParaRPr lang="en-US" sz="1700" kern="0" dirty="0">
              <a:solidFill>
                <a:sysClr val="windowText" lastClr="000000"/>
              </a:solidFill>
              <a:latin typeface="Aptos" panose="020B0004020202020204" pitchFamily="34" charset="0"/>
            </a:endParaRPr>
          </a:p>
          <a:p>
            <a:pPr marL="285750" indent="-285750">
              <a:lnSpc>
                <a:spcPct val="150000"/>
              </a:lnSpc>
              <a:spcAft>
                <a:spcPts val="800"/>
              </a:spcAft>
              <a:buFontTx/>
              <a:buChar char="-"/>
            </a:pPr>
            <a:endParaRPr lang="en-US" sz="1700" kern="0" dirty="0">
              <a:solidFill>
                <a:sysClr val="windowText" lastClr="000000"/>
              </a:solidFill>
              <a:latin typeface="Aptos" panose="020B0004020202020204" pitchFamily="34" charset="0"/>
            </a:endParaRPr>
          </a:p>
          <a:p>
            <a:pPr marL="285750" indent="-285750">
              <a:lnSpc>
                <a:spcPct val="150000"/>
              </a:lnSpc>
              <a:spcAft>
                <a:spcPts val="800"/>
              </a:spcAft>
              <a:buFontTx/>
              <a:buChar char="-"/>
            </a:pPr>
            <a:endParaRPr lang="en-US" sz="1700" kern="0" dirty="0">
              <a:solidFill>
                <a:sysClr val="windowText" lastClr="000000"/>
              </a:solidFill>
              <a:latin typeface="Aptos" panose="020B0004020202020204" pitchFamily="34" charset="0"/>
            </a:endParaRPr>
          </a:p>
          <a:p>
            <a:pPr marL="285750" indent="-285750">
              <a:lnSpc>
                <a:spcPct val="150000"/>
              </a:lnSpc>
              <a:spcAft>
                <a:spcPts val="800"/>
              </a:spcAft>
              <a:buFontTx/>
              <a:buChar char="-"/>
            </a:pPr>
            <a:endParaRPr lang="en-US" sz="1700" kern="0" dirty="0">
              <a:solidFill>
                <a:sysClr val="windowText" lastClr="000000"/>
              </a:solidFill>
              <a:latin typeface="Aptos" panose="020B0004020202020204" pitchFamily="34" charset="0"/>
            </a:endParaRPr>
          </a:p>
          <a:p>
            <a:pPr>
              <a:lnSpc>
                <a:spcPct val="150000"/>
              </a:lnSpc>
              <a:spcAft>
                <a:spcPts val="800"/>
              </a:spcAft>
            </a:pPr>
            <a:endParaRPr lang="en-US" sz="1700" kern="0" dirty="0">
              <a:solidFill>
                <a:sysClr val="windowText" lastClr="000000"/>
              </a:solidFill>
              <a:latin typeface="Aptos" panose="020B0004020202020204" pitchFamily="34" charset="0"/>
            </a:endParaRPr>
          </a:p>
          <a:p>
            <a:pPr>
              <a:lnSpc>
                <a:spcPct val="150000"/>
              </a:lnSpc>
              <a:spcAft>
                <a:spcPts val="800"/>
              </a:spcAft>
            </a:pPr>
            <a:endParaRPr lang="en-US" sz="1700" kern="0" dirty="0">
              <a:solidFill>
                <a:sysClr val="windowText" lastClr="000000"/>
              </a:solidFill>
              <a:latin typeface="Aptos" panose="020B0004020202020204" pitchFamily="34" charset="0"/>
            </a:endParaRPr>
          </a:p>
          <a:p>
            <a:pPr>
              <a:lnSpc>
                <a:spcPct val="150000"/>
              </a:lnSpc>
              <a:spcAft>
                <a:spcPts val="800"/>
              </a:spcAft>
            </a:pPr>
            <a:endParaRPr lang="en-US" sz="1700" kern="0" dirty="0">
              <a:solidFill>
                <a:sysClr val="windowText" lastClr="000000"/>
              </a:solidFill>
              <a:latin typeface="Aptos" panose="020B0004020202020204" pitchFamily="34" charset="0"/>
            </a:endParaRPr>
          </a:p>
          <a:p>
            <a:pPr>
              <a:lnSpc>
                <a:spcPct val="150000"/>
              </a:lnSpc>
              <a:spcAft>
                <a:spcPts val="800"/>
              </a:spcAft>
            </a:pPr>
            <a:r>
              <a:rPr lang="en-US" sz="1700" kern="0" dirty="0">
                <a:solidFill>
                  <a:sysClr val="windowText" lastClr="000000"/>
                </a:solidFill>
                <a:latin typeface="Aptos" panose="020B0004020202020204" pitchFamily="34" charset="0"/>
              </a:rPr>
              <a:t>			</a:t>
            </a:r>
            <a:endParaRPr lang="en-IN" sz="1700" b="1" kern="100" dirty="0">
              <a:effectLst/>
              <a:latin typeface="Aptos" panose="020B000402020202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IN" sz="1700" b="1" u="sng" kern="100" dirty="0">
              <a:effectLst/>
              <a:latin typeface="Aptos" panose="020B000402020202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IN" sz="1700" b="1" u="sng" kern="100" dirty="0">
              <a:latin typeface="Aptos" panose="020B000402020202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IN" sz="1700" b="1" u="sng" kern="100" dirty="0">
              <a:effectLst/>
              <a:latin typeface="Aptos" panose="020B000402020202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IN" sz="1700" b="1" u="sng" kern="100" dirty="0">
              <a:latin typeface="Aptos" panose="020B0004020202020204" pitchFamily="34" charset="0"/>
              <a:ea typeface="Calibri" panose="020F0502020204030204" pitchFamily="34" charset="0"/>
              <a:cs typeface="Times New Roman" panose="02020603050405020304" pitchFamily="18" charset="0"/>
            </a:endParaRPr>
          </a:p>
          <a:p>
            <a:pPr lvl="3">
              <a:lnSpc>
                <a:spcPct val="150000"/>
              </a:lnSpc>
              <a:spcAft>
                <a:spcPts val="800"/>
              </a:spcAft>
            </a:pPr>
            <a:r>
              <a:rPr lang="en-IN" sz="1700" b="1" kern="100" dirty="0">
                <a:effectLst/>
                <a:latin typeface="Aptos" panose="020B0004020202020204" pitchFamily="34" charset="0"/>
                <a:ea typeface="Calibri" panose="020F0502020204030204" pitchFamily="34" charset="0"/>
                <a:cs typeface="Times New Roman" panose="02020603050405020304" pitchFamily="18" charset="0"/>
              </a:rPr>
              <a:t>				</a:t>
            </a:r>
          </a:p>
          <a:p>
            <a:pPr lvl="3">
              <a:lnSpc>
                <a:spcPct val="150000"/>
              </a:lnSpc>
              <a:spcAft>
                <a:spcPts val="800"/>
              </a:spcAft>
            </a:pPr>
            <a:r>
              <a:rPr lang="en-IN" sz="1700" b="1" kern="100" dirty="0">
                <a:latin typeface="Aptos" panose="020B0004020202020204" pitchFamily="34" charset="0"/>
                <a:ea typeface="Calibri" panose="020F0502020204030204" pitchFamily="34" charset="0"/>
                <a:cs typeface="Times New Roman" panose="02020603050405020304" pitchFamily="18" charset="0"/>
              </a:rPr>
              <a:t>				</a:t>
            </a:r>
            <a:endParaRPr lang="en-IN" sz="1700" b="1" kern="100" dirty="0">
              <a:effectLst/>
              <a:latin typeface="Aptos" panose="020B0004020202020204" pitchFamily="34" charset="0"/>
              <a:ea typeface="Calibri" panose="020F0502020204030204" pitchFamily="34" charset="0"/>
              <a:cs typeface="Times New Roman" panose="02020603050405020304" pitchFamily="18" charset="0"/>
            </a:endParaRPr>
          </a:p>
          <a:p>
            <a:pPr lvl="3">
              <a:lnSpc>
                <a:spcPct val="150000"/>
              </a:lnSpc>
              <a:spcAft>
                <a:spcPts val="800"/>
              </a:spcAft>
            </a:pPr>
            <a:endParaRPr lang="en-IN" sz="1700" kern="100" dirty="0">
              <a:effectLst/>
              <a:latin typeface="Aptos" panose="020B0004020202020204" pitchFamily="34" charset="0"/>
              <a:ea typeface="Calibri" panose="020F0502020204030204" pitchFamily="34" charset="0"/>
              <a:cs typeface="Times New Roman" panose="02020603050405020304" pitchFamily="18" charset="0"/>
            </a:endParaRPr>
          </a:p>
          <a:p>
            <a:pPr marL="342900" indent="-342900">
              <a:lnSpc>
                <a:spcPct val="150000"/>
              </a:lnSpc>
              <a:buFont typeface="Wingdings" panose="05000000000000000000" pitchFamily="2" charset="2"/>
              <a:buChar char="Ø"/>
            </a:pPr>
            <a:endParaRPr lang="en-US" sz="1700" kern="0" dirty="0">
              <a:solidFill>
                <a:sysClr val="windowText" lastClr="000000"/>
              </a:solidFill>
              <a:latin typeface="Aptos" panose="020B0004020202020204" pitchFamily="34" charset="0"/>
            </a:endParaRPr>
          </a:p>
          <a:p>
            <a:pPr marL="457200" indent="-457200">
              <a:lnSpc>
                <a:spcPct val="150000"/>
              </a:lnSpc>
              <a:buFont typeface="+mj-lt"/>
              <a:buAutoNum type="arabicParenR"/>
            </a:pPr>
            <a:endParaRPr lang="en-US" sz="1700" kern="0" dirty="0">
              <a:solidFill>
                <a:sysClr val="windowText" lastClr="000000"/>
              </a:solidFill>
              <a:latin typeface="Aptos" panose="020B0004020202020204" pitchFamily="34" charset="0"/>
            </a:endParaRPr>
          </a:p>
        </p:txBody>
      </p:sp>
      <p:sp>
        <p:nvSpPr>
          <p:cNvPr id="3" name="TextBox 2">
            <a:extLst>
              <a:ext uri="{FF2B5EF4-FFF2-40B4-BE49-F238E27FC236}">
                <a16:creationId xmlns:a16="http://schemas.microsoft.com/office/drawing/2014/main" id="{952A5D16-B25E-F197-83F8-142584A2EB2F}"/>
              </a:ext>
            </a:extLst>
          </p:cNvPr>
          <p:cNvSpPr txBox="1"/>
          <p:nvPr/>
        </p:nvSpPr>
        <p:spPr>
          <a:xfrm>
            <a:off x="545892" y="120965"/>
            <a:ext cx="11493708" cy="523220"/>
          </a:xfrm>
          <a:prstGeom prst="rect">
            <a:avLst/>
          </a:prstGeom>
          <a:noFill/>
        </p:spPr>
        <p:txBody>
          <a:bodyPr wrap="square" rtlCol="0">
            <a:spAutoFit/>
          </a:bodyPr>
          <a:lstStyle/>
          <a:p>
            <a:pPr algn="ctr"/>
            <a:r>
              <a:rPr lang="en-US" sz="2800" b="1" dirty="0">
                <a:solidFill>
                  <a:schemeClr val="accent1">
                    <a:lumMod val="50000"/>
                  </a:schemeClr>
                </a:solidFill>
                <a:latin typeface="Aptos" panose="020B0004020202020204" pitchFamily="34" charset="0"/>
                <a:ea typeface="+mj-ea"/>
                <a:cs typeface="+mj-cs"/>
              </a:rPr>
              <a:t>Key Highlights of Silver Futures Contract Specifications at IIBX</a:t>
            </a:r>
            <a:endParaRPr lang="en-IN" sz="2800" b="1" dirty="0">
              <a:solidFill>
                <a:schemeClr val="accent1">
                  <a:lumMod val="50000"/>
                </a:schemeClr>
              </a:solidFill>
              <a:latin typeface="Aptos" panose="020B0004020202020204" pitchFamily="34" charset="0"/>
              <a:ea typeface="+mj-ea"/>
              <a:cs typeface="+mj-cs"/>
            </a:endParaRPr>
          </a:p>
        </p:txBody>
      </p:sp>
      <p:pic>
        <p:nvPicPr>
          <p:cNvPr id="8" name="object 2">
            <a:extLst>
              <a:ext uri="{FF2B5EF4-FFF2-40B4-BE49-F238E27FC236}">
                <a16:creationId xmlns:a16="http://schemas.microsoft.com/office/drawing/2014/main" id="{F7787E64-8FA3-4081-F83F-DA5AF83E0BD3}"/>
              </a:ext>
            </a:extLst>
          </p:cNvPr>
          <p:cNvPicPr/>
          <p:nvPr/>
        </p:nvPicPr>
        <p:blipFill>
          <a:blip r:embed="rId3" cstate="print"/>
          <a:stretch>
            <a:fillRect/>
          </a:stretch>
        </p:blipFill>
        <p:spPr>
          <a:xfrm>
            <a:off x="10920188" y="6302989"/>
            <a:ext cx="1194626" cy="379455"/>
          </a:xfrm>
          <a:prstGeom prst="rect">
            <a:avLst/>
          </a:prstGeom>
        </p:spPr>
      </p:pic>
      <p:graphicFrame>
        <p:nvGraphicFramePr>
          <p:cNvPr id="4" name="Diagram 3">
            <a:extLst>
              <a:ext uri="{FF2B5EF4-FFF2-40B4-BE49-F238E27FC236}">
                <a16:creationId xmlns:a16="http://schemas.microsoft.com/office/drawing/2014/main" id="{7F1C0F4C-EC63-BA1D-4358-5E45DC1084C1}"/>
              </a:ext>
            </a:extLst>
          </p:cNvPr>
          <p:cNvGraphicFramePr/>
          <p:nvPr>
            <p:extLst>
              <p:ext uri="{D42A27DB-BD31-4B8C-83A1-F6EECF244321}">
                <p14:modId xmlns:p14="http://schemas.microsoft.com/office/powerpoint/2010/main" val="2846109841"/>
              </p:ext>
            </p:extLst>
          </p:nvPr>
        </p:nvGraphicFramePr>
        <p:xfrm>
          <a:off x="-76200" y="1013757"/>
          <a:ext cx="12268200" cy="57680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object 2">
            <a:extLst>
              <a:ext uri="{FF2B5EF4-FFF2-40B4-BE49-F238E27FC236}">
                <a16:creationId xmlns:a16="http://schemas.microsoft.com/office/drawing/2014/main" id="{7237DEC0-9D0F-C15C-32B1-2526BA490A17}"/>
              </a:ext>
            </a:extLst>
          </p:cNvPr>
          <p:cNvPicPr/>
          <p:nvPr/>
        </p:nvPicPr>
        <p:blipFill>
          <a:blip r:embed="rId3" cstate="print"/>
          <a:stretch>
            <a:fillRect/>
          </a:stretch>
        </p:blipFill>
        <p:spPr>
          <a:xfrm>
            <a:off x="5310146" y="3162300"/>
            <a:ext cx="1447800" cy="533400"/>
          </a:xfrm>
          <a:prstGeom prst="rect">
            <a:avLst/>
          </a:prstGeom>
        </p:spPr>
      </p:pic>
    </p:spTree>
    <p:extLst>
      <p:ext uri="{BB962C8B-B14F-4D97-AF65-F5344CB8AC3E}">
        <p14:creationId xmlns:p14="http://schemas.microsoft.com/office/powerpoint/2010/main" val="3358922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905348B8-2AD3-218E-904E-6EE3B26CB261}"/>
              </a:ext>
            </a:extLst>
          </p:cNvPr>
          <p:cNvGraphicFramePr/>
          <p:nvPr/>
        </p:nvGraphicFramePr>
        <p:xfrm>
          <a:off x="533400" y="1181100"/>
          <a:ext cx="10515600" cy="5295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2207B970-A9A3-F667-0D54-8E52797BA708}"/>
              </a:ext>
            </a:extLst>
          </p:cNvPr>
          <p:cNvSpPr txBox="1">
            <a:spLocks/>
          </p:cNvSpPr>
          <p:nvPr/>
        </p:nvSpPr>
        <p:spPr>
          <a:xfrm>
            <a:off x="152399" y="93963"/>
            <a:ext cx="11100057" cy="5949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defRPr/>
            </a:pPr>
            <a:r>
              <a:rPr lang="en-US" sz="2500" b="1" dirty="0">
                <a:solidFill>
                  <a:schemeClr val="accent1">
                    <a:lumMod val="50000"/>
                  </a:schemeClr>
                </a:solidFill>
                <a:latin typeface="Aptos" panose="020B0004020202020204" pitchFamily="34" charset="0"/>
                <a:ea typeface="+mn-ea"/>
                <a:cs typeface="Cordia New" panose="020B0304020202020204" pitchFamily="34" charset="-34"/>
              </a:rPr>
              <a:t>Approval and Fund Transactions</a:t>
            </a:r>
          </a:p>
        </p:txBody>
      </p:sp>
      <p:pic>
        <p:nvPicPr>
          <p:cNvPr id="2" name="object 2">
            <a:extLst>
              <a:ext uri="{FF2B5EF4-FFF2-40B4-BE49-F238E27FC236}">
                <a16:creationId xmlns:a16="http://schemas.microsoft.com/office/drawing/2014/main" id="{02B200D1-26A1-77A0-E08B-8D6424FA1A4F}"/>
              </a:ext>
            </a:extLst>
          </p:cNvPr>
          <p:cNvPicPr/>
          <p:nvPr/>
        </p:nvPicPr>
        <p:blipFill>
          <a:blip r:embed="rId7" cstate="print"/>
          <a:stretch>
            <a:fillRect/>
          </a:stretch>
        </p:blipFill>
        <p:spPr>
          <a:xfrm>
            <a:off x="10920188" y="6478545"/>
            <a:ext cx="1194626" cy="379455"/>
          </a:xfrm>
          <a:prstGeom prst="rect">
            <a:avLst/>
          </a:prstGeom>
        </p:spPr>
      </p:pic>
    </p:spTree>
    <p:extLst>
      <p:ext uri="{BB962C8B-B14F-4D97-AF65-F5344CB8AC3E}">
        <p14:creationId xmlns:p14="http://schemas.microsoft.com/office/powerpoint/2010/main" val="29654409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D556E-E38A-2C0A-7820-F80CFBDCDDD2}"/>
            </a:ext>
          </a:extLst>
        </p:cNvPr>
        <p:cNvGrpSpPr/>
        <p:nvPr/>
      </p:nvGrpSpPr>
      <p:grpSpPr>
        <a:xfrm>
          <a:off x="0" y="0"/>
          <a:ext cx="0" cy="0"/>
          <a:chOff x="0" y="0"/>
          <a:chExt cx="0" cy="0"/>
        </a:xfrm>
      </p:grpSpPr>
      <p:pic>
        <p:nvPicPr>
          <p:cNvPr id="5" name="object 2">
            <a:extLst>
              <a:ext uri="{FF2B5EF4-FFF2-40B4-BE49-F238E27FC236}">
                <a16:creationId xmlns:a16="http://schemas.microsoft.com/office/drawing/2014/main" id="{86B9803A-C80D-9ACF-71DC-31C76A9EE30A}"/>
              </a:ext>
            </a:extLst>
          </p:cNvPr>
          <p:cNvPicPr/>
          <p:nvPr/>
        </p:nvPicPr>
        <p:blipFill>
          <a:blip r:embed="rId2" cstate="print"/>
          <a:stretch>
            <a:fillRect/>
          </a:stretch>
        </p:blipFill>
        <p:spPr>
          <a:xfrm>
            <a:off x="10997374" y="6630945"/>
            <a:ext cx="1194626" cy="379455"/>
          </a:xfrm>
          <a:prstGeom prst="rect">
            <a:avLst/>
          </a:prstGeom>
        </p:spPr>
      </p:pic>
      <p:graphicFrame>
        <p:nvGraphicFramePr>
          <p:cNvPr id="4" name="Table 3">
            <a:extLst>
              <a:ext uri="{FF2B5EF4-FFF2-40B4-BE49-F238E27FC236}">
                <a16:creationId xmlns:a16="http://schemas.microsoft.com/office/drawing/2014/main" id="{8378E46F-4EAB-5921-A186-6CF8BDA402C2}"/>
              </a:ext>
            </a:extLst>
          </p:cNvPr>
          <p:cNvGraphicFramePr>
            <a:graphicFrameLocks noGrp="1"/>
          </p:cNvGraphicFramePr>
          <p:nvPr>
            <p:extLst>
              <p:ext uri="{D42A27DB-BD31-4B8C-83A1-F6EECF244321}">
                <p14:modId xmlns:p14="http://schemas.microsoft.com/office/powerpoint/2010/main" val="940358068"/>
              </p:ext>
            </p:extLst>
          </p:nvPr>
        </p:nvGraphicFramePr>
        <p:xfrm>
          <a:off x="609600" y="914400"/>
          <a:ext cx="11201400" cy="5821088"/>
        </p:xfrm>
        <a:graphic>
          <a:graphicData uri="http://schemas.openxmlformats.org/drawingml/2006/table">
            <a:tbl>
              <a:tblPr firstRow="1" bandRow="1">
                <a:tableStyleId>{5C22544A-7EE6-4342-B048-85BDC9FD1C3A}</a:tableStyleId>
              </a:tblPr>
              <a:tblGrid>
                <a:gridCol w="2336983">
                  <a:extLst>
                    <a:ext uri="{9D8B030D-6E8A-4147-A177-3AD203B41FA5}">
                      <a16:colId xmlns:a16="http://schemas.microsoft.com/office/drawing/2014/main" val="2937103381"/>
                    </a:ext>
                  </a:extLst>
                </a:gridCol>
                <a:gridCol w="8864417">
                  <a:extLst>
                    <a:ext uri="{9D8B030D-6E8A-4147-A177-3AD203B41FA5}">
                      <a16:colId xmlns:a16="http://schemas.microsoft.com/office/drawing/2014/main" val="3919325069"/>
                    </a:ext>
                  </a:extLst>
                </a:gridCol>
              </a:tblGrid>
              <a:tr h="152943">
                <a:tc>
                  <a:txBody>
                    <a:bodyPr/>
                    <a:lstStyle/>
                    <a:p>
                      <a:pPr algn="ctr" fontAlgn="ctr">
                        <a:buNone/>
                      </a:pPr>
                      <a:r>
                        <a:rPr lang="en-IN" sz="2000" b="1" u="none" strike="noStrike">
                          <a:effectLst/>
                        </a:rPr>
                        <a:t>Description</a:t>
                      </a:r>
                      <a:endParaRPr lang="en-IN" sz="2000" b="1" i="0" u="none" strike="noStrike">
                        <a:solidFill>
                          <a:srgbClr val="666666"/>
                        </a:solidFill>
                        <a:effectLst/>
                        <a:latin typeface="Arial" panose="020B0604020202020204" pitchFamily="34" charset="0"/>
                      </a:endParaRPr>
                    </a:p>
                  </a:txBody>
                  <a:tcPr marL="8690" marR="8690" marT="8690" marB="0" anchor="ctr"/>
                </a:tc>
                <a:tc>
                  <a:txBody>
                    <a:bodyPr/>
                    <a:lstStyle/>
                    <a:p>
                      <a:pPr algn="ctr" fontAlgn="ctr">
                        <a:buNone/>
                      </a:pPr>
                      <a:r>
                        <a:rPr lang="en-IN" sz="2000" u="none" strike="noStrike" dirty="0">
                          <a:effectLst/>
                        </a:rPr>
                        <a:t>Gold Kilo Futures</a:t>
                      </a:r>
                      <a:endParaRPr lang="en-IN" sz="2000" b="0" i="0" u="none" strike="noStrike" dirty="0">
                        <a:solidFill>
                          <a:srgbClr val="666666"/>
                        </a:solidFill>
                        <a:effectLst/>
                        <a:latin typeface="Arial" panose="020B0604020202020204" pitchFamily="34" charset="0"/>
                      </a:endParaRPr>
                    </a:p>
                  </a:txBody>
                  <a:tcPr marL="8690" marR="8690" marT="8690" marB="0" anchor="ctr"/>
                </a:tc>
                <a:extLst>
                  <a:ext uri="{0D108BD9-81ED-4DB2-BD59-A6C34878D82A}">
                    <a16:rowId xmlns:a16="http://schemas.microsoft.com/office/drawing/2014/main" val="3559405781"/>
                  </a:ext>
                </a:extLst>
              </a:tr>
              <a:tr h="152943">
                <a:tc>
                  <a:txBody>
                    <a:bodyPr/>
                    <a:lstStyle/>
                    <a:p>
                      <a:pPr algn="l" fontAlgn="ctr">
                        <a:buNone/>
                      </a:pPr>
                      <a:r>
                        <a:rPr lang="en-IN" sz="1200" b="1" u="none" strike="noStrike">
                          <a:effectLst/>
                        </a:rPr>
                        <a:t>Underlying Asset</a:t>
                      </a:r>
                      <a:endParaRPr lang="en-IN" sz="1200" b="1" i="0" u="none" strike="noStrike">
                        <a:solidFill>
                          <a:srgbClr val="666666"/>
                        </a:solidFill>
                        <a:effectLst/>
                        <a:latin typeface="Arial" panose="020B0604020202020204" pitchFamily="34" charset="0"/>
                      </a:endParaRPr>
                    </a:p>
                  </a:txBody>
                  <a:tcPr marL="8690" marR="8690" marT="8690" marB="0" anchor="ctr"/>
                </a:tc>
                <a:tc>
                  <a:txBody>
                    <a:bodyPr/>
                    <a:lstStyle/>
                    <a:p>
                      <a:pPr algn="just" fontAlgn="ctr">
                        <a:buNone/>
                      </a:pPr>
                      <a:r>
                        <a:rPr lang="en-IN" sz="1200" u="none" strike="noStrike">
                          <a:effectLst/>
                        </a:rPr>
                        <a:t>GOLD</a:t>
                      </a:r>
                      <a:endParaRPr lang="en-IN" sz="1200" b="0" i="0" u="none" strike="noStrike">
                        <a:solidFill>
                          <a:srgbClr val="666666"/>
                        </a:solidFill>
                        <a:effectLst/>
                        <a:latin typeface="Arial" panose="020B0604020202020204" pitchFamily="34" charset="0"/>
                      </a:endParaRPr>
                    </a:p>
                  </a:txBody>
                  <a:tcPr marL="8690" marR="8690" marT="8690" marB="0" anchor="ctr"/>
                </a:tc>
                <a:extLst>
                  <a:ext uri="{0D108BD9-81ED-4DB2-BD59-A6C34878D82A}">
                    <a16:rowId xmlns:a16="http://schemas.microsoft.com/office/drawing/2014/main" val="1253721050"/>
                  </a:ext>
                </a:extLst>
              </a:tr>
              <a:tr h="152943">
                <a:tc>
                  <a:txBody>
                    <a:bodyPr/>
                    <a:lstStyle/>
                    <a:p>
                      <a:pPr algn="l" fontAlgn="ctr">
                        <a:buNone/>
                      </a:pPr>
                      <a:r>
                        <a:rPr lang="en-IN" sz="1200" b="1" u="none" strike="noStrike">
                          <a:effectLst/>
                        </a:rPr>
                        <a:t>Product</a:t>
                      </a:r>
                      <a:endParaRPr lang="en-IN" sz="1200" b="1" i="0" u="none" strike="noStrike">
                        <a:solidFill>
                          <a:srgbClr val="666666"/>
                        </a:solidFill>
                        <a:effectLst/>
                        <a:latin typeface="Arial" panose="020B0604020202020204" pitchFamily="34" charset="0"/>
                      </a:endParaRPr>
                    </a:p>
                  </a:txBody>
                  <a:tcPr marL="8690" marR="8690" marT="8690" marB="0" anchor="ctr"/>
                </a:tc>
                <a:tc>
                  <a:txBody>
                    <a:bodyPr/>
                    <a:lstStyle/>
                    <a:p>
                      <a:pPr algn="just" fontAlgn="ctr">
                        <a:buNone/>
                      </a:pPr>
                      <a:r>
                        <a:rPr lang="en-IN" sz="1200" u="none" strike="noStrike">
                          <a:effectLst/>
                        </a:rPr>
                        <a:t>GOLD 1 KG</a:t>
                      </a:r>
                      <a:endParaRPr lang="en-IN" sz="1200" b="0" i="0" u="none" strike="noStrike">
                        <a:solidFill>
                          <a:srgbClr val="666666"/>
                        </a:solidFill>
                        <a:effectLst/>
                        <a:latin typeface="Arial" panose="020B0604020202020204" pitchFamily="34" charset="0"/>
                      </a:endParaRPr>
                    </a:p>
                  </a:txBody>
                  <a:tcPr marL="8690" marR="8690" marT="8690" marB="0" anchor="ctr"/>
                </a:tc>
                <a:extLst>
                  <a:ext uri="{0D108BD9-81ED-4DB2-BD59-A6C34878D82A}">
                    <a16:rowId xmlns:a16="http://schemas.microsoft.com/office/drawing/2014/main" val="3410514978"/>
                  </a:ext>
                </a:extLst>
              </a:tr>
              <a:tr h="152943">
                <a:tc>
                  <a:txBody>
                    <a:bodyPr/>
                    <a:lstStyle/>
                    <a:p>
                      <a:pPr algn="l" fontAlgn="ctr">
                        <a:buNone/>
                      </a:pPr>
                      <a:r>
                        <a:rPr lang="en-IN" sz="1200" b="1" u="none" strike="noStrike">
                          <a:effectLst/>
                        </a:rPr>
                        <a:t>Contract Type</a:t>
                      </a:r>
                      <a:endParaRPr lang="en-IN" sz="1200" b="1" i="0" u="none" strike="noStrike">
                        <a:solidFill>
                          <a:srgbClr val="666666"/>
                        </a:solidFill>
                        <a:effectLst/>
                        <a:latin typeface="Arial" panose="020B0604020202020204" pitchFamily="34" charset="0"/>
                      </a:endParaRPr>
                    </a:p>
                  </a:txBody>
                  <a:tcPr marL="8690" marR="8690" marT="8690" marB="0" anchor="ctr"/>
                </a:tc>
                <a:tc>
                  <a:txBody>
                    <a:bodyPr/>
                    <a:lstStyle/>
                    <a:p>
                      <a:pPr algn="just" fontAlgn="ctr">
                        <a:buNone/>
                      </a:pPr>
                      <a:r>
                        <a:rPr lang="en-IN" sz="1200" u="none" strike="noStrike">
                          <a:effectLst/>
                        </a:rPr>
                        <a:t>Futures</a:t>
                      </a:r>
                      <a:endParaRPr lang="en-IN" sz="1200" b="0" i="0" u="none" strike="noStrike">
                        <a:solidFill>
                          <a:srgbClr val="666666"/>
                        </a:solidFill>
                        <a:effectLst/>
                        <a:latin typeface="Arial" panose="020B0604020202020204" pitchFamily="34" charset="0"/>
                      </a:endParaRPr>
                    </a:p>
                  </a:txBody>
                  <a:tcPr marL="8690" marR="8690" marT="8690" marB="0" anchor="ctr"/>
                </a:tc>
                <a:extLst>
                  <a:ext uri="{0D108BD9-81ED-4DB2-BD59-A6C34878D82A}">
                    <a16:rowId xmlns:a16="http://schemas.microsoft.com/office/drawing/2014/main" val="456703147"/>
                  </a:ext>
                </a:extLst>
              </a:tr>
              <a:tr h="152943">
                <a:tc>
                  <a:txBody>
                    <a:bodyPr/>
                    <a:lstStyle/>
                    <a:p>
                      <a:pPr algn="l" fontAlgn="ctr">
                        <a:buNone/>
                      </a:pPr>
                      <a:r>
                        <a:rPr lang="en-IN" sz="1200" b="1" u="none" strike="noStrike">
                          <a:effectLst/>
                        </a:rPr>
                        <a:t>Concurrent Contracts</a:t>
                      </a:r>
                      <a:endParaRPr lang="en-IN" sz="1200" b="1" i="0" u="none" strike="noStrike">
                        <a:solidFill>
                          <a:srgbClr val="666666"/>
                        </a:solidFill>
                        <a:effectLst/>
                        <a:latin typeface="Arial" panose="020B0604020202020204" pitchFamily="34" charset="0"/>
                      </a:endParaRPr>
                    </a:p>
                  </a:txBody>
                  <a:tcPr marL="8690" marR="8690" marT="8690" marB="0" anchor="ctr"/>
                </a:tc>
                <a:tc>
                  <a:txBody>
                    <a:bodyPr/>
                    <a:lstStyle/>
                    <a:p>
                      <a:pPr algn="just" fontAlgn="ctr">
                        <a:buNone/>
                      </a:pPr>
                      <a:r>
                        <a:rPr lang="en-US" sz="1200" u="none" strike="noStrike">
                          <a:effectLst/>
                        </a:rPr>
                        <a:t>Monthly contracts listed for 12 consecutive months.</a:t>
                      </a:r>
                      <a:endParaRPr lang="en-US" sz="1200" b="0" i="0" u="none" strike="noStrike">
                        <a:solidFill>
                          <a:srgbClr val="666666"/>
                        </a:solidFill>
                        <a:effectLst/>
                        <a:latin typeface="Arial" panose="020B0604020202020204" pitchFamily="34" charset="0"/>
                      </a:endParaRPr>
                    </a:p>
                  </a:txBody>
                  <a:tcPr marL="8690" marR="8690" marT="8690" marB="0" anchor="ctr"/>
                </a:tc>
                <a:extLst>
                  <a:ext uri="{0D108BD9-81ED-4DB2-BD59-A6C34878D82A}">
                    <a16:rowId xmlns:a16="http://schemas.microsoft.com/office/drawing/2014/main" val="3061567046"/>
                  </a:ext>
                </a:extLst>
              </a:tr>
              <a:tr h="152943">
                <a:tc>
                  <a:txBody>
                    <a:bodyPr/>
                    <a:lstStyle/>
                    <a:p>
                      <a:pPr algn="l" fontAlgn="ctr">
                        <a:buNone/>
                      </a:pPr>
                      <a:r>
                        <a:rPr lang="en-IN" sz="1200" b="1" u="none" strike="noStrike">
                          <a:effectLst/>
                        </a:rPr>
                        <a:t>Trading Session</a:t>
                      </a:r>
                      <a:endParaRPr lang="en-IN" sz="1200" b="1" i="0" u="none" strike="noStrike">
                        <a:solidFill>
                          <a:srgbClr val="666666"/>
                        </a:solidFill>
                        <a:effectLst/>
                        <a:latin typeface="Arial" panose="020B0604020202020204" pitchFamily="34" charset="0"/>
                      </a:endParaRPr>
                    </a:p>
                  </a:txBody>
                  <a:tcPr marL="8690" marR="8690" marT="8690" marB="0" anchor="ctr"/>
                </a:tc>
                <a:tc>
                  <a:txBody>
                    <a:bodyPr/>
                    <a:lstStyle/>
                    <a:p>
                      <a:pPr algn="just" fontAlgn="ctr">
                        <a:buNone/>
                      </a:pPr>
                      <a:r>
                        <a:rPr lang="en-US" sz="1200" u="none" strike="noStrike">
                          <a:effectLst/>
                        </a:rPr>
                        <a:t>Monday to Friday: 09:00 Hrs. to 23:30 Hrs. Indian Standard Time (IST).</a:t>
                      </a:r>
                      <a:endParaRPr lang="en-US" sz="1200" b="0" i="0" u="none" strike="noStrike">
                        <a:solidFill>
                          <a:srgbClr val="666666"/>
                        </a:solidFill>
                        <a:effectLst/>
                        <a:latin typeface="Arial" panose="020B0604020202020204" pitchFamily="34" charset="0"/>
                      </a:endParaRPr>
                    </a:p>
                  </a:txBody>
                  <a:tcPr marL="8690" marR="8690" marT="8690" marB="0" anchor="ctr"/>
                </a:tc>
                <a:extLst>
                  <a:ext uri="{0D108BD9-81ED-4DB2-BD59-A6C34878D82A}">
                    <a16:rowId xmlns:a16="http://schemas.microsoft.com/office/drawing/2014/main" val="4284901990"/>
                  </a:ext>
                </a:extLst>
              </a:tr>
              <a:tr h="152943">
                <a:tc>
                  <a:txBody>
                    <a:bodyPr/>
                    <a:lstStyle/>
                    <a:p>
                      <a:pPr algn="l" fontAlgn="ctr">
                        <a:buNone/>
                      </a:pPr>
                      <a:r>
                        <a:rPr lang="en-IN" sz="1200" b="1" u="none" strike="noStrike">
                          <a:effectLst/>
                        </a:rPr>
                        <a:t>Trading Unit</a:t>
                      </a:r>
                      <a:endParaRPr lang="en-IN" sz="1200" b="1" i="0" u="none" strike="noStrike">
                        <a:solidFill>
                          <a:srgbClr val="666666"/>
                        </a:solidFill>
                        <a:effectLst/>
                        <a:latin typeface="Arial" panose="020B0604020202020204" pitchFamily="34" charset="0"/>
                      </a:endParaRPr>
                    </a:p>
                  </a:txBody>
                  <a:tcPr marL="8690" marR="8690" marT="8690" marB="0" anchor="ctr"/>
                </a:tc>
                <a:tc>
                  <a:txBody>
                    <a:bodyPr/>
                    <a:lstStyle/>
                    <a:p>
                      <a:pPr algn="just" fontAlgn="ctr">
                        <a:buNone/>
                      </a:pPr>
                      <a:r>
                        <a:rPr lang="en-IN" sz="1200" u="none" strike="noStrike">
                          <a:effectLst/>
                        </a:rPr>
                        <a:t>1 Kg</a:t>
                      </a:r>
                      <a:endParaRPr lang="en-IN" sz="1200" b="0" i="0" u="none" strike="noStrike">
                        <a:solidFill>
                          <a:srgbClr val="666666"/>
                        </a:solidFill>
                        <a:effectLst/>
                        <a:latin typeface="Arial" panose="020B0604020202020204" pitchFamily="34" charset="0"/>
                      </a:endParaRPr>
                    </a:p>
                  </a:txBody>
                  <a:tcPr marL="8690" marR="8690" marT="8690" marB="0" anchor="ctr"/>
                </a:tc>
                <a:extLst>
                  <a:ext uri="{0D108BD9-81ED-4DB2-BD59-A6C34878D82A}">
                    <a16:rowId xmlns:a16="http://schemas.microsoft.com/office/drawing/2014/main" val="1202816371"/>
                  </a:ext>
                </a:extLst>
              </a:tr>
              <a:tr h="152943">
                <a:tc>
                  <a:txBody>
                    <a:bodyPr/>
                    <a:lstStyle/>
                    <a:p>
                      <a:pPr algn="l" fontAlgn="ctr">
                        <a:buNone/>
                      </a:pPr>
                      <a:r>
                        <a:rPr lang="en-IN" sz="1200" b="1" u="none" strike="noStrike">
                          <a:effectLst/>
                        </a:rPr>
                        <a:t>Price Quote</a:t>
                      </a:r>
                      <a:endParaRPr lang="en-IN" sz="1200" b="1" i="0" u="none" strike="noStrike">
                        <a:solidFill>
                          <a:srgbClr val="666666"/>
                        </a:solidFill>
                        <a:effectLst/>
                        <a:latin typeface="Arial" panose="020B0604020202020204" pitchFamily="34" charset="0"/>
                      </a:endParaRPr>
                    </a:p>
                  </a:txBody>
                  <a:tcPr marL="8690" marR="8690" marT="8690" marB="0" anchor="ctr"/>
                </a:tc>
                <a:tc>
                  <a:txBody>
                    <a:bodyPr/>
                    <a:lstStyle/>
                    <a:p>
                      <a:pPr algn="just" fontAlgn="ctr">
                        <a:buNone/>
                      </a:pPr>
                      <a:r>
                        <a:rPr lang="en-US" sz="1200" u="none" strike="noStrike">
                          <a:effectLst/>
                        </a:rPr>
                        <a:t>US Dollars per Troy Ounce</a:t>
                      </a:r>
                      <a:endParaRPr lang="en-US" sz="1200" b="0" i="0" u="none" strike="noStrike">
                        <a:solidFill>
                          <a:srgbClr val="666666"/>
                        </a:solidFill>
                        <a:effectLst/>
                        <a:latin typeface="Arial" panose="020B0604020202020204" pitchFamily="34" charset="0"/>
                      </a:endParaRPr>
                    </a:p>
                  </a:txBody>
                  <a:tcPr marL="8690" marR="8690" marT="8690" marB="0" anchor="ctr"/>
                </a:tc>
                <a:extLst>
                  <a:ext uri="{0D108BD9-81ED-4DB2-BD59-A6C34878D82A}">
                    <a16:rowId xmlns:a16="http://schemas.microsoft.com/office/drawing/2014/main" val="1793631334"/>
                  </a:ext>
                </a:extLst>
              </a:tr>
              <a:tr h="152943">
                <a:tc>
                  <a:txBody>
                    <a:bodyPr/>
                    <a:lstStyle/>
                    <a:p>
                      <a:pPr algn="l" fontAlgn="ctr">
                        <a:buNone/>
                      </a:pPr>
                      <a:r>
                        <a:rPr lang="en-IN" sz="1200" b="1" u="none" strike="noStrike">
                          <a:effectLst/>
                        </a:rPr>
                        <a:t>Minimum Order Size</a:t>
                      </a:r>
                      <a:endParaRPr lang="en-IN" sz="1200" b="1" i="0" u="none" strike="noStrike">
                        <a:solidFill>
                          <a:srgbClr val="666666"/>
                        </a:solidFill>
                        <a:effectLst/>
                        <a:latin typeface="Arial" panose="020B0604020202020204" pitchFamily="34" charset="0"/>
                      </a:endParaRPr>
                    </a:p>
                  </a:txBody>
                  <a:tcPr marL="8690" marR="8690" marT="8690" marB="0" anchor="ctr"/>
                </a:tc>
                <a:tc>
                  <a:txBody>
                    <a:bodyPr/>
                    <a:lstStyle/>
                    <a:p>
                      <a:pPr algn="just" fontAlgn="ctr">
                        <a:buNone/>
                      </a:pPr>
                      <a:r>
                        <a:rPr lang="en-IN" sz="1200" u="none" strike="noStrike" dirty="0">
                          <a:effectLst/>
                        </a:rPr>
                        <a:t>1 Kg</a:t>
                      </a:r>
                      <a:endParaRPr lang="en-IN" sz="1200" b="0" i="0" u="none" strike="noStrike" dirty="0">
                        <a:solidFill>
                          <a:srgbClr val="666666"/>
                        </a:solidFill>
                        <a:effectLst/>
                        <a:latin typeface="Arial" panose="020B0604020202020204" pitchFamily="34" charset="0"/>
                      </a:endParaRPr>
                    </a:p>
                  </a:txBody>
                  <a:tcPr marL="8690" marR="8690" marT="8690" marB="0" anchor="ctr"/>
                </a:tc>
                <a:extLst>
                  <a:ext uri="{0D108BD9-81ED-4DB2-BD59-A6C34878D82A}">
                    <a16:rowId xmlns:a16="http://schemas.microsoft.com/office/drawing/2014/main" val="2275511332"/>
                  </a:ext>
                </a:extLst>
              </a:tr>
              <a:tr h="152943">
                <a:tc>
                  <a:txBody>
                    <a:bodyPr/>
                    <a:lstStyle/>
                    <a:p>
                      <a:pPr algn="l" fontAlgn="ctr">
                        <a:buNone/>
                      </a:pPr>
                      <a:r>
                        <a:rPr lang="en-IN" sz="1200" b="1" u="none" strike="noStrike">
                          <a:effectLst/>
                        </a:rPr>
                        <a:t>Maximum Order Size</a:t>
                      </a:r>
                      <a:endParaRPr lang="en-IN" sz="1200" b="1" i="0" u="none" strike="noStrike">
                        <a:solidFill>
                          <a:srgbClr val="666666"/>
                        </a:solidFill>
                        <a:effectLst/>
                        <a:latin typeface="Arial" panose="020B0604020202020204" pitchFamily="34" charset="0"/>
                      </a:endParaRPr>
                    </a:p>
                  </a:txBody>
                  <a:tcPr marL="8690" marR="8690" marT="8690" marB="0" anchor="ctr"/>
                </a:tc>
                <a:tc>
                  <a:txBody>
                    <a:bodyPr/>
                    <a:lstStyle/>
                    <a:p>
                      <a:pPr algn="just" fontAlgn="ctr">
                        <a:buNone/>
                      </a:pPr>
                      <a:r>
                        <a:rPr lang="en-IN" sz="1200" u="none" strike="noStrike">
                          <a:effectLst/>
                        </a:rPr>
                        <a:t>10 Kg</a:t>
                      </a:r>
                      <a:endParaRPr lang="en-IN" sz="1200" b="0" i="0" u="none" strike="noStrike">
                        <a:solidFill>
                          <a:srgbClr val="666666"/>
                        </a:solidFill>
                        <a:effectLst/>
                        <a:latin typeface="Arial" panose="020B0604020202020204" pitchFamily="34" charset="0"/>
                      </a:endParaRPr>
                    </a:p>
                  </a:txBody>
                  <a:tcPr marL="8690" marR="8690" marT="8690" marB="0" anchor="ctr"/>
                </a:tc>
                <a:extLst>
                  <a:ext uri="{0D108BD9-81ED-4DB2-BD59-A6C34878D82A}">
                    <a16:rowId xmlns:a16="http://schemas.microsoft.com/office/drawing/2014/main" val="447223149"/>
                  </a:ext>
                </a:extLst>
              </a:tr>
              <a:tr h="152943">
                <a:tc>
                  <a:txBody>
                    <a:bodyPr/>
                    <a:lstStyle/>
                    <a:p>
                      <a:pPr algn="l" fontAlgn="ctr">
                        <a:buNone/>
                      </a:pPr>
                      <a:r>
                        <a:rPr lang="en-US" sz="1200" b="1" u="none" strike="noStrike">
                          <a:effectLst/>
                        </a:rPr>
                        <a:t>Tick Size (Minimum Price Movement)</a:t>
                      </a:r>
                      <a:endParaRPr lang="en-US" sz="1200" b="1" i="0" u="none" strike="noStrike">
                        <a:solidFill>
                          <a:srgbClr val="666666"/>
                        </a:solidFill>
                        <a:effectLst/>
                        <a:latin typeface="Arial" panose="020B0604020202020204" pitchFamily="34" charset="0"/>
                      </a:endParaRPr>
                    </a:p>
                  </a:txBody>
                  <a:tcPr marL="8690" marR="8690" marT="8690" marB="0" anchor="ctr"/>
                </a:tc>
                <a:tc>
                  <a:txBody>
                    <a:bodyPr/>
                    <a:lstStyle/>
                    <a:p>
                      <a:pPr algn="just" fontAlgn="ctr">
                        <a:buNone/>
                      </a:pPr>
                      <a:r>
                        <a:rPr lang="en-IN" sz="1200" u="none" strike="noStrike" dirty="0">
                          <a:effectLst/>
                        </a:rPr>
                        <a:t>US $ 0.01</a:t>
                      </a:r>
                      <a:endParaRPr lang="en-IN" sz="1200" b="0" i="0" u="none" strike="noStrike" dirty="0">
                        <a:solidFill>
                          <a:srgbClr val="666666"/>
                        </a:solidFill>
                        <a:effectLst/>
                        <a:latin typeface="Arial" panose="020B0604020202020204" pitchFamily="34" charset="0"/>
                      </a:endParaRPr>
                    </a:p>
                  </a:txBody>
                  <a:tcPr marL="8690" marR="8690" marT="8690" marB="0" anchor="ctr"/>
                </a:tc>
                <a:extLst>
                  <a:ext uri="{0D108BD9-81ED-4DB2-BD59-A6C34878D82A}">
                    <a16:rowId xmlns:a16="http://schemas.microsoft.com/office/drawing/2014/main" val="528567576"/>
                  </a:ext>
                </a:extLst>
              </a:tr>
              <a:tr h="163139">
                <a:tc>
                  <a:txBody>
                    <a:bodyPr/>
                    <a:lstStyle/>
                    <a:p>
                      <a:pPr algn="l" fontAlgn="ctr">
                        <a:buNone/>
                      </a:pPr>
                      <a:r>
                        <a:rPr lang="en-IN" sz="1200" b="1" u="none" strike="noStrike">
                          <a:effectLst/>
                        </a:rPr>
                        <a:t>Risk Management</a:t>
                      </a:r>
                      <a:endParaRPr lang="en-IN" sz="1200" b="1" i="0" u="none" strike="noStrike">
                        <a:solidFill>
                          <a:srgbClr val="FFFFFF"/>
                        </a:solidFill>
                        <a:effectLst/>
                        <a:latin typeface="Arial" panose="020B0604020202020204" pitchFamily="34" charset="0"/>
                      </a:endParaRPr>
                    </a:p>
                  </a:txBody>
                  <a:tcPr marL="8690" marR="8690" marT="8690" marB="0" anchor="ctr"/>
                </a:tc>
                <a:tc>
                  <a:txBody>
                    <a:bodyPr/>
                    <a:lstStyle/>
                    <a:p>
                      <a:pPr algn="l" fontAlgn="ctr">
                        <a:buNone/>
                      </a:pPr>
                      <a:r>
                        <a:rPr lang="en-IN" sz="1200" u="none" strike="noStrike" dirty="0">
                          <a:effectLst/>
                        </a:rPr>
                        <a:t> </a:t>
                      </a:r>
                      <a:endParaRPr lang="en-IN" sz="1200" b="0" i="0" u="none" strike="noStrike" dirty="0">
                        <a:solidFill>
                          <a:srgbClr val="FFFFFF"/>
                        </a:solidFill>
                        <a:effectLst/>
                        <a:latin typeface="Arial" panose="020B0604020202020204" pitchFamily="34" charset="0"/>
                      </a:endParaRPr>
                    </a:p>
                  </a:txBody>
                  <a:tcPr marL="8690" marR="8690" marT="8690" marB="0" anchor="ctr"/>
                </a:tc>
                <a:extLst>
                  <a:ext uri="{0D108BD9-81ED-4DB2-BD59-A6C34878D82A}">
                    <a16:rowId xmlns:a16="http://schemas.microsoft.com/office/drawing/2014/main" val="1511904871"/>
                  </a:ext>
                </a:extLst>
              </a:tr>
              <a:tr h="152943">
                <a:tc rowSpan="2">
                  <a:txBody>
                    <a:bodyPr/>
                    <a:lstStyle/>
                    <a:p>
                      <a:pPr algn="l" fontAlgn="ctr">
                        <a:buNone/>
                      </a:pPr>
                      <a:r>
                        <a:rPr lang="en-IN" sz="1200" b="1" u="none" strike="noStrike">
                          <a:effectLst/>
                        </a:rPr>
                        <a:t>1. Initial Margin</a:t>
                      </a:r>
                      <a:endParaRPr lang="en-IN" sz="1200" b="1" i="0" u="none" strike="noStrike">
                        <a:solidFill>
                          <a:srgbClr val="666666"/>
                        </a:solidFill>
                        <a:effectLst/>
                        <a:latin typeface="Arial" panose="020B0604020202020204" pitchFamily="34" charset="0"/>
                      </a:endParaRPr>
                    </a:p>
                  </a:txBody>
                  <a:tcPr marL="8690" marR="8690" marT="8690" marB="0" anchor="ctr"/>
                </a:tc>
                <a:tc>
                  <a:txBody>
                    <a:bodyPr/>
                    <a:lstStyle/>
                    <a:p>
                      <a:pPr algn="just" fontAlgn="ctr">
                        <a:buNone/>
                      </a:pPr>
                      <a:r>
                        <a:rPr lang="en-US" sz="1200" u="none" strike="noStrike">
                          <a:effectLst/>
                        </a:rPr>
                        <a:t>Minimum 6% or based on VaR (MPOR Adjusted), whichever is higher.</a:t>
                      </a:r>
                      <a:endParaRPr lang="en-US" sz="1200" b="0" i="0" u="none" strike="noStrike">
                        <a:solidFill>
                          <a:srgbClr val="666666"/>
                        </a:solidFill>
                        <a:effectLst/>
                        <a:latin typeface="Arial" panose="020B0604020202020204" pitchFamily="34" charset="0"/>
                      </a:endParaRPr>
                    </a:p>
                  </a:txBody>
                  <a:tcPr marL="8690" marR="8690" marT="8690" marB="0" anchor="ctr"/>
                </a:tc>
                <a:extLst>
                  <a:ext uri="{0D108BD9-81ED-4DB2-BD59-A6C34878D82A}">
                    <a16:rowId xmlns:a16="http://schemas.microsoft.com/office/drawing/2014/main" val="892980526"/>
                  </a:ext>
                </a:extLst>
              </a:tr>
              <a:tr h="532242">
                <a:tc vMerge="1">
                  <a:txBody>
                    <a:bodyPr/>
                    <a:lstStyle/>
                    <a:p>
                      <a:endParaRPr lang="en-IN"/>
                    </a:p>
                  </a:txBody>
                  <a:tcPr/>
                </a:tc>
                <a:tc>
                  <a:txBody>
                    <a:bodyPr/>
                    <a:lstStyle/>
                    <a:p>
                      <a:pPr algn="just" fontAlgn="ctr">
                        <a:buNone/>
                      </a:pPr>
                      <a:r>
                        <a:rPr lang="en-US" sz="1200" u="none" strike="noStrike">
                          <a:effectLst/>
                        </a:rPr>
                        <a:t>The Exchange Clearing shall calculate the VaR based margins based on Exponential Weighed Moving Average (EWMA) method. The Crystalized MTM losses shall also be blocked from the Member Collateral on real-time basis.</a:t>
                      </a:r>
                      <a:endParaRPr lang="en-US" sz="1200" b="0" i="0" u="none" strike="noStrike">
                        <a:solidFill>
                          <a:srgbClr val="666666"/>
                        </a:solidFill>
                        <a:effectLst/>
                        <a:latin typeface="Arial" panose="020B0604020202020204" pitchFamily="34" charset="0"/>
                      </a:endParaRPr>
                    </a:p>
                  </a:txBody>
                  <a:tcPr marL="8690" marR="8690" marT="8690" marB="0" anchor="ctr"/>
                </a:tc>
                <a:extLst>
                  <a:ext uri="{0D108BD9-81ED-4DB2-BD59-A6C34878D82A}">
                    <a16:rowId xmlns:a16="http://schemas.microsoft.com/office/drawing/2014/main" val="565743744"/>
                  </a:ext>
                </a:extLst>
              </a:tr>
              <a:tr h="458829">
                <a:tc>
                  <a:txBody>
                    <a:bodyPr/>
                    <a:lstStyle/>
                    <a:p>
                      <a:pPr algn="l" fontAlgn="ctr">
                        <a:buNone/>
                      </a:pPr>
                      <a:r>
                        <a:rPr lang="en-US" sz="1200" b="1" u="none" strike="noStrike">
                          <a:effectLst/>
                        </a:rPr>
                        <a:t>2. Margin Period of Risk</a:t>
                      </a:r>
                      <a:endParaRPr lang="en-US" sz="1200" b="1" i="0" u="none" strike="noStrike">
                        <a:solidFill>
                          <a:srgbClr val="666666"/>
                        </a:solidFill>
                        <a:effectLst/>
                        <a:latin typeface="Arial" panose="020B0604020202020204" pitchFamily="34" charset="0"/>
                      </a:endParaRPr>
                    </a:p>
                  </a:txBody>
                  <a:tcPr marL="8690" marR="8690" marT="8690" marB="0" anchor="ctr"/>
                </a:tc>
                <a:tc>
                  <a:txBody>
                    <a:bodyPr/>
                    <a:lstStyle/>
                    <a:p>
                      <a:pPr algn="just" fontAlgn="ctr">
                        <a:buNone/>
                      </a:pPr>
                      <a:r>
                        <a:rPr lang="en-US" sz="1200" u="none" strike="noStrike">
                          <a:effectLst/>
                        </a:rPr>
                        <a:t>The Margin Period of Risk (MPOR) shall be taken as 3 days. Therefore, the VaR to cover 3 days risk shall be considered i.e., VaR X Sqrt (MPOR Days) where MPOR days would be 3 days.</a:t>
                      </a:r>
                      <a:endParaRPr lang="en-US" sz="1200" b="0" i="0" u="none" strike="noStrike">
                        <a:solidFill>
                          <a:srgbClr val="666666"/>
                        </a:solidFill>
                        <a:effectLst/>
                        <a:latin typeface="Arial" panose="020B0604020202020204" pitchFamily="34" charset="0"/>
                      </a:endParaRPr>
                    </a:p>
                  </a:txBody>
                  <a:tcPr marL="8690" marR="8690" marT="8690" marB="0" anchor="ctr"/>
                </a:tc>
                <a:extLst>
                  <a:ext uri="{0D108BD9-81ED-4DB2-BD59-A6C34878D82A}">
                    <a16:rowId xmlns:a16="http://schemas.microsoft.com/office/drawing/2014/main" val="728581174"/>
                  </a:ext>
                </a:extLst>
              </a:tr>
              <a:tr h="316083">
                <a:tc>
                  <a:txBody>
                    <a:bodyPr/>
                    <a:lstStyle/>
                    <a:p>
                      <a:pPr algn="l" fontAlgn="ctr">
                        <a:buNone/>
                      </a:pPr>
                      <a:r>
                        <a:rPr lang="en-IN" sz="1200" b="1" u="none" strike="noStrike" dirty="0">
                          <a:effectLst/>
                        </a:rPr>
                        <a:t>3. Extreme Loss Margin (ELM)</a:t>
                      </a:r>
                      <a:endParaRPr lang="en-IN" sz="1200" b="1" i="0" u="none" strike="noStrike" dirty="0">
                        <a:solidFill>
                          <a:srgbClr val="666666"/>
                        </a:solidFill>
                        <a:effectLst/>
                        <a:latin typeface="Arial" panose="020B0604020202020204" pitchFamily="34" charset="0"/>
                      </a:endParaRPr>
                    </a:p>
                  </a:txBody>
                  <a:tcPr marL="8690" marR="8690" marT="8690" marB="0" anchor="ctr"/>
                </a:tc>
                <a:tc>
                  <a:txBody>
                    <a:bodyPr/>
                    <a:lstStyle/>
                    <a:p>
                      <a:pPr algn="just" fontAlgn="ctr">
                        <a:buNone/>
                      </a:pPr>
                      <a:r>
                        <a:rPr lang="en-US" sz="1200" u="none" strike="noStrike" dirty="0">
                          <a:effectLst/>
                        </a:rPr>
                        <a:t>The Exchange shall impose an Extreme Loss Margin (ELM) of minimum 1% in respect of all outstanding positions.</a:t>
                      </a:r>
                      <a:endParaRPr lang="en-US" sz="1200" b="0" i="0" u="none" strike="noStrike" dirty="0">
                        <a:solidFill>
                          <a:srgbClr val="666666"/>
                        </a:solidFill>
                        <a:effectLst/>
                        <a:latin typeface="Arial" panose="020B0604020202020204" pitchFamily="34" charset="0"/>
                      </a:endParaRPr>
                    </a:p>
                  </a:txBody>
                  <a:tcPr marL="8690" marR="8690" marT="8690" marB="0" anchor="ctr"/>
                </a:tc>
                <a:extLst>
                  <a:ext uri="{0D108BD9-81ED-4DB2-BD59-A6C34878D82A}">
                    <a16:rowId xmlns:a16="http://schemas.microsoft.com/office/drawing/2014/main" val="4285142134"/>
                  </a:ext>
                </a:extLst>
              </a:tr>
              <a:tr h="305886">
                <a:tc rowSpan="6">
                  <a:txBody>
                    <a:bodyPr/>
                    <a:lstStyle/>
                    <a:p>
                      <a:pPr algn="l" fontAlgn="ctr">
                        <a:buNone/>
                      </a:pPr>
                      <a:r>
                        <a:rPr lang="en-IN" sz="1200" b="1" u="none" strike="noStrike" dirty="0">
                          <a:effectLst/>
                        </a:rPr>
                        <a:t>4.Collaterals</a:t>
                      </a:r>
                      <a:endParaRPr lang="en-IN" sz="1200" b="1" i="0" u="none" strike="noStrike" dirty="0">
                        <a:solidFill>
                          <a:srgbClr val="666666"/>
                        </a:solidFill>
                        <a:effectLst/>
                        <a:latin typeface="Arial" panose="020B0604020202020204" pitchFamily="34" charset="0"/>
                      </a:endParaRPr>
                    </a:p>
                  </a:txBody>
                  <a:tcPr marL="8690" marR="8690" marT="8690" marB="0" anchor="ctr"/>
                </a:tc>
                <a:tc>
                  <a:txBody>
                    <a:bodyPr/>
                    <a:lstStyle/>
                    <a:p>
                      <a:pPr algn="just" fontAlgn="ctr">
                        <a:buNone/>
                      </a:pPr>
                      <a:r>
                        <a:rPr lang="en-US" sz="1200" u="none" strike="noStrike">
                          <a:effectLst/>
                        </a:rPr>
                        <a:t>The Exchange Clearing shall accept the following collaterals subject to the minimum ratio of 50:50 between Cash and Non-Cash:</a:t>
                      </a:r>
                      <a:endParaRPr lang="en-US" sz="1200" b="0" i="0" u="none" strike="noStrike">
                        <a:solidFill>
                          <a:srgbClr val="666666"/>
                        </a:solidFill>
                        <a:effectLst/>
                        <a:latin typeface="Arial" panose="020B0604020202020204" pitchFamily="34" charset="0"/>
                      </a:endParaRPr>
                    </a:p>
                  </a:txBody>
                  <a:tcPr marL="8690" marR="8690" marT="8690" marB="0" anchor="ctr"/>
                </a:tc>
                <a:extLst>
                  <a:ext uri="{0D108BD9-81ED-4DB2-BD59-A6C34878D82A}">
                    <a16:rowId xmlns:a16="http://schemas.microsoft.com/office/drawing/2014/main" val="3873152708"/>
                  </a:ext>
                </a:extLst>
              </a:tr>
              <a:tr h="152943">
                <a:tc vMerge="1">
                  <a:txBody>
                    <a:bodyPr/>
                    <a:lstStyle/>
                    <a:p>
                      <a:endParaRPr lang="en-IN"/>
                    </a:p>
                  </a:txBody>
                  <a:tcPr/>
                </a:tc>
                <a:tc>
                  <a:txBody>
                    <a:bodyPr/>
                    <a:lstStyle/>
                    <a:p>
                      <a:pPr algn="l" fontAlgn="ctr">
                        <a:buNone/>
                      </a:pPr>
                      <a:r>
                        <a:rPr lang="en-IN" sz="1200" u="none" strike="noStrike">
                          <a:effectLst/>
                        </a:rPr>
                        <a:t> </a:t>
                      </a:r>
                      <a:endParaRPr lang="en-IN" sz="1200" b="0" i="0" u="none" strike="noStrike">
                        <a:solidFill>
                          <a:srgbClr val="000000"/>
                        </a:solidFill>
                        <a:effectLst/>
                        <a:latin typeface="Aptos Narrow" panose="020B0004020202020204" pitchFamily="34" charset="0"/>
                      </a:endParaRPr>
                    </a:p>
                  </a:txBody>
                  <a:tcPr marL="78214" marR="8690" marT="8690" marB="0" anchor="ctr"/>
                </a:tc>
                <a:extLst>
                  <a:ext uri="{0D108BD9-81ED-4DB2-BD59-A6C34878D82A}">
                    <a16:rowId xmlns:a16="http://schemas.microsoft.com/office/drawing/2014/main" val="1463848281"/>
                  </a:ext>
                </a:extLst>
              </a:tr>
              <a:tr h="152943">
                <a:tc vMerge="1">
                  <a:txBody>
                    <a:bodyPr/>
                    <a:lstStyle/>
                    <a:p>
                      <a:endParaRPr lang="en-IN"/>
                    </a:p>
                  </a:txBody>
                  <a:tcPr/>
                </a:tc>
                <a:tc>
                  <a:txBody>
                    <a:bodyPr/>
                    <a:lstStyle/>
                    <a:p>
                      <a:pPr algn="just" fontAlgn="ctr">
                        <a:buNone/>
                      </a:pPr>
                      <a:r>
                        <a:rPr lang="en-IN" sz="1200" u="none" strike="noStrike">
                          <a:effectLst/>
                        </a:rPr>
                        <a:t>1. Cash – US Dollars</a:t>
                      </a:r>
                      <a:endParaRPr lang="en-IN" sz="1200" b="0" i="0" u="none" strike="noStrike">
                        <a:solidFill>
                          <a:srgbClr val="666666"/>
                        </a:solidFill>
                        <a:effectLst/>
                        <a:latin typeface="Arial" panose="020B0604020202020204" pitchFamily="34" charset="0"/>
                      </a:endParaRPr>
                    </a:p>
                  </a:txBody>
                  <a:tcPr marL="8690" marR="8690" marT="8690" marB="0" anchor="ctr"/>
                </a:tc>
                <a:extLst>
                  <a:ext uri="{0D108BD9-81ED-4DB2-BD59-A6C34878D82A}">
                    <a16:rowId xmlns:a16="http://schemas.microsoft.com/office/drawing/2014/main" val="3934173452"/>
                  </a:ext>
                </a:extLst>
              </a:tr>
              <a:tr h="305886">
                <a:tc vMerge="1">
                  <a:txBody>
                    <a:bodyPr/>
                    <a:lstStyle/>
                    <a:p>
                      <a:endParaRPr lang="en-IN"/>
                    </a:p>
                  </a:txBody>
                  <a:tcPr/>
                </a:tc>
                <a:tc>
                  <a:txBody>
                    <a:bodyPr/>
                    <a:lstStyle/>
                    <a:p>
                      <a:pPr algn="just" fontAlgn="ctr">
                        <a:buNone/>
                      </a:pPr>
                      <a:r>
                        <a:rPr lang="en-US" sz="1200" u="none" strike="noStrike">
                          <a:effectLst/>
                        </a:rPr>
                        <a:t>2. Cash Equivalents - Fixed Deposits and Standby Letter of Credit (SBLC) issued by IBUs in IFSC</a:t>
                      </a:r>
                      <a:endParaRPr lang="en-US" sz="1200" b="0" i="0" u="none" strike="noStrike">
                        <a:solidFill>
                          <a:srgbClr val="666666"/>
                        </a:solidFill>
                        <a:effectLst/>
                        <a:latin typeface="Arial" panose="020B0604020202020204" pitchFamily="34" charset="0"/>
                      </a:endParaRPr>
                    </a:p>
                  </a:txBody>
                  <a:tcPr marL="8690" marR="8690" marT="8690" marB="0" anchor="ctr"/>
                </a:tc>
                <a:extLst>
                  <a:ext uri="{0D108BD9-81ED-4DB2-BD59-A6C34878D82A}">
                    <a16:rowId xmlns:a16="http://schemas.microsoft.com/office/drawing/2014/main" val="1038020145"/>
                  </a:ext>
                </a:extLst>
              </a:tr>
              <a:tr h="152943">
                <a:tc vMerge="1">
                  <a:txBody>
                    <a:bodyPr/>
                    <a:lstStyle/>
                    <a:p>
                      <a:endParaRPr lang="en-IN"/>
                    </a:p>
                  </a:txBody>
                  <a:tcPr/>
                </a:tc>
                <a:tc>
                  <a:txBody>
                    <a:bodyPr/>
                    <a:lstStyle/>
                    <a:p>
                      <a:pPr algn="just" fontAlgn="ctr">
                        <a:buNone/>
                      </a:pPr>
                      <a:r>
                        <a:rPr lang="en-IN" sz="1200" u="none" strike="noStrike">
                          <a:effectLst/>
                        </a:rPr>
                        <a:t>and</a:t>
                      </a:r>
                      <a:endParaRPr lang="en-IN" sz="1200" b="0" i="0" u="none" strike="noStrike">
                        <a:solidFill>
                          <a:srgbClr val="666666"/>
                        </a:solidFill>
                        <a:effectLst/>
                        <a:latin typeface="Arial" panose="020B0604020202020204" pitchFamily="34" charset="0"/>
                      </a:endParaRPr>
                    </a:p>
                  </a:txBody>
                  <a:tcPr marL="8690" marR="8690" marT="8690" marB="0" anchor="ctr"/>
                </a:tc>
                <a:extLst>
                  <a:ext uri="{0D108BD9-81ED-4DB2-BD59-A6C34878D82A}">
                    <a16:rowId xmlns:a16="http://schemas.microsoft.com/office/drawing/2014/main" val="227044730"/>
                  </a:ext>
                </a:extLst>
              </a:tr>
              <a:tr h="532242">
                <a:tc vMerge="1">
                  <a:txBody>
                    <a:bodyPr/>
                    <a:lstStyle/>
                    <a:p>
                      <a:endParaRPr lang="en-IN"/>
                    </a:p>
                  </a:txBody>
                  <a:tcPr/>
                </a:tc>
                <a:tc>
                  <a:txBody>
                    <a:bodyPr/>
                    <a:lstStyle/>
                    <a:p>
                      <a:pPr algn="just" fontAlgn="ctr">
                        <a:buNone/>
                      </a:pPr>
                      <a:r>
                        <a:rPr lang="en-US" sz="1200" u="none" strike="noStrike" dirty="0">
                          <a:effectLst/>
                        </a:rPr>
                        <a:t>3. Non-Cash - Bullion Depository Receipts issued by India International Depository IFSC Ltd. (IIDI), subject to applicable haircuts and daily valuation. (IIBX shall notify separately via circular the date from which BDR shall be acceptable as Collateral.)</a:t>
                      </a:r>
                      <a:endParaRPr lang="en-US" sz="1200" b="0" i="0" u="none" strike="noStrike" dirty="0">
                        <a:solidFill>
                          <a:srgbClr val="666666"/>
                        </a:solidFill>
                        <a:effectLst/>
                        <a:latin typeface="Arial" panose="020B0604020202020204" pitchFamily="34" charset="0"/>
                      </a:endParaRPr>
                    </a:p>
                  </a:txBody>
                  <a:tcPr marL="8690" marR="8690" marT="8690" marB="0" anchor="ctr"/>
                </a:tc>
                <a:extLst>
                  <a:ext uri="{0D108BD9-81ED-4DB2-BD59-A6C34878D82A}">
                    <a16:rowId xmlns:a16="http://schemas.microsoft.com/office/drawing/2014/main" val="4071661664"/>
                  </a:ext>
                </a:extLst>
              </a:tr>
            </a:tbl>
          </a:graphicData>
        </a:graphic>
      </p:graphicFrame>
      <p:sp>
        <p:nvSpPr>
          <p:cNvPr id="6" name="Title 1">
            <a:extLst>
              <a:ext uri="{FF2B5EF4-FFF2-40B4-BE49-F238E27FC236}">
                <a16:creationId xmlns:a16="http://schemas.microsoft.com/office/drawing/2014/main" id="{433BA837-0C2D-640A-10C4-A708B555ED9D}"/>
              </a:ext>
            </a:extLst>
          </p:cNvPr>
          <p:cNvSpPr txBox="1">
            <a:spLocks/>
          </p:cNvSpPr>
          <p:nvPr/>
        </p:nvSpPr>
        <p:spPr>
          <a:xfrm>
            <a:off x="381000" y="228600"/>
            <a:ext cx="8991600" cy="5698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342A66"/>
                </a:solidFill>
                <a:latin typeface="IBM Plex Sans" panose="020B0503050000000000" pitchFamily="34" charset="0"/>
                <a:ea typeface="+mj-ea"/>
                <a:cs typeface="+mj-cs"/>
              </a:defRPr>
            </a:lvl1pPr>
          </a:lstStyle>
          <a:p>
            <a:pPr marL="0" marR="0" lvl="0" indent="0" algn="ctr" defTabSz="914400" rtl="0" eaLnBrk="1" fontAlgn="base" latinLnBrk="0" hangingPunct="1">
              <a:lnSpc>
                <a:spcPct val="90000"/>
              </a:lnSpc>
              <a:spcBef>
                <a:spcPct val="0"/>
              </a:spcBef>
              <a:spcAft>
                <a:spcPts val="0"/>
              </a:spcAft>
              <a:buClrTx/>
              <a:buSzTx/>
              <a:buFontTx/>
              <a:buNone/>
              <a:tabLst/>
              <a:defRPr/>
            </a:pPr>
            <a:r>
              <a:rPr lang="en-US" sz="2800" dirty="0">
                <a:solidFill>
                  <a:schemeClr val="accent1">
                    <a:lumMod val="50000"/>
                  </a:schemeClr>
                </a:solidFill>
                <a:latin typeface="Book Antiqua" panose="02040602050305030304" pitchFamily="18" charset="0"/>
              </a:rPr>
              <a:t>Gold Futures Contract Specifications Salient Features</a:t>
            </a:r>
            <a:endParaRPr lang="en-IN" sz="2800" dirty="0">
              <a:solidFill>
                <a:schemeClr val="accent1">
                  <a:lumMod val="50000"/>
                </a:schemeClr>
              </a:solidFill>
              <a:latin typeface="Book Antiqua" panose="02040602050305030304" pitchFamily="18" charset="0"/>
            </a:endParaRPr>
          </a:p>
        </p:txBody>
      </p:sp>
    </p:spTree>
    <p:extLst>
      <p:ext uri="{BB962C8B-B14F-4D97-AF65-F5344CB8AC3E}">
        <p14:creationId xmlns:p14="http://schemas.microsoft.com/office/powerpoint/2010/main" val="2262306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a:extLst>
              <a:ext uri="{FF2B5EF4-FFF2-40B4-BE49-F238E27FC236}">
                <a16:creationId xmlns:a16="http://schemas.microsoft.com/office/drawing/2014/main" id="{FFB8ABD3-5474-6E06-072A-3EC3CF7AA04C}"/>
              </a:ext>
            </a:extLst>
          </p:cNvPr>
          <p:cNvPicPr/>
          <p:nvPr/>
        </p:nvPicPr>
        <p:blipFill>
          <a:blip r:embed="rId2" cstate="print"/>
          <a:stretch>
            <a:fillRect/>
          </a:stretch>
        </p:blipFill>
        <p:spPr>
          <a:xfrm>
            <a:off x="10997374" y="6629400"/>
            <a:ext cx="1194626" cy="379455"/>
          </a:xfrm>
          <a:prstGeom prst="rect">
            <a:avLst/>
          </a:prstGeom>
        </p:spPr>
      </p:pic>
      <p:graphicFrame>
        <p:nvGraphicFramePr>
          <p:cNvPr id="3" name="Table 2">
            <a:extLst>
              <a:ext uri="{FF2B5EF4-FFF2-40B4-BE49-F238E27FC236}">
                <a16:creationId xmlns:a16="http://schemas.microsoft.com/office/drawing/2014/main" id="{9D5DB368-0629-95F0-D53D-B389BD6FF71F}"/>
              </a:ext>
            </a:extLst>
          </p:cNvPr>
          <p:cNvGraphicFramePr>
            <a:graphicFrameLocks noGrp="1"/>
          </p:cNvGraphicFramePr>
          <p:nvPr>
            <p:extLst>
              <p:ext uri="{D42A27DB-BD31-4B8C-83A1-F6EECF244321}">
                <p14:modId xmlns:p14="http://schemas.microsoft.com/office/powerpoint/2010/main" val="1688523768"/>
              </p:ext>
            </p:extLst>
          </p:nvPr>
        </p:nvGraphicFramePr>
        <p:xfrm>
          <a:off x="609600" y="914400"/>
          <a:ext cx="11125200" cy="5845226"/>
        </p:xfrm>
        <a:graphic>
          <a:graphicData uri="http://schemas.openxmlformats.org/drawingml/2006/table">
            <a:tbl>
              <a:tblPr firstRow="1" bandRow="1">
                <a:tableStyleId>{5C22544A-7EE6-4342-B048-85BDC9FD1C3A}</a:tableStyleId>
              </a:tblPr>
              <a:tblGrid>
                <a:gridCol w="2240493">
                  <a:extLst>
                    <a:ext uri="{9D8B030D-6E8A-4147-A177-3AD203B41FA5}">
                      <a16:colId xmlns:a16="http://schemas.microsoft.com/office/drawing/2014/main" val="134422255"/>
                    </a:ext>
                  </a:extLst>
                </a:gridCol>
                <a:gridCol w="8884707">
                  <a:extLst>
                    <a:ext uri="{9D8B030D-6E8A-4147-A177-3AD203B41FA5}">
                      <a16:colId xmlns:a16="http://schemas.microsoft.com/office/drawing/2014/main" val="2242640101"/>
                    </a:ext>
                  </a:extLst>
                </a:gridCol>
              </a:tblGrid>
              <a:tr h="209384">
                <a:tc>
                  <a:txBody>
                    <a:bodyPr/>
                    <a:lstStyle/>
                    <a:p>
                      <a:pPr algn="ctr" fontAlgn="ctr">
                        <a:buNone/>
                      </a:pPr>
                      <a:r>
                        <a:rPr lang="en-IN" sz="2000" b="1" u="none" strike="noStrike">
                          <a:effectLst/>
                        </a:rPr>
                        <a:t>Description</a:t>
                      </a:r>
                      <a:endParaRPr lang="en-IN" sz="2000" b="1" i="0" u="none" strike="noStrike">
                        <a:solidFill>
                          <a:srgbClr val="FFFFFF"/>
                        </a:solidFill>
                        <a:effectLst/>
                        <a:latin typeface="Arial" panose="020B0604020202020204" pitchFamily="34" charset="0"/>
                      </a:endParaRPr>
                    </a:p>
                  </a:txBody>
                  <a:tcPr marL="7474" marR="7474" marT="7474" marB="0" anchor="ctr"/>
                </a:tc>
                <a:tc>
                  <a:txBody>
                    <a:bodyPr/>
                    <a:lstStyle/>
                    <a:p>
                      <a:pPr algn="ctr" fontAlgn="ctr">
                        <a:buNone/>
                      </a:pPr>
                      <a:r>
                        <a:rPr lang="en-IN" sz="2000" u="none" strike="noStrike" dirty="0">
                          <a:effectLst/>
                        </a:rPr>
                        <a:t>Silver Futures</a:t>
                      </a:r>
                      <a:endParaRPr lang="en-IN" sz="2000" b="0" i="0" u="none" strike="noStrike" dirty="0">
                        <a:solidFill>
                          <a:srgbClr val="FFFFFF"/>
                        </a:solidFill>
                        <a:effectLst/>
                        <a:latin typeface="Arial" panose="020B0604020202020204" pitchFamily="34" charset="0"/>
                      </a:endParaRPr>
                    </a:p>
                  </a:txBody>
                  <a:tcPr marL="7474" marR="7474" marT="7474" marB="0" anchor="ctr"/>
                </a:tc>
                <a:extLst>
                  <a:ext uri="{0D108BD9-81ED-4DB2-BD59-A6C34878D82A}">
                    <a16:rowId xmlns:a16="http://schemas.microsoft.com/office/drawing/2014/main" val="1788882313"/>
                  </a:ext>
                </a:extLst>
              </a:tr>
              <a:tr h="209384">
                <a:tc>
                  <a:txBody>
                    <a:bodyPr/>
                    <a:lstStyle/>
                    <a:p>
                      <a:pPr algn="l" fontAlgn="ctr">
                        <a:buNone/>
                      </a:pPr>
                      <a:r>
                        <a:rPr lang="en-IN" sz="1400" b="1" u="none" strike="noStrike">
                          <a:effectLst/>
                        </a:rPr>
                        <a:t>Underlying Asset</a:t>
                      </a:r>
                      <a:endParaRPr lang="en-IN" sz="1400" b="1" i="0" u="none" strike="noStrike">
                        <a:solidFill>
                          <a:srgbClr val="666666"/>
                        </a:solidFill>
                        <a:effectLst/>
                        <a:latin typeface="Arial" panose="020B0604020202020204" pitchFamily="34" charset="0"/>
                      </a:endParaRPr>
                    </a:p>
                  </a:txBody>
                  <a:tcPr marL="7474" marR="7474" marT="7474" marB="0" anchor="ctr"/>
                </a:tc>
                <a:tc>
                  <a:txBody>
                    <a:bodyPr/>
                    <a:lstStyle/>
                    <a:p>
                      <a:pPr algn="l" fontAlgn="ctr">
                        <a:buNone/>
                      </a:pPr>
                      <a:r>
                        <a:rPr lang="en-IN" sz="1200" u="none" strike="noStrike">
                          <a:effectLst/>
                        </a:rPr>
                        <a:t>Silver</a:t>
                      </a:r>
                      <a:endParaRPr lang="en-IN" sz="1200" b="0" i="0" u="none" strike="noStrike">
                        <a:solidFill>
                          <a:srgbClr val="666666"/>
                        </a:solidFill>
                        <a:effectLst/>
                        <a:latin typeface="Arial" panose="020B0604020202020204" pitchFamily="34" charset="0"/>
                      </a:endParaRPr>
                    </a:p>
                  </a:txBody>
                  <a:tcPr marL="7474" marR="7474" marT="7474" marB="0" anchor="ctr"/>
                </a:tc>
                <a:extLst>
                  <a:ext uri="{0D108BD9-81ED-4DB2-BD59-A6C34878D82A}">
                    <a16:rowId xmlns:a16="http://schemas.microsoft.com/office/drawing/2014/main" val="3623277782"/>
                  </a:ext>
                </a:extLst>
              </a:tr>
              <a:tr h="209384">
                <a:tc>
                  <a:txBody>
                    <a:bodyPr/>
                    <a:lstStyle/>
                    <a:p>
                      <a:pPr algn="l" fontAlgn="ctr">
                        <a:buNone/>
                      </a:pPr>
                      <a:r>
                        <a:rPr lang="en-IN" sz="1400" b="1" u="none" strike="noStrike">
                          <a:effectLst/>
                        </a:rPr>
                        <a:t>Product</a:t>
                      </a:r>
                      <a:endParaRPr lang="en-IN" sz="1400" b="1" i="0" u="none" strike="noStrike">
                        <a:solidFill>
                          <a:srgbClr val="666666"/>
                        </a:solidFill>
                        <a:effectLst/>
                        <a:latin typeface="Arial" panose="020B0604020202020204" pitchFamily="34" charset="0"/>
                      </a:endParaRPr>
                    </a:p>
                  </a:txBody>
                  <a:tcPr marL="7474" marR="7474" marT="7474" marB="0" anchor="ctr"/>
                </a:tc>
                <a:tc>
                  <a:txBody>
                    <a:bodyPr/>
                    <a:lstStyle/>
                    <a:p>
                      <a:pPr algn="l" fontAlgn="ctr">
                        <a:buNone/>
                      </a:pPr>
                      <a:r>
                        <a:rPr lang="en-IN" sz="1200" u="none" strike="noStrike">
                          <a:effectLst/>
                        </a:rPr>
                        <a:t>Silver 30 KG</a:t>
                      </a:r>
                      <a:endParaRPr lang="en-IN" sz="1200" b="1" i="0" u="none" strike="noStrike">
                        <a:solidFill>
                          <a:srgbClr val="666666"/>
                        </a:solidFill>
                        <a:effectLst/>
                        <a:latin typeface="Arial" panose="020B0604020202020204" pitchFamily="34" charset="0"/>
                      </a:endParaRPr>
                    </a:p>
                  </a:txBody>
                  <a:tcPr marL="7474" marR="7474" marT="7474" marB="0" anchor="ctr"/>
                </a:tc>
                <a:extLst>
                  <a:ext uri="{0D108BD9-81ED-4DB2-BD59-A6C34878D82A}">
                    <a16:rowId xmlns:a16="http://schemas.microsoft.com/office/drawing/2014/main" val="1638532314"/>
                  </a:ext>
                </a:extLst>
              </a:tr>
              <a:tr h="209384">
                <a:tc>
                  <a:txBody>
                    <a:bodyPr/>
                    <a:lstStyle/>
                    <a:p>
                      <a:pPr algn="l" fontAlgn="ctr">
                        <a:buNone/>
                      </a:pPr>
                      <a:r>
                        <a:rPr lang="en-IN" sz="1400" b="1" u="none" strike="noStrike">
                          <a:effectLst/>
                        </a:rPr>
                        <a:t>Contract Type</a:t>
                      </a:r>
                      <a:endParaRPr lang="en-IN" sz="1400" b="1" i="0" u="none" strike="noStrike">
                        <a:solidFill>
                          <a:srgbClr val="666666"/>
                        </a:solidFill>
                        <a:effectLst/>
                        <a:latin typeface="Arial" panose="020B0604020202020204" pitchFamily="34" charset="0"/>
                      </a:endParaRPr>
                    </a:p>
                  </a:txBody>
                  <a:tcPr marL="7474" marR="7474" marT="7474" marB="0" anchor="ctr"/>
                </a:tc>
                <a:tc>
                  <a:txBody>
                    <a:bodyPr/>
                    <a:lstStyle/>
                    <a:p>
                      <a:pPr algn="l" fontAlgn="ctr">
                        <a:buNone/>
                      </a:pPr>
                      <a:r>
                        <a:rPr lang="en-IN" sz="1200" u="none" strike="noStrike">
                          <a:effectLst/>
                        </a:rPr>
                        <a:t>Futures</a:t>
                      </a:r>
                      <a:endParaRPr lang="en-IN" sz="1200" b="0" i="0" u="none" strike="noStrike">
                        <a:solidFill>
                          <a:srgbClr val="666666"/>
                        </a:solidFill>
                        <a:effectLst/>
                        <a:latin typeface="Arial" panose="020B0604020202020204" pitchFamily="34" charset="0"/>
                      </a:endParaRPr>
                    </a:p>
                  </a:txBody>
                  <a:tcPr marL="7474" marR="7474" marT="7474" marB="0" anchor="ctr"/>
                </a:tc>
                <a:extLst>
                  <a:ext uri="{0D108BD9-81ED-4DB2-BD59-A6C34878D82A}">
                    <a16:rowId xmlns:a16="http://schemas.microsoft.com/office/drawing/2014/main" val="4272470107"/>
                  </a:ext>
                </a:extLst>
              </a:tr>
              <a:tr h="209384">
                <a:tc>
                  <a:txBody>
                    <a:bodyPr/>
                    <a:lstStyle/>
                    <a:p>
                      <a:pPr algn="l" fontAlgn="ctr">
                        <a:buNone/>
                      </a:pPr>
                      <a:r>
                        <a:rPr lang="en-IN" sz="1400" b="1" u="none" strike="noStrike" dirty="0">
                          <a:effectLst/>
                        </a:rPr>
                        <a:t>Concurrent Contracts</a:t>
                      </a:r>
                      <a:endParaRPr lang="en-IN" sz="1400" b="1" i="0" u="none" strike="noStrike" dirty="0">
                        <a:solidFill>
                          <a:srgbClr val="666666"/>
                        </a:solidFill>
                        <a:effectLst/>
                        <a:latin typeface="Arial" panose="020B0604020202020204" pitchFamily="34" charset="0"/>
                      </a:endParaRPr>
                    </a:p>
                  </a:txBody>
                  <a:tcPr marL="7474" marR="7474" marT="7474" marB="0" anchor="ctr"/>
                </a:tc>
                <a:tc>
                  <a:txBody>
                    <a:bodyPr/>
                    <a:lstStyle/>
                    <a:p>
                      <a:pPr algn="l" fontAlgn="ctr">
                        <a:buNone/>
                      </a:pPr>
                      <a:r>
                        <a:rPr lang="en-US" sz="1200" u="none" strike="noStrike" dirty="0">
                          <a:effectLst/>
                        </a:rPr>
                        <a:t>Monthly contracts listed for 12 consecutive months.</a:t>
                      </a:r>
                      <a:endParaRPr lang="en-US" sz="1200" b="1" i="0" u="none" strike="noStrike" dirty="0">
                        <a:solidFill>
                          <a:srgbClr val="666666"/>
                        </a:solidFill>
                        <a:effectLst/>
                        <a:latin typeface="Arial" panose="020B0604020202020204" pitchFamily="34" charset="0"/>
                      </a:endParaRPr>
                    </a:p>
                  </a:txBody>
                  <a:tcPr marL="7474" marR="7474" marT="7474" marB="0" anchor="ctr"/>
                </a:tc>
                <a:extLst>
                  <a:ext uri="{0D108BD9-81ED-4DB2-BD59-A6C34878D82A}">
                    <a16:rowId xmlns:a16="http://schemas.microsoft.com/office/drawing/2014/main" val="1940735040"/>
                  </a:ext>
                </a:extLst>
              </a:tr>
              <a:tr h="209384">
                <a:tc>
                  <a:txBody>
                    <a:bodyPr/>
                    <a:lstStyle/>
                    <a:p>
                      <a:pPr algn="l" fontAlgn="ctr">
                        <a:buNone/>
                      </a:pPr>
                      <a:r>
                        <a:rPr lang="en-IN" sz="1400" b="1" u="none" strike="noStrike">
                          <a:effectLst/>
                        </a:rPr>
                        <a:t>Contract Duration</a:t>
                      </a:r>
                      <a:endParaRPr lang="en-IN" sz="1400" b="1" i="0" u="none" strike="noStrike">
                        <a:solidFill>
                          <a:srgbClr val="666666"/>
                        </a:solidFill>
                        <a:effectLst/>
                        <a:latin typeface="Arial" panose="020B0604020202020204" pitchFamily="34" charset="0"/>
                      </a:endParaRPr>
                    </a:p>
                  </a:txBody>
                  <a:tcPr marL="7474" marR="7474" marT="7474" marB="0" anchor="ctr"/>
                </a:tc>
                <a:tc>
                  <a:txBody>
                    <a:bodyPr/>
                    <a:lstStyle/>
                    <a:p>
                      <a:pPr algn="l" fontAlgn="ctr">
                        <a:buNone/>
                      </a:pPr>
                      <a:r>
                        <a:rPr lang="en-US" sz="1200" u="none" strike="noStrike">
                          <a:effectLst/>
                        </a:rPr>
                        <a:t>The maximum contract duration for any contract would be 12 months.</a:t>
                      </a:r>
                      <a:endParaRPr lang="en-US" sz="1200" b="1" i="0" u="none" strike="noStrike">
                        <a:solidFill>
                          <a:srgbClr val="666666"/>
                        </a:solidFill>
                        <a:effectLst/>
                        <a:latin typeface="Arial" panose="020B0604020202020204" pitchFamily="34" charset="0"/>
                      </a:endParaRPr>
                    </a:p>
                  </a:txBody>
                  <a:tcPr marL="7474" marR="7474" marT="7474" marB="0" anchor="ctr"/>
                </a:tc>
                <a:extLst>
                  <a:ext uri="{0D108BD9-81ED-4DB2-BD59-A6C34878D82A}">
                    <a16:rowId xmlns:a16="http://schemas.microsoft.com/office/drawing/2014/main" val="2941057959"/>
                  </a:ext>
                </a:extLst>
              </a:tr>
              <a:tr h="209384">
                <a:tc>
                  <a:txBody>
                    <a:bodyPr/>
                    <a:lstStyle/>
                    <a:p>
                      <a:pPr algn="l" fontAlgn="ctr">
                        <a:buNone/>
                      </a:pPr>
                      <a:r>
                        <a:rPr lang="en-IN" sz="1400" b="1" u="none" strike="noStrike">
                          <a:effectLst/>
                        </a:rPr>
                        <a:t>Trading Session</a:t>
                      </a:r>
                      <a:endParaRPr lang="en-IN" sz="1400" b="1" i="0" u="none" strike="noStrike">
                        <a:solidFill>
                          <a:srgbClr val="666666"/>
                        </a:solidFill>
                        <a:effectLst/>
                        <a:latin typeface="Arial" panose="020B0604020202020204" pitchFamily="34" charset="0"/>
                      </a:endParaRPr>
                    </a:p>
                  </a:txBody>
                  <a:tcPr marL="7474" marR="7474" marT="7474" marB="0" anchor="ctr"/>
                </a:tc>
                <a:tc>
                  <a:txBody>
                    <a:bodyPr/>
                    <a:lstStyle/>
                    <a:p>
                      <a:pPr algn="l" fontAlgn="ctr">
                        <a:buNone/>
                      </a:pPr>
                      <a:r>
                        <a:rPr lang="en-US" sz="1200" u="none" strike="noStrike">
                          <a:effectLst/>
                        </a:rPr>
                        <a:t>Monday to Friday: 09:00 Hrs. to 23:30 Hrs. Indian Standard Time (IST).</a:t>
                      </a:r>
                      <a:endParaRPr lang="en-US" sz="1200" b="0" i="0" u="none" strike="noStrike">
                        <a:solidFill>
                          <a:srgbClr val="666666"/>
                        </a:solidFill>
                        <a:effectLst/>
                        <a:latin typeface="Arial" panose="020B0604020202020204" pitchFamily="34" charset="0"/>
                      </a:endParaRPr>
                    </a:p>
                  </a:txBody>
                  <a:tcPr marL="7474" marR="7474" marT="7474" marB="0" anchor="ctr"/>
                </a:tc>
                <a:extLst>
                  <a:ext uri="{0D108BD9-81ED-4DB2-BD59-A6C34878D82A}">
                    <a16:rowId xmlns:a16="http://schemas.microsoft.com/office/drawing/2014/main" val="869264383"/>
                  </a:ext>
                </a:extLst>
              </a:tr>
              <a:tr h="209384">
                <a:tc>
                  <a:txBody>
                    <a:bodyPr/>
                    <a:lstStyle/>
                    <a:p>
                      <a:pPr algn="l" fontAlgn="ctr">
                        <a:buNone/>
                      </a:pPr>
                      <a:r>
                        <a:rPr lang="en-IN" sz="1400" b="1" u="none" strike="noStrike">
                          <a:effectLst/>
                        </a:rPr>
                        <a:t>Trading Unit</a:t>
                      </a:r>
                      <a:endParaRPr lang="en-IN" sz="1400" b="1" i="0" u="none" strike="noStrike">
                        <a:solidFill>
                          <a:srgbClr val="666666"/>
                        </a:solidFill>
                        <a:effectLst/>
                        <a:latin typeface="Arial" panose="020B0604020202020204" pitchFamily="34" charset="0"/>
                      </a:endParaRPr>
                    </a:p>
                  </a:txBody>
                  <a:tcPr marL="7474" marR="7474" marT="7474" marB="0" anchor="ctr"/>
                </a:tc>
                <a:tc>
                  <a:txBody>
                    <a:bodyPr/>
                    <a:lstStyle/>
                    <a:p>
                      <a:pPr algn="l" fontAlgn="ctr">
                        <a:buNone/>
                      </a:pPr>
                      <a:r>
                        <a:rPr lang="en-IN" sz="1200" u="none" strike="noStrike" dirty="0">
                          <a:effectLst/>
                        </a:rPr>
                        <a:t>30 Kg</a:t>
                      </a:r>
                      <a:endParaRPr lang="en-IN" sz="1200" b="1" i="0" u="none" strike="noStrike" dirty="0">
                        <a:solidFill>
                          <a:srgbClr val="666666"/>
                        </a:solidFill>
                        <a:effectLst/>
                        <a:latin typeface="Arial" panose="020B0604020202020204" pitchFamily="34" charset="0"/>
                      </a:endParaRPr>
                    </a:p>
                  </a:txBody>
                  <a:tcPr marL="7474" marR="7474" marT="7474" marB="0" anchor="ctr"/>
                </a:tc>
                <a:extLst>
                  <a:ext uri="{0D108BD9-81ED-4DB2-BD59-A6C34878D82A}">
                    <a16:rowId xmlns:a16="http://schemas.microsoft.com/office/drawing/2014/main" val="2912469559"/>
                  </a:ext>
                </a:extLst>
              </a:tr>
              <a:tr h="209384">
                <a:tc>
                  <a:txBody>
                    <a:bodyPr/>
                    <a:lstStyle/>
                    <a:p>
                      <a:pPr algn="l" fontAlgn="ctr">
                        <a:buNone/>
                      </a:pPr>
                      <a:r>
                        <a:rPr lang="en-IN" sz="1400" b="1" u="none" strike="noStrike">
                          <a:effectLst/>
                        </a:rPr>
                        <a:t>Price Quote</a:t>
                      </a:r>
                      <a:endParaRPr lang="en-IN" sz="1400" b="1" i="0" u="none" strike="noStrike">
                        <a:solidFill>
                          <a:srgbClr val="666666"/>
                        </a:solidFill>
                        <a:effectLst/>
                        <a:latin typeface="Arial" panose="020B0604020202020204" pitchFamily="34" charset="0"/>
                      </a:endParaRPr>
                    </a:p>
                  </a:txBody>
                  <a:tcPr marL="7474" marR="7474" marT="7474" marB="0" anchor="ctr"/>
                </a:tc>
                <a:tc>
                  <a:txBody>
                    <a:bodyPr/>
                    <a:lstStyle/>
                    <a:p>
                      <a:pPr algn="l" fontAlgn="ctr">
                        <a:buNone/>
                      </a:pPr>
                      <a:r>
                        <a:rPr lang="en-US" sz="1200" u="none" strike="noStrike">
                          <a:effectLst/>
                        </a:rPr>
                        <a:t>US Dollars per Troy Ounce</a:t>
                      </a:r>
                      <a:endParaRPr lang="en-US" sz="1200" b="0" i="0" u="none" strike="noStrike">
                        <a:solidFill>
                          <a:srgbClr val="666666"/>
                        </a:solidFill>
                        <a:effectLst/>
                        <a:latin typeface="Arial" panose="020B0604020202020204" pitchFamily="34" charset="0"/>
                      </a:endParaRPr>
                    </a:p>
                  </a:txBody>
                  <a:tcPr marL="7474" marR="7474" marT="7474" marB="0" anchor="ctr"/>
                </a:tc>
                <a:extLst>
                  <a:ext uri="{0D108BD9-81ED-4DB2-BD59-A6C34878D82A}">
                    <a16:rowId xmlns:a16="http://schemas.microsoft.com/office/drawing/2014/main" val="2606476027"/>
                  </a:ext>
                </a:extLst>
              </a:tr>
              <a:tr h="209384">
                <a:tc>
                  <a:txBody>
                    <a:bodyPr/>
                    <a:lstStyle/>
                    <a:p>
                      <a:pPr algn="l" fontAlgn="ctr">
                        <a:buNone/>
                      </a:pPr>
                      <a:r>
                        <a:rPr lang="en-IN" sz="1400" b="1" u="none" strike="noStrike">
                          <a:effectLst/>
                        </a:rPr>
                        <a:t>Minimum Order Size</a:t>
                      </a:r>
                      <a:endParaRPr lang="en-IN" sz="1400" b="1" i="0" u="none" strike="noStrike">
                        <a:solidFill>
                          <a:srgbClr val="666666"/>
                        </a:solidFill>
                        <a:effectLst/>
                        <a:latin typeface="Arial" panose="020B0604020202020204" pitchFamily="34" charset="0"/>
                      </a:endParaRPr>
                    </a:p>
                  </a:txBody>
                  <a:tcPr marL="7474" marR="7474" marT="7474" marB="0" anchor="ctr"/>
                </a:tc>
                <a:tc>
                  <a:txBody>
                    <a:bodyPr/>
                    <a:lstStyle/>
                    <a:p>
                      <a:pPr algn="l" fontAlgn="ctr">
                        <a:buNone/>
                      </a:pPr>
                      <a:r>
                        <a:rPr lang="en-US" sz="1200" u="none" strike="noStrike">
                          <a:effectLst/>
                        </a:rPr>
                        <a:t>30 Kg (1 Trading Unit)</a:t>
                      </a:r>
                      <a:endParaRPr lang="en-US" sz="1200" b="0" i="0" u="none" strike="noStrike">
                        <a:solidFill>
                          <a:srgbClr val="666666"/>
                        </a:solidFill>
                        <a:effectLst/>
                        <a:latin typeface="Arial" panose="020B0604020202020204" pitchFamily="34" charset="0"/>
                      </a:endParaRPr>
                    </a:p>
                  </a:txBody>
                  <a:tcPr marL="7474" marR="7474" marT="7474" marB="0" anchor="ctr"/>
                </a:tc>
                <a:extLst>
                  <a:ext uri="{0D108BD9-81ED-4DB2-BD59-A6C34878D82A}">
                    <a16:rowId xmlns:a16="http://schemas.microsoft.com/office/drawing/2014/main" val="506958241"/>
                  </a:ext>
                </a:extLst>
              </a:tr>
              <a:tr h="209384">
                <a:tc>
                  <a:txBody>
                    <a:bodyPr/>
                    <a:lstStyle/>
                    <a:p>
                      <a:pPr algn="l" fontAlgn="ctr">
                        <a:buNone/>
                      </a:pPr>
                      <a:r>
                        <a:rPr lang="en-IN" sz="1400" b="1" u="none" strike="noStrike">
                          <a:effectLst/>
                        </a:rPr>
                        <a:t>Maximum Order Size</a:t>
                      </a:r>
                      <a:endParaRPr lang="en-IN" sz="1400" b="1" i="0" u="none" strike="noStrike">
                        <a:solidFill>
                          <a:srgbClr val="666666"/>
                        </a:solidFill>
                        <a:effectLst/>
                        <a:latin typeface="Arial" panose="020B0604020202020204" pitchFamily="34" charset="0"/>
                      </a:endParaRPr>
                    </a:p>
                  </a:txBody>
                  <a:tcPr marL="7474" marR="7474" marT="7474" marB="0" anchor="ctr"/>
                </a:tc>
                <a:tc>
                  <a:txBody>
                    <a:bodyPr/>
                    <a:lstStyle/>
                    <a:p>
                      <a:pPr algn="l" fontAlgn="ctr">
                        <a:buNone/>
                      </a:pPr>
                      <a:r>
                        <a:rPr lang="en-US" sz="1200" u="none" strike="noStrike" dirty="0">
                          <a:effectLst/>
                        </a:rPr>
                        <a:t>5100 Kg (170 Trading Unit)</a:t>
                      </a:r>
                      <a:endParaRPr lang="en-US" sz="1200" b="0" i="0" u="none" strike="noStrike" dirty="0">
                        <a:solidFill>
                          <a:srgbClr val="666666"/>
                        </a:solidFill>
                        <a:effectLst/>
                        <a:latin typeface="Arial" panose="020B0604020202020204" pitchFamily="34" charset="0"/>
                      </a:endParaRPr>
                    </a:p>
                  </a:txBody>
                  <a:tcPr marL="7474" marR="7474" marT="7474" marB="0" anchor="ctr"/>
                </a:tc>
                <a:extLst>
                  <a:ext uri="{0D108BD9-81ED-4DB2-BD59-A6C34878D82A}">
                    <a16:rowId xmlns:a16="http://schemas.microsoft.com/office/drawing/2014/main" val="3320085092"/>
                  </a:ext>
                </a:extLst>
              </a:tr>
              <a:tr h="411682">
                <a:tc>
                  <a:txBody>
                    <a:bodyPr/>
                    <a:lstStyle/>
                    <a:p>
                      <a:pPr algn="l" fontAlgn="ctr">
                        <a:buNone/>
                      </a:pPr>
                      <a:r>
                        <a:rPr lang="en-US" sz="1400" b="1" u="none" strike="noStrike">
                          <a:effectLst/>
                        </a:rPr>
                        <a:t>Tick Size (Minimum Price Movement)</a:t>
                      </a:r>
                      <a:endParaRPr lang="en-US" sz="1400" b="1" i="0" u="none" strike="noStrike">
                        <a:solidFill>
                          <a:srgbClr val="666666"/>
                        </a:solidFill>
                        <a:effectLst/>
                        <a:latin typeface="Arial" panose="020B0604020202020204" pitchFamily="34" charset="0"/>
                      </a:endParaRPr>
                    </a:p>
                  </a:txBody>
                  <a:tcPr marL="7474" marR="7474" marT="7474" marB="0" anchor="ctr"/>
                </a:tc>
                <a:tc>
                  <a:txBody>
                    <a:bodyPr/>
                    <a:lstStyle/>
                    <a:p>
                      <a:pPr algn="l" fontAlgn="ctr">
                        <a:buNone/>
                      </a:pPr>
                      <a:r>
                        <a:rPr lang="en-IN" sz="1200" u="none" strike="noStrike" dirty="0">
                          <a:effectLst/>
                        </a:rPr>
                        <a:t>US $ 0.005</a:t>
                      </a:r>
                      <a:endParaRPr lang="en-IN" sz="1200" b="1" i="0" u="none" strike="noStrike" dirty="0">
                        <a:solidFill>
                          <a:srgbClr val="666666"/>
                        </a:solidFill>
                        <a:effectLst/>
                        <a:latin typeface="Arial" panose="020B0604020202020204" pitchFamily="34" charset="0"/>
                      </a:endParaRPr>
                    </a:p>
                  </a:txBody>
                  <a:tcPr marL="7474" marR="7474" marT="7474" marB="0" anchor="ctr"/>
                </a:tc>
                <a:extLst>
                  <a:ext uri="{0D108BD9-81ED-4DB2-BD59-A6C34878D82A}">
                    <a16:rowId xmlns:a16="http://schemas.microsoft.com/office/drawing/2014/main" val="3526531785"/>
                  </a:ext>
                </a:extLst>
              </a:tr>
              <a:tr h="209384">
                <a:tc>
                  <a:txBody>
                    <a:bodyPr/>
                    <a:lstStyle/>
                    <a:p>
                      <a:pPr algn="l" fontAlgn="ctr">
                        <a:buNone/>
                      </a:pPr>
                      <a:r>
                        <a:rPr lang="en-IN" sz="1400" b="1" u="none" strike="noStrike">
                          <a:effectLst/>
                        </a:rPr>
                        <a:t>Risk Management</a:t>
                      </a:r>
                      <a:endParaRPr lang="en-IN" sz="1400" b="1" i="0" u="none" strike="noStrike">
                        <a:solidFill>
                          <a:srgbClr val="FFFFFF"/>
                        </a:solidFill>
                        <a:effectLst/>
                        <a:latin typeface="Arial" panose="020B0604020202020204" pitchFamily="34" charset="0"/>
                      </a:endParaRPr>
                    </a:p>
                  </a:txBody>
                  <a:tcPr marL="7474" marR="7474" marT="7474" marB="0" anchor="ctr"/>
                </a:tc>
                <a:tc>
                  <a:txBody>
                    <a:bodyPr/>
                    <a:lstStyle/>
                    <a:p>
                      <a:pPr algn="l" fontAlgn="ctr">
                        <a:buNone/>
                      </a:pPr>
                      <a:r>
                        <a:rPr lang="en-IN" sz="1200" u="none" strike="noStrike" dirty="0">
                          <a:effectLst/>
                        </a:rPr>
                        <a:t> </a:t>
                      </a:r>
                      <a:endParaRPr lang="en-IN" sz="1200" b="0" i="0" u="none" strike="noStrike" dirty="0">
                        <a:solidFill>
                          <a:srgbClr val="FFFFFF"/>
                        </a:solidFill>
                        <a:effectLst/>
                        <a:latin typeface="Arial" panose="020B0604020202020204" pitchFamily="34" charset="0"/>
                      </a:endParaRPr>
                    </a:p>
                  </a:txBody>
                  <a:tcPr marL="7474" marR="7474" marT="7474" marB="0" anchor="ctr"/>
                </a:tc>
                <a:extLst>
                  <a:ext uri="{0D108BD9-81ED-4DB2-BD59-A6C34878D82A}">
                    <a16:rowId xmlns:a16="http://schemas.microsoft.com/office/drawing/2014/main" val="1758698603"/>
                  </a:ext>
                </a:extLst>
              </a:tr>
              <a:tr h="191177">
                <a:tc rowSpan="2">
                  <a:txBody>
                    <a:bodyPr/>
                    <a:lstStyle/>
                    <a:p>
                      <a:pPr algn="l" fontAlgn="ctr">
                        <a:buNone/>
                      </a:pPr>
                      <a:r>
                        <a:rPr lang="en-IN" sz="1400" b="1" u="none" strike="noStrike">
                          <a:effectLst/>
                        </a:rPr>
                        <a:t>1. Initial Margin</a:t>
                      </a:r>
                      <a:endParaRPr lang="en-IN" sz="1400" b="1" i="0" u="none" strike="noStrike">
                        <a:solidFill>
                          <a:srgbClr val="666666"/>
                        </a:solidFill>
                        <a:effectLst/>
                        <a:latin typeface="Arial" panose="020B0604020202020204" pitchFamily="34" charset="0"/>
                      </a:endParaRPr>
                    </a:p>
                  </a:txBody>
                  <a:tcPr marL="7474" marR="7474" marT="7474" marB="0" anchor="ctr"/>
                </a:tc>
                <a:tc>
                  <a:txBody>
                    <a:bodyPr/>
                    <a:lstStyle/>
                    <a:p>
                      <a:pPr algn="l" fontAlgn="ctr">
                        <a:buNone/>
                      </a:pPr>
                      <a:r>
                        <a:rPr lang="en-US" sz="1200" u="none" strike="noStrike" dirty="0">
                          <a:effectLst/>
                        </a:rPr>
                        <a:t>Minimum 10% or based on </a:t>
                      </a:r>
                      <a:r>
                        <a:rPr lang="en-US" sz="1200" u="none" strike="noStrike" dirty="0" err="1">
                          <a:effectLst/>
                        </a:rPr>
                        <a:t>VaR</a:t>
                      </a:r>
                      <a:r>
                        <a:rPr lang="en-US" sz="1200" u="none" strike="noStrike" dirty="0">
                          <a:effectLst/>
                        </a:rPr>
                        <a:t> (MPOR Adjusted), whichever is higher.</a:t>
                      </a:r>
                      <a:endParaRPr lang="en-US" sz="1200" b="0" i="0" u="none" strike="noStrike" dirty="0">
                        <a:solidFill>
                          <a:srgbClr val="666666"/>
                        </a:solidFill>
                        <a:effectLst/>
                        <a:latin typeface="Arial" panose="020B0604020202020204" pitchFamily="34" charset="0"/>
                      </a:endParaRPr>
                    </a:p>
                  </a:txBody>
                  <a:tcPr marL="7474" marR="7474" marT="7474" marB="0" anchor="ctr"/>
                </a:tc>
                <a:extLst>
                  <a:ext uri="{0D108BD9-81ED-4DB2-BD59-A6C34878D82A}">
                    <a16:rowId xmlns:a16="http://schemas.microsoft.com/office/drawing/2014/main" val="268239969"/>
                  </a:ext>
                </a:extLst>
              </a:tr>
              <a:tr h="375165">
                <a:tc vMerge="1">
                  <a:txBody>
                    <a:bodyPr/>
                    <a:lstStyle/>
                    <a:p>
                      <a:endParaRPr lang="en-IN"/>
                    </a:p>
                  </a:txBody>
                  <a:tcPr/>
                </a:tc>
                <a:tc>
                  <a:txBody>
                    <a:bodyPr/>
                    <a:lstStyle/>
                    <a:p>
                      <a:pPr algn="l" fontAlgn="ctr">
                        <a:buNone/>
                      </a:pPr>
                      <a:r>
                        <a:rPr lang="en-US" sz="1200" u="none" strike="noStrike" dirty="0">
                          <a:effectLst/>
                        </a:rPr>
                        <a:t>The Exchange Clearing shall calculate the </a:t>
                      </a:r>
                      <a:r>
                        <a:rPr lang="en-US" sz="1200" u="none" strike="noStrike" dirty="0" err="1">
                          <a:effectLst/>
                        </a:rPr>
                        <a:t>VaR</a:t>
                      </a:r>
                      <a:r>
                        <a:rPr lang="en-US" sz="1200" u="none" strike="noStrike" dirty="0">
                          <a:effectLst/>
                        </a:rPr>
                        <a:t> based margins based on Exponential Weighed Moving Average (EWMA) method. The Crystalized MTM losses shall also be blocked from the Member Collateral on real-time basis.</a:t>
                      </a:r>
                      <a:endParaRPr lang="en-US" sz="1200" b="0" i="0" u="none" strike="noStrike" dirty="0">
                        <a:solidFill>
                          <a:srgbClr val="666666"/>
                        </a:solidFill>
                        <a:effectLst/>
                        <a:latin typeface="Arial" panose="020B0604020202020204" pitchFamily="34" charset="0"/>
                      </a:endParaRPr>
                    </a:p>
                  </a:txBody>
                  <a:tcPr marL="7474" marR="7474" marT="7474" marB="0" anchor="ctr"/>
                </a:tc>
                <a:extLst>
                  <a:ext uri="{0D108BD9-81ED-4DB2-BD59-A6C34878D82A}">
                    <a16:rowId xmlns:a16="http://schemas.microsoft.com/office/drawing/2014/main" val="2510720643"/>
                  </a:ext>
                </a:extLst>
              </a:tr>
              <a:tr h="366403">
                <a:tc>
                  <a:txBody>
                    <a:bodyPr/>
                    <a:lstStyle/>
                    <a:p>
                      <a:pPr algn="l" fontAlgn="ctr">
                        <a:buNone/>
                      </a:pPr>
                      <a:r>
                        <a:rPr lang="en-US" sz="1400" b="1" u="none" strike="noStrike">
                          <a:effectLst/>
                        </a:rPr>
                        <a:t>2. Margin Period of Risk</a:t>
                      </a:r>
                      <a:endParaRPr lang="en-US" sz="1400" b="1" i="0" u="none" strike="noStrike">
                        <a:solidFill>
                          <a:srgbClr val="666666"/>
                        </a:solidFill>
                        <a:effectLst/>
                        <a:latin typeface="Arial" panose="020B0604020202020204" pitchFamily="34" charset="0"/>
                      </a:endParaRPr>
                    </a:p>
                  </a:txBody>
                  <a:tcPr marL="7474" marR="7474" marT="7474" marB="0" anchor="ctr"/>
                </a:tc>
                <a:tc>
                  <a:txBody>
                    <a:bodyPr/>
                    <a:lstStyle/>
                    <a:p>
                      <a:pPr algn="l" fontAlgn="ctr">
                        <a:buNone/>
                      </a:pPr>
                      <a:r>
                        <a:rPr lang="en-US" sz="1200" u="none" strike="noStrike" dirty="0">
                          <a:effectLst/>
                        </a:rPr>
                        <a:t>The Margin Period of Risk (MPOR) shall be taken as 3 days. Therefore, the </a:t>
                      </a:r>
                      <a:r>
                        <a:rPr lang="en-US" sz="1200" u="none" strike="noStrike" dirty="0" err="1">
                          <a:effectLst/>
                        </a:rPr>
                        <a:t>VaR</a:t>
                      </a:r>
                      <a:r>
                        <a:rPr lang="en-US" sz="1200" u="none" strike="noStrike" dirty="0">
                          <a:effectLst/>
                        </a:rPr>
                        <a:t> to cover 3 days risk shall be considered i.e., </a:t>
                      </a:r>
                      <a:r>
                        <a:rPr lang="en-US" sz="1200" u="none" strike="noStrike" dirty="0" err="1">
                          <a:effectLst/>
                        </a:rPr>
                        <a:t>VaR</a:t>
                      </a:r>
                      <a:r>
                        <a:rPr lang="en-US" sz="1200" u="none" strike="noStrike" dirty="0">
                          <a:effectLst/>
                        </a:rPr>
                        <a:t> X Sqrt (MPOR Days) where MPOR days would be 3 days.</a:t>
                      </a:r>
                      <a:endParaRPr lang="en-US" sz="1200" b="0" i="0" u="none" strike="noStrike" dirty="0">
                        <a:solidFill>
                          <a:srgbClr val="666666"/>
                        </a:solidFill>
                        <a:effectLst/>
                        <a:latin typeface="Arial" panose="020B0604020202020204" pitchFamily="34" charset="0"/>
                      </a:endParaRPr>
                    </a:p>
                  </a:txBody>
                  <a:tcPr marL="7474" marR="7474" marT="7474" marB="0" anchor="ctr"/>
                </a:tc>
                <a:extLst>
                  <a:ext uri="{0D108BD9-81ED-4DB2-BD59-A6C34878D82A}">
                    <a16:rowId xmlns:a16="http://schemas.microsoft.com/office/drawing/2014/main" val="1718426309"/>
                  </a:ext>
                </a:extLst>
              </a:tr>
              <a:tr h="215612">
                <a:tc>
                  <a:txBody>
                    <a:bodyPr/>
                    <a:lstStyle/>
                    <a:p>
                      <a:pPr algn="l" fontAlgn="ctr">
                        <a:buNone/>
                      </a:pPr>
                      <a:r>
                        <a:rPr lang="en-IN" sz="1400" b="1" u="none" strike="noStrike">
                          <a:effectLst/>
                        </a:rPr>
                        <a:t>3. Extreme Loss Margin (ELM)</a:t>
                      </a:r>
                      <a:endParaRPr lang="en-IN" sz="1400" b="1" i="0" u="none" strike="noStrike">
                        <a:solidFill>
                          <a:srgbClr val="666666"/>
                        </a:solidFill>
                        <a:effectLst/>
                        <a:latin typeface="Arial" panose="020B0604020202020204" pitchFamily="34" charset="0"/>
                      </a:endParaRPr>
                    </a:p>
                  </a:txBody>
                  <a:tcPr marL="7474" marR="7474" marT="7474" marB="0" anchor="ctr"/>
                </a:tc>
                <a:tc>
                  <a:txBody>
                    <a:bodyPr/>
                    <a:lstStyle/>
                    <a:p>
                      <a:pPr algn="l" fontAlgn="ctr">
                        <a:buNone/>
                      </a:pPr>
                      <a:r>
                        <a:rPr lang="en-US" sz="1200" u="none" strike="noStrike">
                          <a:effectLst/>
                        </a:rPr>
                        <a:t>The Exchange shall impose an Extreme Loss Margin (ELM) of minimum 1% in respect of all outstanding positions.</a:t>
                      </a:r>
                      <a:endParaRPr lang="en-US" sz="1200" b="0" i="0" u="none" strike="noStrike">
                        <a:solidFill>
                          <a:srgbClr val="666666"/>
                        </a:solidFill>
                        <a:effectLst/>
                        <a:latin typeface="Arial" panose="020B0604020202020204" pitchFamily="34" charset="0"/>
                      </a:endParaRPr>
                    </a:p>
                  </a:txBody>
                  <a:tcPr marL="7474" marR="7474" marT="7474" marB="0" anchor="ctr"/>
                </a:tc>
                <a:extLst>
                  <a:ext uri="{0D108BD9-81ED-4DB2-BD59-A6C34878D82A}">
                    <a16:rowId xmlns:a16="http://schemas.microsoft.com/office/drawing/2014/main" val="185774881"/>
                  </a:ext>
                </a:extLst>
              </a:tr>
              <a:tr h="366403">
                <a:tc rowSpan="5">
                  <a:txBody>
                    <a:bodyPr/>
                    <a:lstStyle/>
                    <a:p>
                      <a:pPr algn="l" fontAlgn="ctr">
                        <a:buNone/>
                      </a:pPr>
                      <a:r>
                        <a:rPr lang="en-IN" sz="1400" b="1" u="none" strike="noStrike" dirty="0">
                          <a:effectLst/>
                        </a:rPr>
                        <a:t>4.Collaterals</a:t>
                      </a:r>
                      <a:endParaRPr lang="en-IN" sz="1400" b="1" i="0" u="none" strike="noStrike" dirty="0">
                        <a:solidFill>
                          <a:srgbClr val="666666"/>
                        </a:solidFill>
                        <a:effectLst/>
                        <a:latin typeface="Arial" panose="020B0604020202020204" pitchFamily="34" charset="0"/>
                      </a:endParaRPr>
                    </a:p>
                  </a:txBody>
                  <a:tcPr marL="7474" marR="7474" marT="7474" marB="0" anchor="ctr"/>
                </a:tc>
                <a:tc>
                  <a:txBody>
                    <a:bodyPr/>
                    <a:lstStyle/>
                    <a:p>
                      <a:pPr algn="l" fontAlgn="ctr">
                        <a:buNone/>
                      </a:pPr>
                      <a:r>
                        <a:rPr lang="en-US" sz="1200" u="none" strike="noStrike" dirty="0">
                          <a:effectLst/>
                        </a:rPr>
                        <a:t>The Exchange Clearing shall accept the following collaterals subject to the minimum ratio of 50:50 between Cash and Non-Cash :</a:t>
                      </a:r>
                      <a:endParaRPr lang="en-US" sz="1200" b="0" i="0" u="none" strike="noStrike" dirty="0">
                        <a:solidFill>
                          <a:srgbClr val="666666"/>
                        </a:solidFill>
                        <a:effectLst/>
                        <a:latin typeface="Arial" panose="020B0604020202020204" pitchFamily="34" charset="0"/>
                      </a:endParaRPr>
                    </a:p>
                  </a:txBody>
                  <a:tcPr marL="7474" marR="7474" marT="7474" marB="0" anchor="ctr"/>
                </a:tc>
                <a:extLst>
                  <a:ext uri="{0D108BD9-81ED-4DB2-BD59-A6C34878D82A}">
                    <a16:rowId xmlns:a16="http://schemas.microsoft.com/office/drawing/2014/main" val="2208469328"/>
                  </a:ext>
                </a:extLst>
              </a:tr>
              <a:tr h="186354">
                <a:tc vMerge="1">
                  <a:txBody>
                    <a:bodyPr/>
                    <a:lstStyle/>
                    <a:p>
                      <a:endParaRPr lang="en-IN"/>
                    </a:p>
                  </a:txBody>
                  <a:tcPr/>
                </a:tc>
                <a:tc>
                  <a:txBody>
                    <a:bodyPr/>
                    <a:lstStyle/>
                    <a:p>
                      <a:pPr algn="l" fontAlgn="ctr">
                        <a:buNone/>
                      </a:pPr>
                      <a:r>
                        <a:rPr lang="en-IN" sz="1200" u="none" strike="noStrike" dirty="0">
                          <a:effectLst/>
                        </a:rPr>
                        <a:t>1. Cash – US Dollars</a:t>
                      </a:r>
                      <a:endParaRPr lang="en-IN" sz="1200" b="0" i="0" u="none" strike="noStrike" dirty="0">
                        <a:solidFill>
                          <a:srgbClr val="666666"/>
                        </a:solidFill>
                        <a:effectLst/>
                        <a:latin typeface="Arial" panose="020B0604020202020204" pitchFamily="34" charset="0"/>
                      </a:endParaRPr>
                    </a:p>
                  </a:txBody>
                  <a:tcPr marL="7474" marR="7474" marT="7474" marB="0" anchor="ctr"/>
                </a:tc>
                <a:extLst>
                  <a:ext uri="{0D108BD9-81ED-4DB2-BD59-A6C34878D82A}">
                    <a16:rowId xmlns:a16="http://schemas.microsoft.com/office/drawing/2014/main" val="4263967989"/>
                  </a:ext>
                </a:extLst>
              </a:tr>
              <a:tr h="215612">
                <a:tc vMerge="1">
                  <a:txBody>
                    <a:bodyPr/>
                    <a:lstStyle/>
                    <a:p>
                      <a:endParaRPr lang="en-IN"/>
                    </a:p>
                  </a:txBody>
                  <a:tcPr/>
                </a:tc>
                <a:tc>
                  <a:txBody>
                    <a:bodyPr/>
                    <a:lstStyle/>
                    <a:p>
                      <a:pPr algn="l" fontAlgn="ctr">
                        <a:buNone/>
                      </a:pPr>
                      <a:r>
                        <a:rPr lang="en-US" sz="1200" u="none" strike="noStrike">
                          <a:effectLst/>
                        </a:rPr>
                        <a:t>2. Cash Equivalents - Fixed Deposits and Standby Letter of Credit (SBLC) issued by IBUs in IFSC</a:t>
                      </a:r>
                      <a:endParaRPr lang="en-US" sz="1200" b="0" i="0" u="none" strike="noStrike">
                        <a:solidFill>
                          <a:srgbClr val="666666"/>
                        </a:solidFill>
                        <a:effectLst/>
                        <a:latin typeface="Arial" panose="020B0604020202020204" pitchFamily="34" charset="0"/>
                      </a:endParaRPr>
                    </a:p>
                  </a:txBody>
                  <a:tcPr marL="7474" marR="7474" marT="7474" marB="0" anchor="ctr"/>
                </a:tc>
                <a:extLst>
                  <a:ext uri="{0D108BD9-81ED-4DB2-BD59-A6C34878D82A}">
                    <a16:rowId xmlns:a16="http://schemas.microsoft.com/office/drawing/2014/main" val="352767991"/>
                  </a:ext>
                </a:extLst>
              </a:tr>
              <a:tr h="186354">
                <a:tc vMerge="1">
                  <a:txBody>
                    <a:bodyPr/>
                    <a:lstStyle/>
                    <a:p>
                      <a:endParaRPr lang="en-IN"/>
                    </a:p>
                  </a:txBody>
                  <a:tcPr/>
                </a:tc>
                <a:tc>
                  <a:txBody>
                    <a:bodyPr/>
                    <a:lstStyle/>
                    <a:p>
                      <a:pPr algn="l" fontAlgn="ctr">
                        <a:buNone/>
                      </a:pPr>
                      <a:r>
                        <a:rPr lang="en-IN" sz="1200" u="none" strike="noStrike">
                          <a:effectLst/>
                        </a:rPr>
                        <a:t>and</a:t>
                      </a:r>
                      <a:endParaRPr lang="en-IN" sz="1200" b="0" i="0" u="none" strike="noStrike">
                        <a:solidFill>
                          <a:srgbClr val="666666"/>
                        </a:solidFill>
                        <a:effectLst/>
                        <a:latin typeface="Arial" panose="020B0604020202020204" pitchFamily="34" charset="0"/>
                      </a:endParaRPr>
                    </a:p>
                  </a:txBody>
                  <a:tcPr marL="7474" marR="7474" marT="7474" marB="0" anchor="ctr"/>
                </a:tc>
                <a:extLst>
                  <a:ext uri="{0D108BD9-81ED-4DB2-BD59-A6C34878D82A}">
                    <a16:rowId xmlns:a16="http://schemas.microsoft.com/office/drawing/2014/main" val="209401312"/>
                  </a:ext>
                </a:extLst>
              </a:tr>
              <a:tr h="546451">
                <a:tc vMerge="1">
                  <a:txBody>
                    <a:bodyPr/>
                    <a:lstStyle/>
                    <a:p>
                      <a:endParaRPr lang="en-IN"/>
                    </a:p>
                  </a:txBody>
                  <a:tcPr/>
                </a:tc>
                <a:tc>
                  <a:txBody>
                    <a:bodyPr/>
                    <a:lstStyle/>
                    <a:p>
                      <a:pPr algn="l" fontAlgn="ctr">
                        <a:buNone/>
                      </a:pPr>
                      <a:r>
                        <a:rPr lang="en-US" sz="1200" u="none" strike="noStrike" dirty="0">
                          <a:effectLst/>
                        </a:rPr>
                        <a:t>3. c) Non Cash - Bullion Depository Receipts issued by India International Depository IFSC Ltd. (IIDI), subject to applicable haircuts and daily valuation. (IIBX shall notify separately via circular the date from which BDR shall be acceptable as Collateral.)</a:t>
                      </a:r>
                      <a:endParaRPr lang="en-US" sz="1200" b="0" i="0" u="none" strike="noStrike" dirty="0">
                        <a:solidFill>
                          <a:srgbClr val="666666"/>
                        </a:solidFill>
                        <a:effectLst/>
                        <a:latin typeface="Arial" panose="020B0604020202020204" pitchFamily="34" charset="0"/>
                      </a:endParaRPr>
                    </a:p>
                  </a:txBody>
                  <a:tcPr marL="7474" marR="7474" marT="7474" marB="0" anchor="ctr"/>
                </a:tc>
                <a:extLst>
                  <a:ext uri="{0D108BD9-81ED-4DB2-BD59-A6C34878D82A}">
                    <a16:rowId xmlns:a16="http://schemas.microsoft.com/office/drawing/2014/main" val="1315605693"/>
                  </a:ext>
                </a:extLst>
              </a:tr>
            </a:tbl>
          </a:graphicData>
        </a:graphic>
      </p:graphicFrame>
      <p:sp>
        <p:nvSpPr>
          <p:cNvPr id="7" name="Title 1">
            <a:extLst>
              <a:ext uri="{FF2B5EF4-FFF2-40B4-BE49-F238E27FC236}">
                <a16:creationId xmlns:a16="http://schemas.microsoft.com/office/drawing/2014/main" id="{7DE7BD9A-D5B7-2E61-F427-320DF29601FE}"/>
              </a:ext>
            </a:extLst>
          </p:cNvPr>
          <p:cNvSpPr txBox="1">
            <a:spLocks/>
          </p:cNvSpPr>
          <p:nvPr/>
        </p:nvSpPr>
        <p:spPr>
          <a:xfrm>
            <a:off x="381000" y="228600"/>
            <a:ext cx="9144000" cy="5698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342A66"/>
                </a:solidFill>
                <a:latin typeface="IBM Plex Sans" panose="020B0503050000000000" pitchFamily="34" charset="0"/>
                <a:ea typeface="+mj-ea"/>
                <a:cs typeface="+mj-cs"/>
              </a:defRPr>
            </a:lvl1pPr>
          </a:lstStyle>
          <a:p>
            <a:pPr marL="0" marR="0" lvl="0" indent="0" algn="ctr" defTabSz="914400" rtl="0" eaLnBrk="1" fontAlgn="base" latinLnBrk="0" hangingPunct="1">
              <a:lnSpc>
                <a:spcPct val="90000"/>
              </a:lnSpc>
              <a:spcBef>
                <a:spcPct val="0"/>
              </a:spcBef>
              <a:spcAft>
                <a:spcPts val="0"/>
              </a:spcAft>
              <a:buClrTx/>
              <a:buSzTx/>
              <a:buFontTx/>
              <a:buNone/>
              <a:tabLst/>
              <a:defRPr/>
            </a:pPr>
            <a:r>
              <a:rPr lang="en-US" sz="2800" dirty="0">
                <a:solidFill>
                  <a:schemeClr val="accent1">
                    <a:lumMod val="50000"/>
                  </a:schemeClr>
                </a:solidFill>
                <a:latin typeface="Book Antiqua" panose="02040602050305030304" pitchFamily="18" charset="0"/>
              </a:rPr>
              <a:t>Silver Futures Contract Specifications Salient Features</a:t>
            </a:r>
            <a:endParaRPr lang="en-IN" sz="2800" dirty="0">
              <a:solidFill>
                <a:schemeClr val="accent1">
                  <a:lumMod val="50000"/>
                </a:schemeClr>
              </a:solidFill>
              <a:latin typeface="Book Antiqua" panose="02040602050305030304" pitchFamily="18" charset="0"/>
            </a:endParaRPr>
          </a:p>
        </p:txBody>
      </p:sp>
    </p:spTree>
    <p:extLst>
      <p:ext uri="{BB962C8B-B14F-4D97-AF65-F5344CB8AC3E}">
        <p14:creationId xmlns:p14="http://schemas.microsoft.com/office/powerpoint/2010/main" val="37708826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011CEF2-D2F9-455F-BA35-3CDEDDA3D223}"/>
              </a:ext>
            </a:extLst>
          </p:cNvPr>
          <p:cNvSpPr txBox="1">
            <a:spLocks/>
          </p:cNvSpPr>
          <p:nvPr/>
        </p:nvSpPr>
        <p:spPr>
          <a:xfrm>
            <a:off x="391273" y="120756"/>
            <a:ext cx="11550009" cy="5698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342A66"/>
                </a:solidFill>
                <a:latin typeface="IBM Plex Sans" panose="020B0503050000000000" pitchFamily="34" charset="0"/>
                <a:ea typeface="+mj-ea"/>
                <a:cs typeface="+mj-cs"/>
              </a:defRPr>
            </a:lvl1pPr>
          </a:lstStyle>
          <a:p>
            <a:pPr marL="0" marR="0" lvl="0" indent="0" algn="ctr" defTabSz="914400" rtl="0" eaLnBrk="1" fontAlgn="base" latinLnBrk="0" hangingPunct="1">
              <a:lnSpc>
                <a:spcPct val="90000"/>
              </a:lnSpc>
              <a:spcBef>
                <a:spcPct val="0"/>
              </a:spcBef>
              <a:spcAft>
                <a:spcPts val="0"/>
              </a:spcAft>
              <a:buClrTx/>
              <a:buSzTx/>
              <a:buFontTx/>
              <a:buNone/>
              <a:tabLst/>
              <a:defRPr/>
            </a:pPr>
            <a:r>
              <a:rPr lang="en-IN" sz="2800" dirty="0">
                <a:solidFill>
                  <a:schemeClr val="accent1">
                    <a:lumMod val="50000"/>
                  </a:schemeClr>
                </a:solidFill>
                <a:latin typeface="Book Antiqua" panose="02040602050305030304" pitchFamily="18" charset="0"/>
              </a:rPr>
              <a:t>IIBX Annual Plan for FY 2025-26 </a:t>
            </a:r>
          </a:p>
        </p:txBody>
      </p:sp>
      <p:cxnSp>
        <p:nvCxnSpPr>
          <p:cNvPr id="3" name="Straight Connector 2">
            <a:extLst>
              <a:ext uri="{FF2B5EF4-FFF2-40B4-BE49-F238E27FC236}">
                <a16:creationId xmlns:a16="http://schemas.microsoft.com/office/drawing/2014/main" id="{E2F5004A-CAB1-4087-8BE2-5B948BA8AAB3}"/>
              </a:ext>
            </a:extLst>
          </p:cNvPr>
          <p:cNvCxnSpPr>
            <a:cxnSpLocks/>
            <a:endCxn id="30" idx="0"/>
          </p:cNvCxnSpPr>
          <p:nvPr/>
        </p:nvCxnSpPr>
        <p:spPr>
          <a:xfrm flipV="1">
            <a:off x="968368" y="2891897"/>
            <a:ext cx="636979" cy="693444"/>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ardrop 9">
            <a:extLst>
              <a:ext uri="{FF2B5EF4-FFF2-40B4-BE49-F238E27FC236}">
                <a16:creationId xmlns:a16="http://schemas.microsoft.com/office/drawing/2014/main" id="{8B1B9A6D-B8BE-4A07-AD55-DD4242A5A820}"/>
              </a:ext>
            </a:extLst>
          </p:cNvPr>
          <p:cNvSpPr/>
          <p:nvPr/>
        </p:nvSpPr>
        <p:spPr>
          <a:xfrm rot="8120989">
            <a:off x="412139" y="3615141"/>
            <a:ext cx="770801" cy="750893"/>
          </a:xfrm>
          <a:prstGeom prst="teardrop">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Book Antiqua" panose="02040602050305030304" pitchFamily="18" charset="0"/>
            </a:endParaRPr>
          </a:p>
        </p:txBody>
      </p:sp>
      <p:pic>
        <p:nvPicPr>
          <p:cNvPr id="20" name="Graphic 19" descr="Lightbulb and gear">
            <a:extLst>
              <a:ext uri="{FF2B5EF4-FFF2-40B4-BE49-F238E27FC236}">
                <a16:creationId xmlns:a16="http://schemas.microsoft.com/office/drawing/2014/main" id="{2BE70D19-428A-4A69-97AF-01D946439F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4289" y="3780765"/>
            <a:ext cx="483022" cy="483022"/>
          </a:xfrm>
          <a:prstGeom prst="rect">
            <a:avLst/>
          </a:prstGeom>
        </p:spPr>
      </p:pic>
      <p:sp>
        <p:nvSpPr>
          <p:cNvPr id="30" name="Teardrop 29">
            <a:extLst>
              <a:ext uri="{FF2B5EF4-FFF2-40B4-BE49-F238E27FC236}">
                <a16:creationId xmlns:a16="http://schemas.microsoft.com/office/drawing/2014/main" id="{B8A0723B-FF60-48E2-93A3-EC95AD1D37F4}"/>
              </a:ext>
            </a:extLst>
          </p:cNvPr>
          <p:cNvSpPr/>
          <p:nvPr/>
        </p:nvSpPr>
        <p:spPr>
          <a:xfrm rot="8120989">
            <a:off x="1494125" y="2245600"/>
            <a:ext cx="770801" cy="750893"/>
          </a:xfrm>
          <a:prstGeom prst="teardrop">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Book Antiqua" panose="02040602050305030304" pitchFamily="18" charset="0"/>
            </a:endParaRPr>
          </a:p>
        </p:txBody>
      </p:sp>
      <p:pic>
        <p:nvPicPr>
          <p:cNvPr id="29" name="Graphic 28" descr="Court">
            <a:extLst>
              <a:ext uri="{FF2B5EF4-FFF2-40B4-BE49-F238E27FC236}">
                <a16:creationId xmlns:a16="http://schemas.microsoft.com/office/drawing/2014/main" id="{668FDB55-12F7-4C6C-9348-90A95CA4ED9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92927" y="2439495"/>
            <a:ext cx="373195" cy="373195"/>
          </a:xfrm>
          <a:prstGeom prst="rect">
            <a:avLst/>
          </a:prstGeom>
        </p:spPr>
      </p:pic>
      <p:sp>
        <p:nvSpPr>
          <p:cNvPr id="31" name="Rectangle 30">
            <a:extLst>
              <a:ext uri="{FF2B5EF4-FFF2-40B4-BE49-F238E27FC236}">
                <a16:creationId xmlns:a16="http://schemas.microsoft.com/office/drawing/2014/main" id="{E28F4041-6FDC-40D0-A547-7AFF5DC7B3DB}"/>
              </a:ext>
            </a:extLst>
          </p:cNvPr>
          <p:cNvSpPr/>
          <p:nvPr/>
        </p:nvSpPr>
        <p:spPr>
          <a:xfrm>
            <a:off x="160413" y="1640963"/>
            <a:ext cx="2861974"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Book Antiqua" panose="02040602050305030304" pitchFamily="18" charset="0"/>
              </a:rPr>
              <a:t>MEPZ Vault at Chennai (Done)</a:t>
            </a:r>
            <a:endParaRPr kumimoji="0" lang="en-US" sz="1400" b="0" i="0" u="none" strike="noStrike" kern="1200" cap="none" spc="0" normalizeH="0" baseline="0" noProof="0" dirty="0">
              <a:ln>
                <a:noFill/>
              </a:ln>
              <a:solidFill>
                <a:prstClr val="black"/>
              </a:solidFill>
              <a:effectLst/>
              <a:uLnTx/>
              <a:uFillTx/>
              <a:latin typeface="Book Antiqua" panose="02040602050305030304" pitchFamily="18" charset="0"/>
            </a:endParaRPr>
          </a:p>
        </p:txBody>
      </p:sp>
      <p:sp>
        <p:nvSpPr>
          <p:cNvPr id="34" name="Rectangle 33">
            <a:extLst>
              <a:ext uri="{FF2B5EF4-FFF2-40B4-BE49-F238E27FC236}">
                <a16:creationId xmlns:a16="http://schemas.microsoft.com/office/drawing/2014/main" id="{0F056EA4-A0C7-4C2D-82B9-B7DF554998FC}"/>
              </a:ext>
            </a:extLst>
          </p:cNvPr>
          <p:cNvSpPr/>
          <p:nvPr/>
        </p:nvSpPr>
        <p:spPr>
          <a:xfrm>
            <a:off x="58790" y="5007309"/>
            <a:ext cx="2532010" cy="771878"/>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Book Antiqua" panose="02040602050305030304" pitchFamily="18" charset="0"/>
              </a:rPr>
              <a:t>Extension in Trading Hours for T+0 contracts by 3 hours till 9:30 pm (Done)</a:t>
            </a:r>
            <a:endParaRPr kumimoji="0" lang="en-IN" sz="1400" b="0" i="0" u="none" strike="noStrike" kern="1200" cap="none" spc="0" normalizeH="0" baseline="0" noProof="0" dirty="0">
              <a:ln>
                <a:noFill/>
              </a:ln>
              <a:solidFill>
                <a:prstClr val="black"/>
              </a:solidFill>
              <a:effectLst/>
              <a:uLnTx/>
              <a:uFillTx/>
              <a:latin typeface="Book Antiqua" panose="02040602050305030304" pitchFamily="18" charset="0"/>
            </a:endParaRPr>
          </a:p>
        </p:txBody>
      </p:sp>
      <p:cxnSp>
        <p:nvCxnSpPr>
          <p:cNvPr id="46" name="Straight Connector 45">
            <a:extLst>
              <a:ext uri="{FF2B5EF4-FFF2-40B4-BE49-F238E27FC236}">
                <a16:creationId xmlns:a16="http://schemas.microsoft.com/office/drawing/2014/main" id="{59212FDF-07F7-4AEE-9170-A7503DB515BD}"/>
              </a:ext>
            </a:extLst>
          </p:cNvPr>
          <p:cNvCxnSpPr>
            <a:cxnSpLocks/>
            <a:stCxn id="30" idx="6"/>
            <a:endCxn id="49" idx="2"/>
          </p:cNvCxnSpPr>
          <p:nvPr/>
        </p:nvCxnSpPr>
        <p:spPr>
          <a:xfrm>
            <a:off x="2143380" y="2888144"/>
            <a:ext cx="1214158" cy="858604"/>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9" name="Teardrop 48">
            <a:extLst>
              <a:ext uri="{FF2B5EF4-FFF2-40B4-BE49-F238E27FC236}">
                <a16:creationId xmlns:a16="http://schemas.microsoft.com/office/drawing/2014/main" id="{4E734A38-FED4-4E57-8F98-598F3A033355}"/>
              </a:ext>
            </a:extLst>
          </p:cNvPr>
          <p:cNvSpPr/>
          <p:nvPr/>
        </p:nvSpPr>
        <p:spPr>
          <a:xfrm rot="8120989">
            <a:off x="3235993" y="3638398"/>
            <a:ext cx="770801" cy="750893"/>
          </a:xfrm>
          <a:prstGeom prst="teardrop">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Book Antiqua" panose="02040602050305030304" pitchFamily="18" charset="0"/>
            </a:endParaRPr>
          </a:p>
        </p:txBody>
      </p:sp>
      <p:sp>
        <p:nvSpPr>
          <p:cNvPr id="50" name="Rectangle 49">
            <a:extLst>
              <a:ext uri="{FF2B5EF4-FFF2-40B4-BE49-F238E27FC236}">
                <a16:creationId xmlns:a16="http://schemas.microsoft.com/office/drawing/2014/main" id="{F7C8FA6A-5B92-48E5-B94E-AAE4F90152CB}"/>
              </a:ext>
            </a:extLst>
          </p:cNvPr>
          <p:cNvSpPr/>
          <p:nvPr/>
        </p:nvSpPr>
        <p:spPr>
          <a:xfrm>
            <a:off x="664263" y="4662894"/>
            <a:ext cx="1002197"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4F81BD">
                    <a:lumMod val="50000"/>
                  </a:srgbClr>
                </a:solidFill>
                <a:latin typeface="Book Antiqua" panose="02040602050305030304" pitchFamily="18" charset="0"/>
              </a:rPr>
              <a:t>May</a:t>
            </a:r>
            <a:r>
              <a:rPr kumimoji="0" lang="en-US" sz="1400" b="1" i="0" u="none" strike="noStrike" kern="1200" cap="none" spc="0" normalizeH="0" baseline="0" noProof="0" dirty="0">
                <a:ln>
                  <a:noFill/>
                </a:ln>
                <a:solidFill>
                  <a:srgbClr val="4F81BD">
                    <a:lumMod val="50000"/>
                  </a:srgbClr>
                </a:solidFill>
                <a:effectLst/>
                <a:uLnTx/>
                <a:uFillTx/>
                <a:latin typeface="Book Antiqua" panose="02040602050305030304" pitchFamily="18" charset="0"/>
              </a:rPr>
              <a:t> 2025 </a:t>
            </a:r>
            <a:endParaRPr kumimoji="0" lang="en-IN" sz="1400" b="1" i="0" u="none" strike="noStrike" kern="1200" cap="none" spc="0" normalizeH="0" baseline="0" noProof="0" dirty="0">
              <a:ln>
                <a:noFill/>
              </a:ln>
              <a:solidFill>
                <a:srgbClr val="4F81BD">
                  <a:lumMod val="50000"/>
                </a:srgbClr>
              </a:solidFill>
              <a:effectLst/>
              <a:uLnTx/>
              <a:uFillTx/>
              <a:latin typeface="Book Antiqua" panose="02040602050305030304" pitchFamily="18" charset="0"/>
            </a:endParaRPr>
          </a:p>
        </p:txBody>
      </p:sp>
      <p:cxnSp>
        <p:nvCxnSpPr>
          <p:cNvPr id="52" name="Straight Connector 51">
            <a:extLst>
              <a:ext uri="{FF2B5EF4-FFF2-40B4-BE49-F238E27FC236}">
                <a16:creationId xmlns:a16="http://schemas.microsoft.com/office/drawing/2014/main" id="{80697301-B1A1-4F14-A30C-BC3777E41382}"/>
              </a:ext>
            </a:extLst>
          </p:cNvPr>
          <p:cNvCxnSpPr>
            <a:cxnSpLocks/>
          </p:cNvCxnSpPr>
          <p:nvPr/>
        </p:nvCxnSpPr>
        <p:spPr>
          <a:xfrm>
            <a:off x="259506" y="4998984"/>
            <a:ext cx="203141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0E6A2DB5-7229-4B6F-8113-1387419A4913}"/>
              </a:ext>
            </a:extLst>
          </p:cNvPr>
          <p:cNvSpPr/>
          <p:nvPr/>
        </p:nvSpPr>
        <p:spPr>
          <a:xfrm>
            <a:off x="843178" y="1261735"/>
            <a:ext cx="1377300"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F81BD">
                    <a:lumMod val="50000"/>
                  </a:srgbClr>
                </a:solidFill>
                <a:effectLst/>
                <a:uLnTx/>
                <a:uFillTx/>
                <a:latin typeface="Book Antiqua" panose="02040602050305030304" pitchFamily="18" charset="0"/>
              </a:rPr>
              <a:t>       May 2025  </a:t>
            </a:r>
            <a:endParaRPr kumimoji="0" lang="en-IN" sz="1400" b="1" i="0" u="none" strike="noStrike" kern="1200" cap="none" spc="0" normalizeH="0" baseline="0" noProof="0" dirty="0">
              <a:ln>
                <a:noFill/>
              </a:ln>
              <a:solidFill>
                <a:srgbClr val="4F81BD">
                  <a:lumMod val="50000"/>
                </a:srgbClr>
              </a:solidFill>
              <a:effectLst/>
              <a:uLnTx/>
              <a:uFillTx/>
              <a:latin typeface="Book Antiqua" panose="02040602050305030304" pitchFamily="18" charset="0"/>
            </a:endParaRPr>
          </a:p>
        </p:txBody>
      </p:sp>
      <p:cxnSp>
        <p:nvCxnSpPr>
          <p:cNvPr id="57" name="Straight Connector 56">
            <a:extLst>
              <a:ext uri="{FF2B5EF4-FFF2-40B4-BE49-F238E27FC236}">
                <a16:creationId xmlns:a16="http://schemas.microsoft.com/office/drawing/2014/main" id="{D985103C-B0AE-4AF8-B22C-D6AE897514C0}"/>
              </a:ext>
            </a:extLst>
          </p:cNvPr>
          <p:cNvCxnSpPr>
            <a:cxnSpLocks/>
          </p:cNvCxnSpPr>
          <p:nvPr/>
        </p:nvCxnSpPr>
        <p:spPr>
          <a:xfrm>
            <a:off x="664263" y="1623536"/>
            <a:ext cx="185902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61" name="Graphic 60" descr="Document">
            <a:extLst>
              <a:ext uri="{FF2B5EF4-FFF2-40B4-BE49-F238E27FC236}">
                <a16:creationId xmlns:a16="http://schemas.microsoft.com/office/drawing/2014/main" id="{EE756477-3EBC-4400-B06C-762865A49D6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11572" y="3823199"/>
            <a:ext cx="419641" cy="419641"/>
          </a:xfrm>
          <a:prstGeom prst="rect">
            <a:avLst/>
          </a:prstGeom>
        </p:spPr>
      </p:pic>
      <p:sp>
        <p:nvSpPr>
          <p:cNvPr id="63" name="Rectangle 62">
            <a:extLst>
              <a:ext uri="{FF2B5EF4-FFF2-40B4-BE49-F238E27FC236}">
                <a16:creationId xmlns:a16="http://schemas.microsoft.com/office/drawing/2014/main" id="{AC1D6003-3A69-4709-ABD0-9BCF326752A3}"/>
              </a:ext>
            </a:extLst>
          </p:cNvPr>
          <p:cNvSpPr/>
          <p:nvPr/>
        </p:nvSpPr>
        <p:spPr>
          <a:xfrm>
            <a:off x="2938964" y="4645552"/>
            <a:ext cx="133081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4F81BD">
                    <a:lumMod val="50000"/>
                  </a:srgbClr>
                </a:solidFill>
                <a:latin typeface="Book Antiqua" panose="02040602050305030304" pitchFamily="18" charset="0"/>
              </a:rPr>
              <a:t>Q2 FY </a:t>
            </a:r>
            <a:r>
              <a:rPr kumimoji="0" lang="en-US" sz="1400" b="1" i="0" u="none" strike="noStrike" kern="1200" cap="none" spc="0" normalizeH="0" baseline="0" noProof="0" dirty="0">
                <a:ln>
                  <a:noFill/>
                </a:ln>
                <a:solidFill>
                  <a:srgbClr val="4F81BD">
                    <a:lumMod val="50000"/>
                  </a:srgbClr>
                </a:solidFill>
                <a:effectLst/>
                <a:uLnTx/>
                <a:uFillTx/>
                <a:latin typeface="Book Antiqua" panose="02040602050305030304" pitchFamily="18" charset="0"/>
              </a:rPr>
              <a:t>2025-26</a:t>
            </a:r>
            <a:endParaRPr kumimoji="0" lang="en-IN" sz="1400" b="1" i="0" u="none" strike="noStrike" kern="1200" cap="none" spc="0" normalizeH="0" baseline="0" noProof="0" dirty="0">
              <a:ln>
                <a:noFill/>
              </a:ln>
              <a:solidFill>
                <a:srgbClr val="4F81BD">
                  <a:lumMod val="50000"/>
                </a:srgbClr>
              </a:solidFill>
              <a:effectLst/>
              <a:uLnTx/>
              <a:uFillTx/>
              <a:latin typeface="Book Antiqua" panose="02040602050305030304" pitchFamily="18" charset="0"/>
            </a:endParaRPr>
          </a:p>
        </p:txBody>
      </p:sp>
      <p:cxnSp>
        <p:nvCxnSpPr>
          <p:cNvPr id="64" name="Straight Connector 63">
            <a:extLst>
              <a:ext uri="{FF2B5EF4-FFF2-40B4-BE49-F238E27FC236}">
                <a16:creationId xmlns:a16="http://schemas.microsoft.com/office/drawing/2014/main" id="{6765C8C2-A90E-4165-9463-FD401AEB60E1}"/>
              </a:ext>
            </a:extLst>
          </p:cNvPr>
          <p:cNvCxnSpPr>
            <a:cxnSpLocks/>
          </p:cNvCxnSpPr>
          <p:nvPr/>
        </p:nvCxnSpPr>
        <p:spPr>
          <a:xfrm>
            <a:off x="2907378" y="4953329"/>
            <a:ext cx="2131918"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D30B4C2-FBCF-44AA-AB37-C167AB8BBA91}"/>
              </a:ext>
            </a:extLst>
          </p:cNvPr>
          <p:cNvCxnSpPr>
            <a:cxnSpLocks/>
            <a:stCxn id="49" idx="4"/>
            <a:endCxn id="66" idx="0"/>
          </p:cNvCxnSpPr>
          <p:nvPr/>
        </p:nvCxnSpPr>
        <p:spPr>
          <a:xfrm flipV="1">
            <a:off x="3895571" y="2929503"/>
            <a:ext cx="667629" cy="813491"/>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6" name="Teardrop 65">
            <a:extLst>
              <a:ext uri="{FF2B5EF4-FFF2-40B4-BE49-F238E27FC236}">
                <a16:creationId xmlns:a16="http://schemas.microsoft.com/office/drawing/2014/main" id="{0F4ECE8B-4D84-4339-BDDA-30B9F66981E8}"/>
              </a:ext>
            </a:extLst>
          </p:cNvPr>
          <p:cNvSpPr/>
          <p:nvPr/>
        </p:nvSpPr>
        <p:spPr>
          <a:xfrm rot="8120989">
            <a:off x="4451978" y="2283206"/>
            <a:ext cx="770801" cy="750893"/>
          </a:xfrm>
          <a:prstGeom prst="teardrop">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Book Antiqua" panose="02040602050305030304" pitchFamily="18" charset="0"/>
            </a:endParaRPr>
          </a:p>
        </p:txBody>
      </p:sp>
      <p:cxnSp>
        <p:nvCxnSpPr>
          <p:cNvPr id="72" name="Straight Connector 71">
            <a:extLst>
              <a:ext uri="{FF2B5EF4-FFF2-40B4-BE49-F238E27FC236}">
                <a16:creationId xmlns:a16="http://schemas.microsoft.com/office/drawing/2014/main" id="{629E4561-8F8C-4D9B-8F9D-DBC1C0E4B7B2}"/>
              </a:ext>
            </a:extLst>
          </p:cNvPr>
          <p:cNvCxnSpPr>
            <a:cxnSpLocks/>
            <a:endCxn id="73" idx="2"/>
          </p:cNvCxnSpPr>
          <p:nvPr/>
        </p:nvCxnSpPr>
        <p:spPr>
          <a:xfrm>
            <a:off x="5234580" y="2772146"/>
            <a:ext cx="875635" cy="928018"/>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3" name="Teardrop 72">
            <a:extLst>
              <a:ext uri="{FF2B5EF4-FFF2-40B4-BE49-F238E27FC236}">
                <a16:creationId xmlns:a16="http://schemas.microsoft.com/office/drawing/2014/main" id="{FC692288-0217-47CA-9896-2543403B8F09}"/>
              </a:ext>
            </a:extLst>
          </p:cNvPr>
          <p:cNvSpPr/>
          <p:nvPr/>
        </p:nvSpPr>
        <p:spPr>
          <a:xfrm rot="8120989">
            <a:off x="5988670" y="3591814"/>
            <a:ext cx="770801" cy="750893"/>
          </a:xfrm>
          <a:prstGeom prst="teardrop">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Book Antiqua" panose="02040602050305030304" pitchFamily="18" charset="0"/>
            </a:endParaRPr>
          </a:p>
        </p:txBody>
      </p:sp>
      <p:sp>
        <p:nvSpPr>
          <p:cNvPr id="74" name="Rectangle 73">
            <a:extLst>
              <a:ext uri="{FF2B5EF4-FFF2-40B4-BE49-F238E27FC236}">
                <a16:creationId xmlns:a16="http://schemas.microsoft.com/office/drawing/2014/main" id="{8EEA9337-E616-4B61-BC13-E11C0EC49F16}"/>
              </a:ext>
            </a:extLst>
          </p:cNvPr>
          <p:cNvSpPr/>
          <p:nvPr/>
        </p:nvSpPr>
        <p:spPr>
          <a:xfrm>
            <a:off x="3657600" y="1594207"/>
            <a:ext cx="2743200" cy="52322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Book Antiqua" panose="02040602050305030304" pitchFamily="18" charset="0"/>
              </a:rPr>
              <a:t>Gold for Advance Authorisation Licence holders (Done)</a:t>
            </a:r>
            <a:endParaRPr kumimoji="0" lang="en-US" sz="1400" b="0" i="0" u="none" strike="noStrike" kern="1200" cap="none" spc="0" normalizeH="0" baseline="0" noProof="0" dirty="0">
              <a:ln>
                <a:noFill/>
              </a:ln>
              <a:solidFill>
                <a:prstClr val="black"/>
              </a:solidFill>
              <a:effectLst/>
              <a:uLnTx/>
              <a:uFillTx/>
              <a:latin typeface="Book Antiqua" panose="02040602050305030304" pitchFamily="18" charset="0"/>
            </a:endParaRPr>
          </a:p>
        </p:txBody>
      </p:sp>
      <p:sp>
        <p:nvSpPr>
          <p:cNvPr id="75" name="Rectangle 74">
            <a:extLst>
              <a:ext uri="{FF2B5EF4-FFF2-40B4-BE49-F238E27FC236}">
                <a16:creationId xmlns:a16="http://schemas.microsoft.com/office/drawing/2014/main" id="{614D13E4-4908-4D97-82BE-E9E4EBB9C874}"/>
              </a:ext>
            </a:extLst>
          </p:cNvPr>
          <p:cNvSpPr/>
          <p:nvPr/>
        </p:nvSpPr>
        <p:spPr>
          <a:xfrm>
            <a:off x="4173974" y="1266452"/>
            <a:ext cx="1136850"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4F81BD">
                    <a:lumMod val="50000"/>
                  </a:srgbClr>
                </a:solidFill>
                <a:latin typeface="Book Antiqua" panose="02040602050305030304" pitchFamily="18" charset="0"/>
              </a:rPr>
              <a:t>  FY</a:t>
            </a:r>
            <a:r>
              <a:rPr kumimoji="0" lang="en-US" sz="1400" b="1" i="0" u="none" strike="noStrike" kern="1200" cap="none" spc="0" normalizeH="0" baseline="0" noProof="0" dirty="0">
                <a:ln>
                  <a:noFill/>
                </a:ln>
                <a:solidFill>
                  <a:srgbClr val="4F81BD">
                    <a:lumMod val="50000"/>
                  </a:srgbClr>
                </a:solidFill>
                <a:effectLst/>
                <a:uLnTx/>
                <a:uFillTx/>
                <a:latin typeface="Book Antiqua" panose="02040602050305030304" pitchFamily="18" charset="0"/>
              </a:rPr>
              <a:t> 2025-26</a:t>
            </a:r>
            <a:endParaRPr kumimoji="0" lang="en-IN" sz="1400" b="1" i="0" u="none" strike="noStrike" kern="1200" cap="none" spc="0" normalizeH="0" baseline="0" noProof="0" dirty="0">
              <a:ln>
                <a:noFill/>
              </a:ln>
              <a:solidFill>
                <a:srgbClr val="4F81BD">
                  <a:lumMod val="50000"/>
                </a:srgbClr>
              </a:solidFill>
              <a:effectLst/>
              <a:uLnTx/>
              <a:uFillTx/>
              <a:latin typeface="Book Antiqua" panose="02040602050305030304" pitchFamily="18" charset="0"/>
            </a:endParaRPr>
          </a:p>
        </p:txBody>
      </p:sp>
      <p:cxnSp>
        <p:nvCxnSpPr>
          <p:cNvPr id="76" name="Straight Connector 75">
            <a:extLst>
              <a:ext uri="{FF2B5EF4-FFF2-40B4-BE49-F238E27FC236}">
                <a16:creationId xmlns:a16="http://schemas.microsoft.com/office/drawing/2014/main" id="{44800A43-6C96-4D75-995A-3D73455FC2F2}"/>
              </a:ext>
            </a:extLst>
          </p:cNvPr>
          <p:cNvCxnSpPr>
            <a:cxnSpLocks/>
          </p:cNvCxnSpPr>
          <p:nvPr/>
        </p:nvCxnSpPr>
        <p:spPr>
          <a:xfrm>
            <a:off x="4110573" y="1607620"/>
            <a:ext cx="151303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EAAF999-F7DA-4EBE-BBA8-291E42BDF86B}"/>
              </a:ext>
            </a:extLst>
          </p:cNvPr>
          <p:cNvCxnSpPr>
            <a:cxnSpLocks/>
          </p:cNvCxnSpPr>
          <p:nvPr/>
        </p:nvCxnSpPr>
        <p:spPr>
          <a:xfrm>
            <a:off x="8092518" y="2736516"/>
            <a:ext cx="1021189" cy="969843"/>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8" name="Teardrop 77">
            <a:extLst>
              <a:ext uri="{FF2B5EF4-FFF2-40B4-BE49-F238E27FC236}">
                <a16:creationId xmlns:a16="http://schemas.microsoft.com/office/drawing/2014/main" id="{7A51327B-5428-47BC-A969-82BB179211DD}"/>
              </a:ext>
            </a:extLst>
          </p:cNvPr>
          <p:cNvSpPr/>
          <p:nvPr/>
        </p:nvSpPr>
        <p:spPr>
          <a:xfrm rot="8120989">
            <a:off x="9015835" y="3660070"/>
            <a:ext cx="770801" cy="750893"/>
          </a:xfrm>
          <a:prstGeom prst="teardrop">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Book Antiqua" panose="02040602050305030304" pitchFamily="18" charset="0"/>
            </a:endParaRPr>
          </a:p>
        </p:txBody>
      </p:sp>
      <p:sp>
        <p:nvSpPr>
          <p:cNvPr id="79" name="Rectangle 78">
            <a:extLst>
              <a:ext uri="{FF2B5EF4-FFF2-40B4-BE49-F238E27FC236}">
                <a16:creationId xmlns:a16="http://schemas.microsoft.com/office/drawing/2014/main" id="{1961DF51-2A14-47CD-9224-758C23C95170}"/>
              </a:ext>
            </a:extLst>
          </p:cNvPr>
          <p:cNvSpPr/>
          <p:nvPr/>
        </p:nvSpPr>
        <p:spPr>
          <a:xfrm>
            <a:off x="8610375" y="4613219"/>
            <a:ext cx="160504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F81BD">
                    <a:lumMod val="50000"/>
                  </a:srgbClr>
                </a:solidFill>
                <a:effectLst/>
                <a:uLnTx/>
                <a:uFillTx/>
                <a:latin typeface="Book Antiqua" panose="02040602050305030304" pitchFamily="18" charset="0"/>
              </a:rPr>
              <a:t>    FY 2025-26</a:t>
            </a:r>
            <a:endParaRPr kumimoji="0" lang="en-IN" sz="1400" b="1" i="0" u="none" strike="noStrike" kern="1200" cap="none" spc="0" normalizeH="0" baseline="0" noProof="0" dirty="0">
              <a:ln>
                <a:noFill/>
              </a:ln>
              <a:solidFill>
                <a:srgbClr val="4F81BD">
                  <a:lumMod val="50000"/>
                </a:srgbClr>
              </a:solidFill>
              <a:effectLst/>
              <a:uLnTx/>
              <a:uFillTx/>
              <a:latin typeface="Book Antiqua" panose="02040602050305030304" pitchFamily="18" charset="0"/>
            </a:endParaRPr>
          </a:p>
        </p:txBody>
      </p:sp>
      <p:cxnSp>
        <p:nvCxnSpPr>
          <p:cNvPr id="80" name="Straight Connector 79">
            <a:extLst>
              <a:ext uri="{FF2B5EF4-FFF2-40B4-BE49-F238E27FC236}">
                <a16:creationId xmlns:a16="http://schemas.microsoft.com/office/drawing/2014/main" id="{C40483FA-E800-4F2B-BE0C-D09F4ED6A862}"/>
              </a:ext>
            </a:extLst>
          </p:cNvPr>
          <p:cNvCxnSpPr>
            <a:cxnSpLocks/>
          </p:cNvCxnSpPr>
          <p:nvPr/>
        </p:nvCxnSpPr>
        <p:spPr>
          <a:xfrm>
            <a:off x="8701707" y="4953329"/>
            <a:ext cx="1415687"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82" name="Grafik 32" descr="Bullseye">
            <a:extLst>
              <a:ext uri="{FF2B5EF4-FFF2-40B4-BE49-F238E27FC236}">
                <a16:creationId xmlns:a16="http://schemas.microsoft.com/office/drawing/2014/main" id="{CAC4D4D8-771F-448F-A13B-0F23DD425A6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38616" y="3706359"/>
            <a:ext cx="392503" cy="392503"/>
          </a:xfrm>
          <a:prstGeom prst="rect">
            <a:avLst/>
          </a:prstGeom>
        </p:spPr>
      </p:pic>
      <p:pic>
        <p:nvPicPr>
          <p:cNvPr id="84" name="Graphic 83" descr="Bank">
            <a:extLst>
              <a:ext uri="{FF2B5EF4-FFF2-40B4-BE49-F238E27FC236}">
                <a16:creationId xmlns:a16="http://schemas.microsoft.com/office/drawing/2014/main" id="{EE65AD14-CDAF-4638-84C1-F396E315DA5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22954" y="2447354"/>
            <a:ext cx="416342" cy="416342"/>
          </a:xfrm>
          <a:prstGeom prst="rect">
            <a:avLst/>
          </a:prstGeom>
        </p:spPr>
      </p:pic>
      <p:pic>
        <p:nvPicPr>
          <p:cNvPr id="86" name="Graphic 85" descr="Rocket">
            <a:extLst>
              <a:ext uri="{FF2B5EF4-FFF2-40B4-BE49-F238E27FC236}">
                <a16:creationId xmlns:a16="http://schemas.microsoft.com/office/drawing/2014/main" id="{BC6A0396-9D84-4C8D-A22F-4018248C08E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951100" y="2450130"/>
            <a:ext cx="380071" cy="380071"/>
          </a:xfrm>
          <a:prstGeom prst="rect">
            <a:avLst/>
          </a:prstGeom>
        </p:spPr>
      </p:pic>
      <p:cxnSp>
        <p:nvCxnSpPr>
          <p:cNvPr id="15" name="Straight Connector 14">
            <a:extLst>
              <a:ext uri="{FF2B5EF4-FFF2-40B4-BE49-F238E27FC236}">
                <a16:creationId xmlns:a16="http://schemas.microsoft.com/office/drawing/2014/main" id="{9B7E0EF0-2B3F-3534-3953-2BA247FA72DF}"/>
              </a:ext>
            </a:extLst>
          </p:cNvPr>
          <p:cNvCxnSpPr>
            <a:cxnSpLocks/>
            <a:stCxn id="73" idx="4"/>
          </p:cNvCxnSpPr>
          <p:nvPr/>
        </p:nvCxnSpPr>
        <p:spPr>
          <a:xfrm flipV="1">
            <a:off x="6648248" y="2963794"/>
            <a:ext cx="817936" cy="732616"/>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D2CDFDE2-2E50-8D8D-53E4-E781098F9E7B}"/>
              </a:ext>
            </a:extLst>
          </p:cNvPr>
          <p:cNvSpPr/>
          <p:nvPr/>
        </p:nvSpPr>
        <p:spPr>
          <a:xfrm>
            <a:off x="6799331" y="1262485"/>
            <a:ext cx="140615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F81BD">
                    <a:lumMod val="50000"/>
                  </a:srgbClr>
                </a:solidFill>
                <a:effectLst/>
                <a:uLnTx/>
                <a:uFillTx/>
                <a:latin typeface="Book Antiqua" panose="02040602050305030304" pitchFamily="18" charset="0"/>
              </a:rPr>
              <a:t>        FY 2025-26</a:t>
            </a:r>
            <a:endParaRPr kumimoji="0" lang="en-IN" sz="1400" b="1" i="0" u="none" strike="noStrike" kern="1200" cap="none" spc="0" normalizeH="0" baseline="0" noProof="0" dirty="0">
              <a:ln>
                <a:noFill/>
              </a:ln>
              <a:solidFill>
                <a:srgbClr val="4F81BD">
                  <a:lumMod val="50000"/>
                </a:srgbClr>
              </a:solidFill>
              <a:effectLst/>
              <a:uLnTx/>
              <a:uFillTx/>
              <a:latin typeface="Book Antiqua" panose="02040602050305030304" pitchFamily="18" charset="0"/>
            </a:endParaRPr>
          </a:p>
        </p:txBody>
      </p:sp>
      <p:cxnSp>
        <p:nvCxnSpPr>
          <p:cNvPr id="27" name="Straight Connector 26">
            <a:extLst>
              <a:ext uri="{FF2B5EF4-FFF2-40B4-BE49-F238E27FC236}">
                <a16:creationId xmlns:a16="http://schemas.microsoft.com/office/drawing/2014/main" id="{46D3E7AE-B4FC-AEA8-5A8B-C4237844F3F3}"/>
              </a:ext>
            </a:extLst>
          </p:cNvPr>
          <p:cNvCxnSpPr>
            <a:cxnSpLocks/>
          </p:cNvCxnSpPr>
          <p:nvPr/>
        </p:nvCxnSpPr>
        <p:spPr>
          <a:xfrm>
            <a:off x="6939064" y="1603401"/>
            <a:ext cx="1467517"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Teardrop 27">
            <a:extLst>
              <a:ext uri="{FF2B5EF4-FFF2-40B4-BE49-F238E27FC236}">
                <a16:creationId xmlns:a16="http://schemas.microsoft.com/office/drawing/2014/main" id="{7B3B7056-FC4B-0B1C-503D-2FB870315AB8}"/>
              </a:ext>
            </a:extLst>
          </p:cNvPr>
          <p:cNvSpPr/>
          <p:nvPr/>
        </p:nvSpPr>
        <p:spPr>
          <a:xfrm rot="8120989">
            <a:off x="7362903" y="2289318"/>
            <a:ext cx="770801" cy="750893"/>
          </a:xfrm>
          <a:prstGeom prst="teardrop">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Book Antiqua" panose="02040602050305030304" pitchFamily="18" charset="0"/>
            </a:endParaRPr>
          </a:p>
        </p:txBody>
      </p:sp>
      <p:pic>
        <p:nvPicPr>
          <p:cNvPr id="32" name="Graphic 31" descr="Checklist">
            <a:extLst>
              <a:ext uri="{FF2B5EF4-FFF2-40B4-BE49-F238E27FC236}">
                <a16:creationId xmlns:a16="http://schemas.microsoft.com/office/drawing/2014/main" id="{3E878681-B1AE-83A9-D0F1-3E80D0EDBDD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197323" y="3878394"/>
            <a:ext cx="392503" cy="392503"/>
          </a:xfrm>
          <a:prstGeom prst="rect">
            <a:avLst/>
          </a:prstGeom>
        </p:spPr>
      </p:pic>
      <p:pic>
        <p:nvPicPr>
          <p:cNvPr id="11" name="Graphic 10" descr="Document">
            <a:extLst>
              <a:ext uri="{FF2B5EF4-FFF2-40B4-BE49-F238E27FC236}">
                <a16:creationId xmlns:a16="http://schemas.microsoft.com/office/drawing/2014/main" id="{16EEE697-C8F9-5D70-B311-8E98D16569C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580393" y="2494722"/>
            <a:ext cx="419641" cy="419641"/>
          </a:xfrm>
          <a:prstGeom prst="rect">
            <a:avLst/>
          </a:prstGeom>
        </p:spPr>
      </p:pic>
      <p:cxnSp>
        <p:nvCxnSpPr>
          <p:cNvPr id="14" name="Straight Connector 13">
            <a:extLst>
              <a:ext uri="{FF2B5EF4-FFF2-40B4-BE49-F238E27FC236}">
                <a16:creationId xmlns:a16="http://schemas.microsoft.com/office/drawing/2014/main" id="{59B508C0-1318-BD5E-FDBF-5BACD5264102}"/>
              </a:ext>
            </a:extLst>
          </p:cNvPr>
          <p:cNvCxnSpPr>
            <a:cxnSpLocks/>
          </p:cNvCxnSpPr>
          <p:nvPr/>
        </p:nvCxnSpPr>
        <p:spPr>
          <a:xfrm>
            <a:off x="5712542" y="4920996"/>
            <a:ext cx="1753642"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8D7402C-7982-5F6E-0AF5-3F69F95044B0}"/>
              </a:ext>
            </a:extLst>
          </p:cNvPr>
          <p:cNvSpPr/>
          <p:nvPr/>
        </p:nvSpPr>
        <p:spPr>
          <a:xfrm>
            <a:off x="5623612" y="4573464"/>
            <a:ext cx="122661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F81BD">
                    <a:lumMod val="50000"/>
                  </a:srgbClr>
                </a:solidFill>
                <a:effectLst/>
                <a:uLnTx/>
                <a:uFillTx/>
                <a:latin typeface="Book Antiqua" panose="02040602050305030304" pitchFamily="18" charset="0"/>
              </a:rPr>
              <a:t>    FY 2025-26</a:t>
            </a:r>
            <a:endParaRPr kumimoji="0" lang="en-IN" sz="1400" b="1" i="0" u="none" strike="noStrike" kern="1200" cap="none" spc="0" normalizeH="0" baseline="0" noProof="0" dirty="0">
              <a:ln>
                <a:noFill/>
              </a:ln>
              <a:solidFill>
                <a:srgbClr val="4F81BD">
                  <a:lumMod val="50000"/>
                </a:srgbClr>
              </a:solidFill>
              <a:effectLst/>
              <a:uLnTx/>
              <a:uFillTx/>
              <a:latin typeface="Book Antiqua" panose="02040602050305030304" pitchFamily="18" charset="0"/>
            </a:endParaRPr>
          </a:p>
        </p:txBody>
      </p:sp>
      <p:sp>
        <p:nvSpPr>
          <p:cNvPr id="42" name="Teardrop 41">
            <a:extLst>
              <a:ext uri="{FF2B5EF4-FFF2-40B4-BE49-F238E27FC236}">
                <a16:creationId xmlns:a16="http://schemas.microsoft.com/office/drawing/2014/main" id="{FC316800-3825-F32A-6DBF-9DB398C1A652}"/>
              </a:ext>
            </a:extLst>
          </p:cNvPr>
          <p:cNvSpPr/>
          <p:nvPr/>
        </p:nvSpPr>
        <p:spPr>
          <a:xfrm rot="8120989">
            <a:off x="10760337" y="2189083"/>
            <a:ext cx="761596" cy="750893"/>
          </a:xfrm>
          <a:prstGeom prst="teardrop">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Book Antiqua" panose="02040602050305030304" pitchFamily="18" charset="0"/>
            </a:endParaRPr>
          </a:p>
        </p:txBody>
      </p:sp>
      <p:cxnSp>
        <p:nvCxnSpPr>
          <p:cNvPr id="43" name="Straight Connector 42">
            <a:extLst>
              <a:ext uri="{FF2B5EF4-FFF2-40B4-BE49-F238E27FC236}">
                <a16:creationId xmlns:a16="http://schemas.microsoft.com/office/drawing/2014/main" id="{83C76349-F96F-F2E3-6AFC-B42A590E5DE2}"/>
              </a:ext>
            </a:extLst>
          </p:cNvPr>
          <p:cNvCxnSpPr>
            <a:cxnSpLocks/>
            <a:stCxn id="42" idx="0"/>
            <a:endCxn id="78" idx="4"/>
          </p:cNvCxnSpPr>
          <p:nvPr/>
        </p:nvCxnSpPr>
        <p:spPr>
          <a:xfrm flipH="1">
            <a:off x="9675413" y="2832145"/>
            <a:ext cx="1194818" cy="932521"/>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A9A4DA8-5DA6-9429-A0E4-C21CD46B4D95}"/>
              </a:ext>
            </a:extLst>
          </p:cNvPr>
          <p:cNvCxnSpPr>
            <a:cxnSpLocks/>
          </p:cNvCxnSpPr>
          <p:nvPr/>
        </p:nvCxnSpPr>
        <p:spPr>
          <a:xfrm>
            <a:off x="9982200" y="1567979"/>
            <a:ext cx="1540248" cy="5401"/>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F6DB7D2-122B-A426-51EF-DD99ACD5C3F5}"/>
              </a:ext>
            </a:extLst>
          </p:cNvPr>
          <p:cNvSpPr/>
          <p:nvPr/>
        </p:nvSpPr>
        <p:spPr>
          <a:xfrm>
            <a:off x="9525000" y="1623536"/>
            <a:ext cx="2667000" cy="738664"/>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Book Antiqua" panose="02040602050305030304" pitchFamily="18" charset="0"/>
              </a:rPr>
              <a:t>Introduction of Loco swap &amp; delivery at Singapore &amp; Dubai of FBDR</a:t>
            </a:r>
          </a:p>
        </p:txBody>
      </p:sp>
      <p:sp>
        <p:nvSpPr>
          <p:cNvPr id="19" name="Rectangle 18">
            <a:extLst>
              <a:ext uri="{FF2B5EF4-FFF2-40B4-BE49-F238E27FC236}">
                <a16:creationId xmlns:a16="http://schemas.microsoft.com/office/drawing/2014/main" id="{FBC1ED5A-07B0-1AF1-68D1-1E70DB1A5133}"/>
              </a:ext>
            </a:extLst>
          </p:cNvPr>
          <p:cNvSpPr/>
          <p:nvPr/>
        </p:nvSpPr>
        <p:spPr>
          <a:xfrm>
            <a:off x="10058400" y="1243654"/>
            <a:ext cx="131638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F81BD">
                    <a:lumMod val="50000"/>
                  </a:srgbClr>
                </a:solidFill>
                <a:effectLst/>
                <a:uLnTx/>
                <a:uFillTx/>
                <a:latin typeface="Book Antiqua" panose="02040602050305030304" pitchFamily="18" charset="0"/>
              </a:rPr>
              <a:t>      FY 2025-26</a:t>
            </a:r>
            <a:endParaRPr kumimoji="0" lang="en-IN" sz="1400" b="1" i="0" u="none" strike="noStrike" kern="1200" cap="none" spc="0" normalizeH="0" baseline="0" noProof="0" dirty="0">
              <a:ln>
                <a:noFill/>
              </a:ln>
              <a:solidFill>
                <a:srgbClr val="4F81BD">
                  <a:lumMod val="50000"/>
                </a:srgbClr>
              </a:solidFill>
              <a:effectLst/>
              <a:uLnTx/>
              <a:uFillTx/>
              <a:latin typeface="Book Antiqua" panose="02040602050305030304" pitchFamily="18" charset="0"/>
            </a:endParaRPr>
          </a:p>
        </p:txBody>
      </p:sp>
      <p:sp>
        <p:nvSpPr>
          <p:cNvPr id="18" name="TextBox 17">
            <a:extLst>
              <a:ext uri="{FF2B5EF4-FFF2-40B4-BE49-F238E27FC236}">
                <a16:creationId xmlns:a16="http://schemas.microsoft.com/office/drawing/2014/main" id="{5743D1FE-C9BB-8D04-BBD3-B8A506C9751B}"/>
              </a:ext>
            </a:extLst>
          </p:cNvPr>
          <p:cNvSpPr txBox="1"/>
          <p:nvPr/>
        </p:nvSpPr>
        <p:spPr>
          <a:xfrm>
            <a:off x="2916615" y="5048435"/>
            <a:ext cx="205529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Book Antiqua" panose="02040602050305030304" pitchFamily="18" charset="0"/>
              </a:rPr>
              <a:t>Activation of</a:t>
            </a:r>
            <a:r>
              <a:rPr kumimoji="0" lang="en-US" sz="1400" b="0" i="0" u="none" strike="noStrike" kern="1200" cap="none" spc="0" normalizeH="0" baseline="0" noProof="0" dirty="0">
                <a:ln>
                  <a:noFill/>
                </a:ln>
                <a:solidFill>
                  <a:prstClr val="black"/>
                </a:solidFill>
                <a:effectLst/>
                <a:uLnTx/>
                <a:uFillTx/>
                <a:latin typeface="Book Antiqua" panose="02040602050305030304" pitchFamily="18" charset="0"/>
              </a:rPr>
              <a:t> Futures (Done)</a:t>
            </a:r>
          </a:p>
        </p:txBody>
      </p:sp>
      <p:sp>
        <p:nvSpPr>
          <p:cNvPr id="2" name="Rectangle 1">
            <a:extLst>
              <a:ext uri="{FF2B5EF4-FFF2-40B4-BE49-F238E27FC236}">
                <a16:creationId xmlns:a16="http://schemas.microsoft.com/office/drawing/2014/main" id="{1F9931AB-1230-5E52-E265-A47A494D9179}"/>
              </a:ext>
            </a:extLst>
          </p:cNvPr>
          <p:cNvSpPr/>
          <p:nvPr/>
        </p:nvSpPr>
        <p:spPr>
          <a:xfrm>
            <a:off x="3382928" y="1673042"/>
            <a:ext cx="2861973" cy="307777"/>
          </a:xfrm>
          <a:prstGeom prst="rect">
            <a:avLst/>
          </a:prstGeom>
        </p:spPr>
        <p:txBody>
          <a:bodyPr wrap="square">
            <a:spAutoFit/>
          </a:bodyPr>
          <a:lstStyle/>
          <a:p>
            <a:pPr algn="ctr">
              <a:defRPr/>
            </a:pPr>
            <a:r>
              <a:rPr lang="en-US" sz="1400" dirty="0">
                <a:solidFill>
                  <a:prstClr val="black"/>
                </a:solidFill>
                <a:latin typeface="Book Antiqua" panose="02040602050305030304" pitchFamily="18" charset="0"/>
              </a:rPr>
              <a:t>      </a:t>
            </a:r>
            <a:endParaRPr kumimoji="0" lang="en-US" sz="1400" b="0" i="0" u="none" strike="noStrike" kern="1200" cap="none" spc="0" normalizeH="0" baseline="0" noProof="0" dirty="0">
              <a:ln>
                <a:noFill/>
              </a:ln>
              <a:solidFill>
                <a:prstClr val="black"/>
              </a:solidFill>
              <a:effectLst/>
              <a:uLnTx/>
              <a:uFillTx/>
              <a:latin typeface="Book Antiqua" panose="02040602050305030304" pitchFamily="18" charset="0"/>
            </a:endParaRPr>
          </a:p>
        </p:txBody>
      </p:sp>
      <p:pic>
        <p:nvPicPr>
          <p:cNvPr id="4" name="object 2">
            <a:extLst>
              <a:ext uri="{FF2B5EF4-FFF2-40B4-BE49-F238E27FC236}">
                <a16:creationId xmlns:a16="http://schemas.microsoft.com/office/drawing/2014/main" id="{40ED3A4C-871F-312C-D245-41ED5E437341}"/>
              </a:ext>
            </a:extLst>
          </p:cNvPr>
          <p:cNvPicPr/>
          <p:nvPr/>
        </p:nvPicPr>
        <p:blipFill>
          <a:blip r:embed="rId17" cstate="print"/>
          <a:stretch>
            <a:fillRect/>
          </a:stretch>
        </p:blipFill>
        <p:spPr>
          <a:xfrm>
            <a:off x="10941769" y="6470769"/>
            <a:ext cx="1194626" cy="379455"/>
          </a:xfrm>
          <a:prstGeom prst="rect">
            <a:avLst/>
          </a:prstGeom>
        </p:spPr>
      </p:pic>
      <p:sp>
        <p:nvSpPr>
          <p:cNvPr id="12" name="TextBox 11">
            <a:extLst>
              <a:ext uri="{FF2B5EF4-FFF2-40B4-BE49-F238E27FC236}">
                <a16:creationId xmlns:a16="http://schemas.microsoft.com/office/drawing/2014/main" id="{051C56AD-B879-A76F-80CC-9B35CB4299E6}"/>
              </a:ext>
            </a:extLst>
          </p:cNvPr>
          <p:cNvSpPr txBox="1"/>
          <p:nvPr/>
        </p:nvSpPr>
        <p:spPr>
          <a:xfrm>
            <a:off x="5486400" y="5029200"/>
            <a:ext cx="2447991" cy="574837"/>
          </a:xfrm>
          <a:prstGeom prst="rect">
            <a:avLst/>
          </a:prstGeom>
          <a:noFill/>
        </p:spPr>
        <p:txBody>
          <a:bodyPr wrap="square">
            <a:spAutoFit/>
          </a:bodyPr>
          <a:lstStyle/>
          <a:p>
            <a:pPr marL="0" marR="0">
              <a:lnSpc>
                <a:spcPct val="115000"/>
              </a:lnSpc>
              <a:spcAft>
                <a:spcPts val="800"/>
              </a:spcAft>
              <a:buNone/>
            </a:pPr>
            <a:r>
              <a:rPr lang="en-US" sz="1400" dirty="0">
                <a:solidFill>
                  <a:prstClr val="black"/>
                </a:solidFill>
                <a:latin typeface="Book Antiqua" panose="02040602050305030304" pitchFamily="18" charset="0"/>
              </a:rPr>
              <a:t>Launch of 9999 Purity, 1 kg &amp; 12.5 kgs Contract (Done)</a:t>
            </a:r>
          </a:p>
        </p:txBody>
      </p:sp>
      <p:sp>
        <p:nvSpPr>
          <p:cNvPr id="6" name="Rectangle 5">
            <a:extLst>
              <a:ext uri="{FF2B5EF4-FFF2-40B4-BE49-F238E27FC236}">
                <a16:creationId xmlns:a16="http://schemas.microsoft.com/office/drawing/2014/main" id="{7CC330BA-F35E-AD5F-7E48-88423C6EAD8F}"/>
              </a:ext>
            </a:extLst>
          </p:cNvPr>
          <p:cNvSpPr/>
          <p:nvPr/>
        </p:nvSpPr>
        <p:spPr>
          <a:xfrm>
            <a:off x="6629400" y="1676400"/>
            <a:ext cx="2301534" cy="307777"/>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Book Antiqua" panose="02040602050305030304" pitchFamily="18" charset="0"/>
              </a:rPr>
              <a:t>Supply to SEZ Exporters</a:t>
            </a:r>
            <a:endParaRPr kumimoji="0" lang="en-US" sz="1400" b="0" i="0" u="none" strike="noStrike" kern="1200" cap="none" spc="0" normalizeH="0" baseline="0" noProof="0" dirty="0">
              <a:ln>
                <a:noFill/>
              </a:ln>
              <a:solidFill>
                <a:prstClr val="black"/>
              </a:solidFill>
              <a:effectLst/>
              <a:uLnTx/>
              <a:uFillTx/>
              <a:latin typeface="Book Antiqua" panose="02040602050305030304" pitchFamily="18" charset="0"/>
            </a:endParaRPr>
          </a:p>
        </p:txBody>
      </p:sp>
      <p:sp>
        <p:nvSpPr>
          <p:cNvPr id="8" name="Rectangle 7">
            <a:extLst>
              <a:ext uri="{FF2B5EF4-FFF2-40B4-BE49-F238E27FC236}">
                <a16:creationId xmlns:a16="http://schemas.microsoft.com/office/drawing/2014/main" id="{4E46C096-E873-5D78-A7FF-1B7148D36367}"/>
              </a:ext>
            </a:extLst>
          </p:cNvPr>
          <p:cNvSpPr/>
          <p:nvPr/>
        </p:nvSpPr>
        <p:spPr>
          <a:xfrm>
            <a:off x="8382000" y="5029200"/>
            <a:ext cx="2301534" cy="52322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Book Antiqua" panose="02040602050305030304" pitchFamily="18" charset="0"/>
              </a:rPr>
              <a:t>Launch of T+2+D &amp; T10 products</a:t>
            </a:r>
            <a:endParaRPr kumimoji="0" lang="en-US" sz="1400" b="0" i="0" u="none" strike="noStrike" kern="1200" cap="none" spc="0" normalizeH="0" baseline="0" noProof="0" dirty="0">
              <a:ln>
                <a:noFill/>
              </a:ln>
              <a:solidFill>
                <a:prstClr val="black"/>
              </a:solidFill>
              <a:effectLst/>
              <a:uLnTx/>
              <a:uFillTx/>
              <a:latin typeface="Book Antiqua" panose="02040602050305030304" pitchFamily="18" charset="0"/>
            </a:endParaRPr>
          </a:p>
        </p:txBody>
      </p:sp>
    </p:spTree>
    <p:extLst>
      <p:ext uri="{BB962C8B-B14F-4D97-AF65-F5344CB8AC3E}">
        <p14:creationId xmlns:p14="http://schemas.microsoft.com/office/powerpoint/2010/main" val="156670828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499BE-0220-D27B-D788-046137E6DCA1}"/>
              </a:ext>
            </a:extLst>
          </p:cNvPr>
          <p:cNvSpPr>
            <a:spLocks noGrp="1"/>
          </p:cNvSpPr>
          <p:nvPr>
            <p:ph type="title"/>
          </p:nvPr>
        </p:nvSpPr>
        <p:spPr>
          <a:xfrm>
            <a:off x="1722783" y="160713"/>
            <a:ext cx="8057321" cy="507072"/>
          </a:xfrm>
        </p:spPr>
        <p:txBody>
          <a:bodyPr>
            <a:noAutofit/>
          </a:bodyPr>
          <a:lstStyle/>
          <a:p>
            <a:pPr algn="ctr"/>
            <a:r>
              <a:rPr lang="en-US" sz="2800" kern="1200" dirty="0">
                <a:solidFill>
                  <a:schemeClr val="accent1">
                    <a:lumMod val="50000"/>
                  </a:schemeClr>
                </a:solidFill>
                <a:latin typeface="Book Antiqua" panose="02040602050305030304" pitchFamily="18" charset="0"/>
                <a:cs typeface="+mj-cs"/>
              </a:rPr>
              <a:t>Knowledge center at IIBX website</a:t>
            </a:r>
            <a:endParaRPr lang="en-IN" sz="2800" kern="1200" dirty="0">
              <a:solidFill>
                <a:schemeClr val="accent1">
                  <a:lumMod val="50000"/>
                </a:schemeClr>
              </a:solidFill>
              <a:latin typeface="Book Antiqua" panose="02040602050305030304" pitchFamily="18" charset="0"/>
              <a:cs typeface="+mj-cs"/>
            </a:endParaRPr>
          </a:p>
        </p:txBody>
      </p:sp>
      <p:sp>
        <p:nvSpPr>
          <p:cNvPr id="8" name="TextBox 7">
            <a:extLst>
              <a:ext uri="{FF2B5EF4-FFF2-40B4-BE49-F238E27FC236}">
                <a16:creationId xmlns:a16="http://schemas.microsoft.com/office/drawing/2014/main" id="{F89D8F14-C2D1-E6CE-6D83-2A68D64157E9}"/>
              </a:ext>
            </a:extLst>
          </p:cNvPr>
          <p:cNvSpPr txBox="1"/>
          <p:nvPr/>
        </p:nvSpPr>
        <p:spPr>
          <a:xfrm>
            <a:off x="872195" y="976991"/>
            <a:ext cx="10818057" cy="830997"/>
          </a:xfrm>
          <a:prstGeom prst="rect">
            <a:avLst/>
          </a:prstGeom>
          <a:noFill/>
        </p:spPr>
        <p:txBody>
          <a:bodyPr wrap="square" rtlCol="0">
            <a:spAutoFit/>
          </a:bodyPr>
          <a:lstStyle/>
          <a:p>
            <a:pPr algn="just"/>
            <a:r>
              <a:rPr lang="en-US" sz="2400" dirty="0">
                <a:latin typeface="Aptos" panose="020B0004020202020204" pitchFamily="34" charset="0"/>
              </a:rPr>
              <a:t>IIBX's website now includes a knowledge center aimed at educating and spreading awareness about IIBX services</a:t>
            </a:r>
          </a:p>
        </p:txBody>
      </p:sp>
      <p:pic>
        <p:nvPicPr>
          <p:cNvPr id="3" name="object 2">
            <a:extLst>
              <a:ext uri="{FF2B5EF4-FFF2-40B4-BE49-F238E27FC236}">
                <a16:creationId xmlns:a16="http://schemas.microsoft.com/office/drawing/2014/main" id="{E5EB021C-DB37-C97D-3CBD-A4E0845DD155}"/>
              </a:ext>
            </a:extLst>
          </p:cNvPr>
          <p:cNvPicPr/>
          <p:nvPr/>
        </p:nvPicPr>
        <p:blipFill>
          <a:blip r:embed="rId3" cstate="print"/>
          <a:stretch>
            <a:fillRect/>
          </a:stretch>
        </p:blipFill>
        <p:spPr>
          <a:xfrm>
            <a:off x="11053372" y="6462618"/>
            <a:ext cx="1138628" cy="379455"/>
          </a:xfrm>
          <a:prstGeom prst="rect">
            <a:avLst/>
          </a:prstGeom>
        </p:spPr>
      </p:pic>
      <p:pic>
        <p:nvPicPr>
          <p:cNvPr id="5" name="Picture 4">
            <a:extLst>
              <a:ext uri="{FF2B5EF4-FFF2-40B4-BE49-F238E27FC236}">
                <a16:creationId xmlns:a16="http://schemas.microsoft.com/office/drawing/2014/main" id="{81BCFD14-5324-7D5A-C264-BF18E0FCB719}"/>
              </a:ext>
            </a:extLst>
          </p:cNvPr>
          <p:cNvPicPr>
            <a:picLocks noChangeAspect="1"/>
          </p:cNvPicPr>
          <p:nvPr/>
        </p:nvPicPr>
        <p:blipFill>
          <a:blip r:embed="rId4"/>
          <a:stretch>
            <a:fillRect/>
          </a:stretch>
        </p:blipFill>
        <p:spPr>
          <a:xfrm>
            <a:off x="872196" y="1807989"/>
            <a:ext cx="10280590" cy="4654629"/>
          </a:xfrm>
          <a:prstGeom prst="rect">
            <a:avLst/>
          </a:prstGeom>
        </p:spPr>
      </p:pic>
      <p:sp>
        <p:nvSpPr>
          <p:cNvPr id="6" name="Arrow: Up 5">
            <a:extLst>
              <a:ext uri="{FF2B5EF4-FFF2-40B4-BE49-F238E27FC236}">
                <a16:creationId xmlns:a16="http://schemas.microsoft.com/office/drawing/2014/main" id="{C1496F0C-5E1B-ABA0-44E0-17FA6DC38F21}"/>
              </a:ext>
            </a:extLst>
          </p:cNvPr>
          <p:cNvSpPr/>
          <p:nvPr/>
        </p:nvSpPr>
        <p:spPr>
          <a:xfrm>
            <a:off x="9780104" y="2057400"/>
            <a:ext cx="202096" cy="45720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9890988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7E670B-38D5-0FF6-6B38-4DA9273B9C6C}"/>
              </a:ext>
            </a:extLst>
          </p:cNvPr>
          <p:cNvSpPr txBox="1"/>
          <p:nvPr/>
        </p:nvSpPr>
        <p:spPr>
          <a:xfrm>
            <a:off x="2770496" y="2774399"/>
            <a:ext cx="6553200" cy="400110"/>
          </a:xfrm>
          <a:prstGeom prst="rect">
            <a:avLst/>
          </a:prstGeom>
          <a:noFill/>
        </p:spPr>
        <p:txBody>
          <a:bodyPr wrap="square" rtlCol="0">
            <a:spAutoFit/>
          </a:bodyPr>
          <a:lstStyle/>
          <a:p>
            <a:pPr algn="ctr"/>
            <a:r>
              <a:rPr lang="en-US" sz="2000" dirty="0"/>
              <a:t> </a:t>
            </a:r>
            <a:r>
              <a:rPr lang="en-US" sz="2000" b="1" dirty="0">
                <a:solidFill>
                  <a:srgbClr val="1F3863"/>
                </a:solidFill>
                <a:latin typeface="Georgia"/>
                <a:ea typeface="+mj-ea"/>
                <a:cs typeface="Calibri"/>
                <a:hlinkClick r:id="rId2"/>
              </a:rPr>
              <a:t>https://www.iibx.co.in</a:t>
            </a:r>
            <a:endParaRPr lang="en-US" sz="2000" b="1" dirty="0">
              <a:solidFill>
                <a:srgbClr val="1F3863"/>
              </a:solidFill>
              <a:latin typeface="Georgia"/>
              <a:ea typeface="+mj-ea"/>
              <a:cs typeface="Calibri"/>
            </a:endParaRPr>
          </a:p>
        </p:txBody>
      </p:sp>
      <p:sp>
        <p:nvSpPr>
          <p:cNvPr id="4" name="TextBox 3">
            <a:extLst>
              <a:ext uri="{FF2B5EF4-FFF2-40B4-BE49-F238E27FC236}">
                <a16:creationId xmlns:a16="http://schemas.microsoft.com/office/drawing/2014/main" id="{67E2412F-CA0C-2891-4CBE-E3AD833C61AE}"/>
              </a:ext>
            </a:extLst>
          </p:cNvPr>
          <p:cNvSpPr txBox="1"/>
          <p:nvPr/>
        </p:nvSpPr>
        <p:spPr>
          <a:xfrm>
            <a:off x="2770496" y="1725881"/>
            <a:ext cx="6553200" cy="769441"/>
          </a:xfrm>
          <a:prstGeom prst="rect">
            <a:avLst/>
          </a:prstGeom>
          <a:noFill/>
        </p:spPr>
        <p:txBody>
          <a:bodyPr wrap="square" rtlCol="0">
            <a:spAutoFit/>
          </a:bodyPr>
          <a:lstStyle/>
          <a:p>
            <a:pPr algn="ctr"/>
            <a:r>
              <a:rPr lang="en-US" sz="4400" b="1" dirty="0">
                <a:solidFill>
                  <a:srgbClr val="1F3863"/>
                </a:solidFill>
                <a:latin typeface="Georgia"/>
                <a:ea typeface="+mj-ea"/>
                <a:cs typeface="Calibri"/>
              </a:rPr>
              <a:t>Thank You</a:t>
            </a:r>
          </a:p>
        </p:txBody>
      </p:sp>
      <p:pic>
        <p:nvPicPr>
          <p:cNvPr id="3" name="Picture 2" descr="India International Bullion Exchange ...">
            <a:extLst>
              <a:ext uri="{FF2B5EF4-FFF2-40B4-BE49-F238E27FC236}">
                <a16:creationId xmlns:a16="http://schemas.microsoft.com/office/drawing/2014/main" id="{E2081ED2-A303-2DB1-5C4E-7C61CF464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6802" y="3478986"/>
            <a:ext cx="4140588" cy="2070294"/>
          </a:xfrm>
          <a:prstGeom prst="rect">
            <a:avLst/>
          </a:prstGeom>
          <a:noFill/>
          <a:extLst>
            <a:ext uri="{909E8E84-426E-40DD-AFC4-6F175D3DCCD1}">
              <a14:hiddenFill xmlns:a14="http://schemas.microsoft.com/office/drawing/2010/main">
                <a:solidFill>
                  <a:srgbClr val="FFFFFF"/>
                </a:solidFill>
              </a14:hiddenFill>
            </a:ext>
          </a:extLst>
        </p:spPr>
      </p:pic>
      <p:pic>
        <p:nvPicPr>
          <p:cNvPr id="5" name="object 2">
            <a:extLst>
              <a:ext uri="{FF2B5EF4-FFF2-40B4-BE49-F238E27FC236}">
                <a16:creationId xmlns:a16="http://schemas.microsoft.com/office/drawing/2014/main" id="{76E47E53-3683-9CE8-81BC-DC09759B6782}"/>
              </a:ext>
            </a:extLst>
          </p:cNvPr>
          <p:cNvPicPr/>
          <p:nvPr/>
        </p:nvPicPr>
        <p:blipFill>
          <a:blip r:embed="rId4" cstate="print"/>
          <a:stretch>
            <a:fillRect/>
          </a:stretch>
        </p:blipFill>
        <p:spPr>
          <a:xfrm>
            <a:off x="11053372" y="6462618"/>
            <a:ext cx="1138628" cy="3794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C6FD8-50CE-3CDE-AA9A-B5566D29A0F0}"/>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D368915B-1065-980D-5CF1-3F4ACB4C0723}"/>
              </a:ext>
            </a:extLst>
          </p:cNvPr>
          <p:cNvSpPr txBox="1">
            <a:spLocks/>
          </p:cNvSpPr>
          <p:nvPr/>
        </p:nvSpPr>
        <p:spPr>
          <a:xfrm>
            <a:off x="552391" y="120756"/>
            <a:ext cx="11550009" cy="5698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342A66"/>
                </a:solidFill>
                <a:latin typeface="IBM Plex Sans" panose="020B0503050000000000" pitchFamily="34" charset="0"/>
                <a:ea typeface="+mj-ea"/>
                <a:cs typeface="+mj-cs"/>
              </a:defRPr>
            </a:lvl1pPr>
          </a:lstStyle>
          <a:p>
            <a:pPr marL="0" marR="0" lvl="0" indent="0" algn="ctr" defTabSz="914400" rtl="0" eaLnBrk="1" fontAlgn="base" latinLnBrk="0" hangingPunct="1">
              <a:lnSpc>
                <a:spcPct val="90000"/>
              </a:lnSpc>
              <a:spcBef>
                <a:spcPct val="0"/>
              </a:spcBef>
              <a:spcAft>
                <a:spcPts val="0"/>
              </a:spcAft>
              <a:buClrTx/>
              <a:buSzTx/>
              <a:buFontTx/>
              <a:buNone/>
              <a:tabLst/>
              <a:defRPr/>
            </a:pPr>
            <a:r>
              <a:rPr lang="en-IN" sz="3500" dirty="0">
                <a:solidFill>
                  <a:srgbClr val="1F3863"/>
                </a:solidFill>
                <a:latin typeface="Calibri"/>
                <a:cs typeface="Calibri"/>
              </a:rPr>
              <a:t>Evolution of IIBX</a:t>
            </a:r>
          </a:p>
        </p:txBody>
      </p:sp>
      <p:cxnSp>
        <p:nvCxnSpPr>
          <p:cNvPr id="3" name="Straight Connector 2">
            <a:extLst>
              <a:ext uri="{FF2B5EF4-FFF2-40B4-BE49-F238E27FC236}">
                <a16:creationId xmlns:a16="http://schemas.microsoft.com/office/drawing/2014/main" id="{DFBC1A75-02F8-CBCC-B49F-76D945164628}"/>
              </a:ext>
            </a:extLst>
          </p:cNvPr>
          <p:cNvCxnSpPr>
            <a:cxnSpLocks/>
          </p:cNvCxnSpPr>
          <p:nvPr/>
        </p:nvCxnSpPr>
        <p:spPr>
          <a:xfrm flipV="1">
            <a:off x="1129486" y="3099242"/>
            <a:ext cx="602252" cy="486099"/>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ardrop 9">
            <a:extLst>
              <a:ext uri="{FF2B5EF4-FFF2-40B4-BE49-F238E27FC236}">
                <a16:creationId xmlns:a16="http://schemas.microsoft.com/office/drawing/2014/main" id="{447E435C-6756-91A3-8000-660EC2539028}"/>
              </a:ext>
            </a:extLst>
          </p:cNvPr>
          <p:cNvSpPr/>
          <p:nvPr/>
        </p:nvSpPr>
        <p:spPr>
          <a:xfrm rot="8120989">
            <a:off x="573257" y="3615141"/>
            <a:ext cx="770801" cy="750893"/>
          </a:xfrm>
          <a:prstGeom prst="teardrop">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0" name="Graphic 19" descr="Lightbulb and gear">
            <a:extLst>
              <a:ext uri="{FF2B5EF4-FFF2-40B4-BE49-F238E27FC236}">
                <a16:creationId xmlns:a16="http://schemas.microsoft.com/office/drawing/2014/main" id="{31523BA1-2980-F2A5-18E9-B6173BA9A66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5407" y="3780765"/>
            <a:ext cx="483022" cy="483022"/>
          </a:xfrm>
          <a:prstGeom prst="rect">
            <a:avLst/>
          </a:prstGeom>
        </p:spPr>
      </p:pic>
      <p:sp>
        <p:nvSpPr>
          <p:cNvPr id="30" name="Teardrop 29">
            <a:extLst>
              <a:ext uri="{FF2B5EF4-FFF2-40B4-BE49-F238E27FC236}">
                <a16:creationId xmlns:a16="http://schemas.microsoft.com/office/drawing/2014/main" id="{8C3F4315-19E4-F6CA-B685-C888D7C80F08}"/>
              </a:ext>
            </a:extLst>
          </p:cNvPr>
          <p:cNvSpPr/>
          <p:nvPr/>
        </p:nvSpPr>
        <p:spPr>
          <a:xfrm rot="8120989">
            <a:off x="1698622" y="2476462"/>
            <a:ext cx="770801" cy="750893"/>
          </a:xfrm>
          <a:prstGeom prst="teardrop">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9" name="Graphic 28" descr="Court">
            <a:extLst>
              <a:ext uri="{FF2B5EF4-FFF2-40B4-BE49-F238E27FC236}">
                <a16:creationId xmlns:a16="http://schemas.microsoft.com/office/drawing/2014/main" id="{7D8D6707-C065-9CC1-BFD7-ED7D1323DE1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12903" y="2716107"/>
            <a:ext cx="373195" cy="373195"/>
          </a:xfrm>
          <a:prstGeom prst="rect">
            <a:avLst/>
          </a:prstGeom>
        </p:spPr>
      </p:pic>
      <p:sp>
        <p:nvSpPr>
          <p:cNvPr id="31" name="Rectangle 30">
            <a:extLst>
              <a:ext uri="{FF2B5EF4-FFF2-40B4-BE49-F238E27FC236}">
                <a16:creationId xmlns:a16="http://schemas.microsoft.com/office/drawing/2014/main" id="{FA0F95FA-C3F5-0F2A-A7AA-B7279313E654}"/>
              </a:ext>
            </a:extLst>
          </p:cNvPr>
          <p:cNvSpPr/>
          <p:nvPr/>
        </p:nvSpPr>
        <p:spPr>
          <a:xfrm>
            <a:off x="304990" y="1665083"/>
            <a:ext cx="2678539" cy="954107"/>
          </a:xfrm>
          <a:prstGeom prst="rect">
            <a:avLst/>
          </a:prstGeom>
        </p:spPr>
        <p:txBody>
          <a:bodyPr wrap="square">
            <a:spAutoFit/>
          </a:bodyPr>
          <a:lstStyle/>
          <a:p>
            <a:r>
              <a:rPr lang="en-US" sz="1400" dirty="0">
                <a:latin typeface="IBM Plex Sans" panose="020B0503050000000000" pitchFamily="34" charset="0"/>
              </a:rPr>
              <a:t>IFSCA notifies International Financial Services </a:t>
            </a:r>
            <a:r>
              <a:rPr lang="en-US" sz="1400" dirty="0" err="1">
                <a:latin typeface="IBM Plex Sans" panose="020B0503050000000000" pitchFamily="34" charset="0"/>
              </a:rPr>
              <a:t>Centres</a:t>
            </a:r>
            <a:r>
              <a:rPr lang="en-US" sz="1400" dirty="0">
                <a:latin typeface="IBM Plex Sans" panose="020B0503050000000000" pitchFamily="34" charset="0"/>
              </a:rPr>
              <a:t> Authority (Bullion Exchange) Regulations, 2020</a:t>
            </a:r>
          </a:p>
        </p:txBody>
      </p:sp>
      <p:sp>
        <p:nvSpPr>
          <p:cNvPr id="34" name="Rectangle 33">
            <a:extLst>
              <a:ext uri="{FF2B5EF4-FFF2-40B4-BE49-F238E27FC236}">
                <a16:creationId xmlns:a16="http://schemas.microsoft.com/office/drawing/2014/main" id="{232314A2-3755-1130-B73D-F4918B791FD0}"/>
              </a:ext>
            </a:extLst>
          </p:cNvPr>
          <p:cNvSpPr/>
          <p:nvPr/>
        </p:nvSpPr>
        <p:spPr>
          <a:xfrm>
            <a:off x="152400" y="5007309"/>
            <a:ext cx="2818200" cy="738664"/>
          </a:xfrm>
          <a:prstGeom prst="rect">
            <a:avLst/>
          </a:prstGeom>
        </p:spPr>
        <p:txBody>
          <a:bodyPr wrap="square">
            <a:spAutoFit/>
          </a:bodyPr>
          <a:lstStyle/>
          <a:p>
            <a:r>
              <a:rPr lang="en-US" sz="1400" dirty="0">
                <a:latin typeface="IBM Plex Sans" panose="020B0503050000000000" pitchFamily="34" charset="0"/>
              </a:rPr>
              <a:t>Finance Minister announced to set up an International Bullion Exchange at GIFT IFSC</a:t>
            </a:r>
          </a:p>
        </p:txBody>
      </p:sp>
      <p:cxnSp>
        <p:nvCxnSpPr>
          <p:cNvPr id="46" name="Straight Connector 45">
            <a:extLst>
              <a:ext uri="{FF2B5EF4-FFF2-40B4-BE49-F238E27FC236}">
                <a16:creationId xmlns:a16="http://schemas.microsoft.com/office/drawing/2014/main" id="{B98C4342-AA35-6798-FCD0-DF54D68B7ABE}"/>
              </a:ext>
            </a:extLst>
          </p:cNvPr>
          <p:cNvCxnSpPr>
            <a:cxnSpLocks/>
            <a:stCxn id="30" idx="6"/>
          </p:cNvCxnSpPr>
          <p:nvPr/>
        </p:nvCxnSpPr>
        <p:spPr>
          <a:xfrm>
            <a:off x="2347877" y="3119006"/>
            <a:ext cx="1022673" cy="704193"/>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9" name="Teardrop 48">
            <a:extLst>
              <a:ext uri="{FF2B5EF4-FFF2-40B4-BE49-F238E27FC236}">
                <a16:creationId xmlns:a16="http://schemas.microsoft.com/office/drawing/2014/main" id="{62C4C0B9-9520-FAA2-4B52-D8A38F70172A}"/>
              </a:ext>
            </a:extLst>
          </p:cNvPr>
          <p:cNvSpPr/>
          <p:nvPr/>
        </p:nvSpPr>
        <p:spPr>
          <a:xfrm rot="8120989">
            <a:off x="3397111" y="3638398"/>
            <a:ext cx="770801" cy="750893"/>
          </a:xfrm>
          <a:prstGeom prst="teardrop">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Rectangle 49">
            <a:extLst>
              <a:ext uri="{FF2B5EF4-FFF2-40B4-BE49-F238E27FC236}">
                <a16:creationId xmlns:a16="http://schemas.microsoft.com/office/drawing/2014/main" id="{97C2A782-906A-3395-D4A7-13568DBCAC9D}"/>
              </a:ext>
            </a:extLst>
          </p:cNvPr>
          <p:cNvSpPr/>
          <p:nvPr/>
        </p:nvSpPr>
        <p:spPr>
          <a:xfrm>
            <a:off x="152400" y="4654007"/>
            <a:ext cx="1582741" cy="307777"/>
          </a:xfrm>
          <a:prstGeom prst="rect">
            <a:avLst/>
          </a:prstGeom>
        </p:spPr>
        <p:txBody>
          <a:bodyPr wrap="square">
            <a:spAutoFit/>
          </a:bodyPr>
          <a:lstStyle/>
          <a:p>
            <a:r>
              <a:rPr lang="en-US" sz="1400" b="1" dirty="0">
                <a:solidFill>
                  <a:schemeClr val="accent1">
                    <a:lumMod val="50000"/>
                  </a:schemeClr>
                </a:solidFill>
                <a:latin typeface="IBM Plex Sans" panose="020B0503050000000000" pitchFamily="34" charset="0"/>
              </a:rPr>
              <a:t>FEBRUARY 2020</a:t>
            </a:r>
            <a:endParaRPr lang="en-IN" sz="1400" b="1" dirty="0">
              <a:solidFill>
                <a:schemeClr val="accent1">
                  <a:lumMod val="50000"/>
                </a:schemeClr>
              </a:solidFill>
            </a:endParaRPr>
          </a:p>
        </p:txBody>
      </p:sp>
      <p:cxnSp>
        <p:nvCxnSpPr>
          <p:cNvPr id="52" name="Straight Connector 51">
            <a:extLst>
              <a:ext uri="{FF2B5EF4-FFF2-40B4-BE49-F238E27FC236}">
                <a16:creationId xmlns:a16="http://schemas.microsoft.com/office/drawing/2014/main" id="{14734524-AB9F-B2C2-5E39-BF971A49C80C}"/>
              </a:ext>
            </a:extLst>
          </p:cNvPr>
          <p:cNvCxnSpPr>
            <a:cxnSpLocks/>
          </p:cNvCxnSpPr>
          <p:nvPr/>
        </p:nvCxnSpPr>
        <p:spPr>
          <a:xfrm>
            <a:off x="248450" y="4961784"/>
            <a:ext cx="240073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AFD8A43D-42B8-23D6-613A-FE0219EC59E5}"/>
              </a:ext>
            </a:extLst>
          </p:cNvPr>
          <p:cNvSpPr/>
          <p:nvPr/>
        </p:nvSpPr>
        <p:spPr>
          <a:xfrm>
            <a:off x="304990" y="1291372"/>
            <a:ext cx="1981107" cy="307777"/>
          </a:xfrm>
          <a:prstGeom prst="rect">
            <a:avLst/>
          </a:prstGeom>
        </p:spPr>
        <p:txBody>
          <a:bodyPr wrap="square">
            <a:spAutoFit/>
          </a:bodyPr>
          <a:lstStyle/>
          <a:p>
            <a:r>
              <a:rPr lang="en-US" sz="1400" b="1" dirty="0">
                <a:solidFill>
                  <a:schemeClr val="accent1">
                    <a:lumMod val="50000"/>
                  </a:schemeClr>
                </a:solidFill>
                <a:latin typeface="IBM Plex Sans" panose="020B0503050000000000" pitchFamily="34" charset="0"/>
              </a:rPr>
              <a:t>DECEMBER 2020</a:t>
            </a:r>
            <a:endParaRPr lang="en-IN" sz="1400" b="1" dirty="0">
              <a:solidFill>
                <a:schemeClr val="accent1">
                  <a:lumMod val="50000"/>
                </a:schemeClr>
              </a:solidFill>
            </a:endParaRPr>
          </a:p>
        </p:txBody>
      </p:sp>
      <p:cxnSp>
        <p:nvCxnSpPr>
          <p:cNvPr id="57" name="Straight Connector 56">
            <a:extLst>
              <a:ext uri="{FF2B5EF4-FFF2-40B4-BE49-F238E27FC236}">
                <a16:creationId xmlns:a16="http://schemas.microsoft.com/office/drawing/2014/main" id="{E06102DE-434A-74B5-CE88-7F4DDFC3E7E0}"/>
              </a:ext>
            </a:extLst>
          </p:cNvPr>
          <p:cNvCxnSpPr>
            <a:cxnSpLocks/>
          </p:cNvCxnSpPr>
          <p:nvPr/>
        </p:nvCxnSpPr>
        <p:spPr>
          <a:xfrm>
            <a:off x="401041" y="1599149"/>
            <a:ext cx="2474398"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61" name="Graphic 60" descr="Document">
            <a:extLst>
              <a:ext uri="{FF2B5EF4-FFF2-40B4-BE49-F238E27FC236}">
                <a16:creationId xmlns:a16="http://schemas.microsoft.com/office/drawing/2014/main" id="{43D6F710-74CF-DD0D-2F47-1E94E917367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72690" y="3823199"/>
            <a:ext cx="419641" cy="419641"/>
          </a:xfrm>
          <a:prstGeom prst="rect">
            <a:avLst/>
          </a:prstGeom>
        </p:spPr>
      </p:pic>
      <p:cxnSp>
        <p:nvCxnSpPr>
          <p:cNvPr id="64" name="Straight Connector 63">
            <a:extLst>
              <a:ext uri="{FF2B5EF4-FFF2-40B4-BE49-F238E27FC236}">
                <a16:creationId xmlns:a16="http://schemas.microsoft.com/office/drawing/2014/main" id="{AAC8C4C1-1F43-CC3B-C027-15BC4557DC41}"/>
              </a:ext>
            </a:extLst>
          </p:cNvPr>
          <p:cNvCxnSpPr>
            <a:cxnSpLocks/>
          </p:cNvCxnSpPr>
          <p:nvPr/>
        </p:nvCxnSpPr>
        <p:spPr>
          <a:xfrm>
            <a:off x="3068496" y="4953329"/>
            <a:ext cx="240073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06F8FD8-CE45-9A82-030A-37A217FD2A94}"/>
              </a:ext>
            </a:extLst>
          </p:cNvPr>
          <p:cNvCxnSpPr>
            <a:cxnSpLocks/>
          </p:cNvCxnSpPr>
          <p:nvPr/>
        </p:nvCxnSpPr>
        <p:spPr>
          <a:xfrm flipV="1">
            <a:off x="4180445" y="3089357"/>
            <a:ext cx="1113670" cy="726565"/>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6" name="Teardrop 65">
            <a:extLst>
              <a:ext uri="{FF2B5EF4-FFF2-40B4-BE49-F238E27FC236}">
                <a16:creationId xmlns:a16="http://schemas.microsoft.com/office/drawing/2014/main" id="{4D3B8955-A259-530F-4276-311C44DB2574}"/>
              </a:ext>
            </a:extLst>
          </p:cNvPr>
          <p:cNvSpPr/>
          <p:nvPr/>
        </p:nvSpPr>
        <p:spPr>
          <a:xfrm rot="8120989">
            <a:off x="5197075" y="2377408"/>
            <a:ext cx="770801" cy="750893"/>
          </a:xfrm>
          <a:prstGeom prst="teardrop">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68" name="Straight Connector 67">
            <a:extLst>
              <a:ext uri="{FF2B5EF4-FFF2-40B4-BE49-F238E27FC236}">
                <a16:creationId xmlns:a16="http://schemas.microsoft.com/office/drawing/2014/main" id="{2B4E1C4D-9929-52D0-5893-F60CE606B503}"/>
              </a:ext>
            </a:extLst>
          </p:cNvPr>
          <p:cNvCxnSpPr>
            <a:cxnSpLocks/>
          </p:cNvCxnSpPr>
          <p:nvPr/>
        </p:nvCxnSpPr>
        <p:spPr>
          <a:xfrm>
            <a:off x="4316073" y="1599149"/>
            <a:ext cx="2474398"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3D826978-F399-C854-E36E-EFD70B9EEB8B}"/>
              </a:ext>
            </a:extLst>
          </p:cNvPr>
          <p:cNvSpPr/>
          <p:nvPr/>
        </p:nvSpPr>
        <p:spPr>
          <a:xfrm>
            <a:off x="4216965" y="1630191"/>
            <a:ext cx="2474398" cy="523220"/>
          </a:xfrm>
          <a:prstGeom prst="rect">
            <a:avLst/>
          </a:prstGeom>
        </p:spPr>
        <p:txBody>
          <a:bodyPr wrap="square">
            <a:spAutoFit/>
          </a:bodyPr>
          <a:lstStyle/>
          <a:p>
            <a:endParaRPr lang="en-US" sz="1400" dirty="0">
              <a:latin typeface="IBM Plex Sans" panose="020B0503050000000000" pitchFamily="34" charset="0"/>
            </a:endParaRPr>
          </a:p>
          <a:p>
            <a:endParaRPr lang="en-US" sz="1400" dirty="0">
              <a:latin typeface="IBM Plex Sans" panose="020B0503050000000000" pitchFamily="34" charset="0"/>
            </a:endParaRPr>
          </a:p>
        </p:txBody>
      </p:sp>
      <p:cxnSp>
        <p:nvCxnSpPr>
          <p:cNvPr id="72" name="Straight Connector 71">
            <a:extLst>
              <a:ext uri="{FF2B5EF4-FFF2-40B4-BE49-F238E27FC236}">
                <a16:creationId xmlns:a16="http://schemas.microsoft.com/office/drawing/2014/main" id="{7493D206-3886-BC23-9F08-56E84E696822}"/>
              </a:ext>
            </a:extLst>
          </p:cNvPr>
          <p:cNvCxnSpPr>
            <a:cxnSpLocks/>
            <a:stCxn id="66" idx="6"/>
          </p:cNvCxnSpPr>
          <p:nvPr/>
        </p:nvCxnSpPr>
        <p:spPr>
          <a:xfrm>
            <a:off x="5846330" y="3019952"/>
            <a:ext cx="1022444" cy="677552"/>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3" name="Teardrop 72">
            <a:extLst>
              <a:ext uri="{FF2B5EF4-FFF2-40B4-BE49-F238E27FC236}">
                <a16:creationId xmlns:a16="http://schemas.microsoft.com/office/drawing/2014/main" id="{ECB9BED2-1B72-429A-7868-A62E0FED680D}"/>
              </a:ext>
            </a:extLst>
          </p:cNvPr>
          <p:cNvSpPr/>
          <p:nvPr/>
        </p:nvSpPr>
        <p:spPr>
          <a:xfrm rot="8120989">
            <a:off x="6847993" y="3550244"/>
            <a:ext cx="770801" cy="750893"/>
          </a:xfrm>
          <a:prstGeom prst="teardrop">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4" name="Rectangle 73">
            <a:extLst>
              <a:ext uri="{FF2B5EF4-FFF2-40B4-BE49-F238E27FC236}">
                <a16:creationId xmlns:a16="http://schemas.microsoft.com/office/drawing/2014/main" id="{0761AE12-4AD1-D112-D76D-D2199721945C}"/>
              </a:ext>
            </a:extLst>
          </p:cNvPr>
          <p:cNvSpPr/>
          <p:nvPr/>
        </p:nvSpPr>
        <p:spPr>
          <a:xfrm>
            <a:off x="8670796" y="1711539"/>
            <a:ext cx="2534739" cy="523220"/>
          </a:xfrm>
          <a:prstGeom prst="rect">
            <a:avLst/>
          </a:prstGeom>
        </p:spPr>
        <p:txBody>
          <a:bodyPr wrap="square">
            <a:spAutoFit/>
          </a:bodyPr>
          <a:lstStyle/>
          <a:p>
            <a:r>
              <a:rPr lang="en-US" sz="1400" dirty="0">
                <a:latin typeface="IBM Plex Sans" panose="020B0503050000000000" pitchFamily="34" charset="0"/>
              </a:rPr>
              <a:t>SOP for SEZ to SEZ transfer issued by the DC, GIFT SEZ</a:t>
            </a:r>
          </a:p>
        </p:txBody>
      </p:sp>
      <p:sp>
        <p:nvSpPr>
          <p:cNvPr id="75" name="Rectangle 74">
            <a:extLst>
              <a:ext uri="{FF2B5EF4-FFF2-40B4-BE49-F238E27FC236}">
                <a16:creationId xmlns:a16="http://schemas.microsoft.com/office/drawing/2014/main" id="{32131843-7163-E3DE-84EB-4222F086557B}"/>
              </a:ext>
            </a:extLst>
          </p:cNvPr>
          <p:cNvSpPr/>
          <p:nvPr/>
        </p:nvSpPr>
        <p:spPr>
          <a:xfrm>
            <a:off x="10019526" y="4654006"/>
            <a:ext cx="1943874" cy="307777"/>
          </a:xfrm>
          <a:prstGeom prst="rect">
            <a:avLst/>
          </a:prstGeom>
        </p:spPr>
        <p:txBody>
          <a:bodyPr wrap="square">
            <a:spAutoFit/>
          </a:bodyPr>
          <a:lstStyle/>
          <a:p>
            <a:r>
              <a:rPr lang="en-US" sz="1400" b="1" dirty="0">
                <a:solidFill>
                  <a:schemeClr val="accent1">
                    <a:lumMod val="50000"/>
                  </a:schemeClr>
                </a:solidFill>
                <a:latin typeface="IBM Plex Sans" panose="020B0503050000000000" pitchFamily="34" charset="0"/>
              </a:rPr>
              <a:t>January 02, 2026</a:t>
            </a:r>
            <a:endParaRPr lang="en-IN" sz="1400" b="1" dirty="0">
              <a:solidFill>
                <a:schemeClr val="accent1">
                  <a:lumMod val="50000"/>
                </a:schemeClr>
              </a:solidFill>
            </a:endParaRPr>
          </a:p>
        </p:txBody>
      </p:sp>
      <p:cxnSp>
        <p:nvCxnSpPr>
          <p:cNvPr id="76" name="Straight Connector 75">
            <a:extLst>
              <a:ext uri="{FF2B5EF4-FFF2-40B4-BE49-F238E27FC236}">
                <a16:creationId xmlns:a16="http://schemas.microsoft.com/office/drawing/2014/main" id="{DDC123D8-63DE-084F-755E-F52717CA63A2}"/>
              </a:ext>
            </a:extLst>
          </p:cNvPr>
          <p:cNvCxnSpPr>
            <a:cxnSpLocks/>
          </p:cNvCxnSpPr>
          <p:nvPr/>
        </p:nvCxnSpPr>
        <p:spPr>
          <a:xfrm>
            <a:off x="6120509" y="4940101"/>
            <a:ext cx="240073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93EE032-088B-3908-39F5-75FDBFB498A8}"/>
              </a:ext>
            </a:extLst>
          </p:cNvPr>
          <p:cNvCxnSpPr>
            <a:cxnSpLocks/>
            <a:stCxn id="28" idx="3"/>
            <a:endCxn id="78" idx="6"/>
          </p:cNvCxnSpPr>
          <p:nvPr/>
        </p:nvCxnSpPr>
        <p:spPr>
          <a:xfrm flipH="1" flipV="1">
            <a:off x="9920621" y="2929550"/>
            <a:ext cx="935988" cy="813353"/>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8" name="Teardrop 77">
            <a:extLst>
              <a:ext uri="{FF2B5EF4-FFF2-40B4-BE49-F238E27FC236}">
                <a16:creationId xmlns:a16="http://schemas.microsoft.com/office/drawing/2014/main" id="{F07B4CEA-1916-1089-E14D-8A827E21BA8C}"/>
              </a:ext>
            </a:extLst>
          </p:cNvPr>
          <p:cNvSpPr/>
          <p:nvPr/>
        </p:nvSpPr>
        <p:spPr>
          <a:xfrm rot="8120989">
            <a:off x="9271366" y="2287006"/>
            <a:ext cx="770801" cy="750893"/>
          </a:xfrm>
          <a:prstGeom prst="teardrop">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9" name="Rectangle 78">
            <a:extLst>
              <a:ext uri="{FF2B5EF4-FFF2-40B4-BE49-F238E27FC236}">
                <a16:creationId xmlns:a16="http://schemas.microsoft.com/office/drawing/2014/main" id="{FD1FE3EE-5D35-F299-65C0-E53CAE906522}"/>
              </a:ext>
            </a:extLst>
          </p:cNvPr>
          <p:cNvSpPr/>
          <p:nvPr/>
        </p:nvSpPr>
        <p:spPr>
          <a:xfrm>
            <a:off x="8908960" y="1280059"/>
            <a:ext cx="1911440" cy="307777"/>
          </a:xfrm>
          <a:prstGeom prst="rect">
            <a:avLst/>
          </a:prstGeom>
        </p:spPr>
        <p:txBody>
          <a:bodyPr wrap="square">
            <a:spAutoFit/>
          </a:bodyPr>
          <a:lstStyle/>
          <a:p>
            <a:r>
              <a:rPr lang="en-US" sz="1400" b="1" dirty="0">
                <a:solidFill>
                  <a:schemeClr val="accent1">
                    <a:lumMod val="50000"/>
                  </a:schemeClr>
                </a:solidFill>
                <a:latin typeface="IBM Plex Sans" panose="020B0503050000000000" pitchFamily="34" charset="0"/>
              </a:rPr>
              <a:t>December 21, 2023</a:t>
            </a:r>
            <a:endParaRPr lang="en-IN" sz="1400" b="1" dirty="0">
              <a:solidFill>
                <a:schemeClr val="accent1">
                  <a:lumMod val="50000"/>
                </a:schemeClr>
              </a:solidFill>
            </a:endParaRPr>
          </a:p>
        </p:txBody>
      </p:sp>
      <p:cxnSp>
        <p:nvCxnSpPr>
          <p:cNvPr id="80" name="Straight Connector 79">
            <a:extLst>
              <a:ext uri="{FF2B5EF4-FFF2-40B4-BE49-F238E27FC236}">
                <a16:creationId xmlns:a16="http://schemas.microsoft.com/office/drawing/2014/main" id="{FEF36AAA-57C9-DC66-0E55-2863039656C4}"/>
              </a:ext>
            </a:extLst>
          </p:cNvPr>
          <p:cNvCxnSpPr>
            <a:cxnSpLocks/>
          </p:cNvCxnSpPr>
          <p:nvPr/>
        </p:nvCxnSpPr>
        <p:spPr>
          <a:xfrm>
            <a:off x="8740092" y="1630191"/>
            <a:ext cx="2474398"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69562D7C-7AEF-D4B8-9AB5-BC925BD73E22}"/>
              </a:ext>
            </a:extLst>
          </p:cNvPr>
          <p:cNvSpPr/>
          <p:nvPr/>
        </p:nvSpPr>
        <p:spPr>
          <a:xfrm>
            <a:off x="4236472" y="1580711"/>
            <a:ext cx="2946382" cy="523220"/>
          </a:xfrm>
          <a:prstGeom prst="rect">
            <a:avLst/>
          </a:prstGeom>
        </p:spPr>
        <p:txBody>
          <a:bodyPr wrap="square">
            <a:spAutoFit/>
          </a:bodyPr>
          <a:lstStyle/>
          <a:p>
            <a:r>
              <a:rPr lang="en-US" sz="1400" dirty="0">
                <a:latin typeface="IBM Plex Sans" panose="020B0503050000000000" pitchFamily="34" charset="0"/>
              </a:rPr>
              <a:t>Hon’ble Prime Minister of India launched IIBX</a:t>
            </a:r>
          </a:p>
        </p:txBody>
      </p:sp>
      <p:pic>
        <p:nvPicPr>
          <p:cNvPr id="82" name="Graphic 81" descr="Checklist">
            <a:extLst>
              <a:ext uri="{FF2B5EF4-FFF2-40B4-BE49-F238E27FC236}">
                <a16:creationId xmlns:a16="http://schemas.microsoft.com/office/drawing/2014/main" id="{EBA88825-B3E7-3173-FDEE-9FF197E8636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20770" y="3780765"/>
            <a:ext cx="392503" cy="392503"/>
          </a:xfrm>
          <a:prstGeom prst="rect">
            <a:avLst/>
          </a:prstGeom>
        </p:spPr>
      </p:pic>
      <p:pic>
        <p:nvPicPr>
          <p:cNvPr id="84" name="Graphic 83" descr="Bank">
            <a:extLst>
              <a:ext uri="{FF2B5EF4-FFF2-40B4-BE49-F238E27FC236}">
                <a16:creationId xmlns:a16="http://schemas.microsoft.com/office/drawing/2014/main" id="{40DAFCB8-5E9E-3C74-5F0C-3A3A3ABDA25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374304" y="2513947"/>
            <a:ext cx="416342" cy="416342"/>
          </a:xfrm>
          <a:prstGeom prst="rect">
            <a:avLst/>
          </a:prstGeom>
        </p:spPr>
      </p:pic>
      <p:pic>
        <p:nvPicPr>
          <p:cNvPr id="86" name="Graphic 85" descr="Rocket">
            <a:extLst>
              <a:ext uri="{FF2B5EF4-FFF2-40B4-BE49-F238E27FC236}">
                <a16:creationId xmlns:a16="http://schemas.microsoft.com/office/drawing/2014/main" id="{96F0E7BC-3F27-AF4A-3B01-6A07B094B2C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457199" y="2515051"/>
            <a:ext cx="380071" cy="380071"/>
          </a:xfrm>
          <a:prstGeom prst="rect">
            <a:avLst/>
          </a:prstGeom>
        </p:spPr>
      </p:pic>
      <p:sp>
        <p:nvSpPr>
          <p:cNvPr id="25" name="Rectangle 24">
            <a:extLst>
              <a:ext uri="{FF2B5EF4-FFF2-40B4-BE49-F238E27FC236}">
                <a16:creationId xmlns:a16="http://schemas.microsoft.com/office/drawing/2014/main" id="{9531E96A-EDFB-FA34-AAE3-97B9BC608D71}"/>
              </a:ext>
            </a:extLst>
          </p:cNvPr>
          <p:cNvSpPr/>
          <p:nvPr/>
        </p:nvSpPr>
        <p:spPr>
          <a:xfrm>
            <a:off x="6120509" y="4981316"/>
            <a:ext cx="2400739" cy="523220"/>
          </a:xfrm>
          <a:prstGeom prst="rect">
            <a:avLst/>
          </a:prstGeom>
        </p:spPr>
        <p:txBody>
          <a:bodyPr wrap="square">
            <a:spAutoFit/>
          </a:bodyPr>
          <a:lstStyle/>
          <a:p>
            <a:r>
              <a:rPr lang="en-US" sz="1400" dirty="0">
                <a:latin typeface="IBM Plex Sans" panose="020B0503050000000000" pitchFamily="34" charset="0"/>
              </a:rPr>
              <a:t>Integration with ICEGATE the Customs Portal </a:t>
            </a:r>
          </a:p>
        </p:txBody>
      </p:sp>
      <p:sp>
        <p:nvSpPr>
          <p:cNvPr id="26" name="Rectangle 25">
            <a:extLst>
              <a:ext uri="{FF2B5EF4-FFF2-40B4-BE49-F238E27FC236}">
                <a16:creationId xmlns:a16="http://schemas.microsoft.com/office/drawing/2014/main" id="{04401EC0-FADB-9C2C-1C31-EBFFC562AA20}"/>
              </a:ext>
            </a:extLst>
          </p:cNvPr>
          <p:cNvSpPr/>
          <p:nvPr/>
        </p:nvSpPr>
        <p:spPr>
          <a:xfrm>
            <a:off x="6508141" y="4645552"/>
            <a:ext cx="1314784" cy="307777"/>
          </a:xfrm>
          <a:prstGeom prst="rect">
            <a:avLst/>
          </a:prstGeom>
        </p:spPr>
        <p:txBody>
          <a:bodyPr wrap="square">
            <a:spAutoFit/>
          </a:bodyPr>
          <a:lstStyle/>
          <a:p>
            <a:r>
              <a:rPr lang="en-US" sz="1400" b="1" dirty="0">
                <a:solidFill>
                  <a:schemeClr val="accent1">
                    <a:lumMod val="50000"/>
                  </a:schemeClr>
                </a:solidFill>
                <a:latin typeface="IBM Plex Sans" panose="020B0503050000000000" pitchFamily="34" charset="0"/>
              </a:rPr>
              <a:t>May 10, 2023</a:t>
            </a:r>
            <a:endParaRPr lang="en-IN" sz="1400" b="1" dirty="0">
              <a:solidFill>
                <a:schemeClr val="accent1">
                  <a:lumMod val="50000"/>
                </a:schemeClr>
              </a:solidFill>
            </a:endParaRPr>
          </a:p>
        </p:txBody>
      </p:sp>
      <p:cxnSp>
        <p:nvCxnSpPr>
          <p:cNvPr id="27" name="Straight Connector 26">
            <a:extLst>
              <a:ext uri="{FF2B5EF4-FFF2-40B4-BE49-F238E27FC236}">
                <a16:creationId xmlns:a16="http://schemas.microsoft.com/office/drawing/2014/main" id="{2CBAD5CE-4F93-580B-4089-1F12ACF1E6F9}"/>
              </a:ext>
            </a:extLst>
          </p:cNvPr>
          <p:cNvCxnSpPr>
            <a:cxnSpLocks/>
          </p:cNvCxnSpPr>
          <p:nvPr/>
        </p:nvCxnSpPr>
        <p:spPr>
          <a:xfrm>
            <a:off x="9717769" y="4953329"/>
            <a:ext cx="2400739"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Teardrop 27">
            <a:extLst>
              <a:ext uri="{FF2B5EF4-FFF2-40B4-BE49-F238E27FC236}">
                <a16:creationId xmlns:a16="http://schemas.microsoft.com/office/drawing/2014/main" id="{4D788443-D0AA-3DBA-A010-F908E6245EED}"/>
              </a:ext>
            </a:extLst>
          </p:cNvPr>
          <p:cNvSpPr/>
          <p:nvPr/>
        </p:nvSpPr>
        <p:spPr>
          <a:xfrm rot="8120989">
            <a:off x="10463909" y="3747842"/>
            <a:ext cx="770801" cy="750893"/>
          </a:xfrm>
          <a:prstGeom prst="teardrop">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2" name="Graphic 31" descr="Checklist">
            <a:extLst>
              <a:ext uri="{FF2B5EF4-FFF2-40B4-BE49-F238E27FC236}">
                <a16:creationId xmlns:a16="http://schemas.microsoft.com/office/drawing/2014/main" id="{2EA5ADAD-C9F6-6508-5DDC-3C14ED8EF93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653057" y="3929017"/>
            <a:ext cx="392503" cy="392503"/>
          </a:xfrm>
          <a:prstGeom prst="rect">
            <a:avLst/>
          </a:prstGeom>
        </p:spPr>
      </p:pic>
      <p:cxnSp>
        <p:nvCxnSpPr>
          <p:cNvPr id="7" name="Straight Connector 6">
            <a:extLst>
              <a:ext uri="{FF2B5EF4-FFF2-40B4-BE49-F238E27FC236}">
                <a16:creationId xmlns:a16="http://schemas.microsoft.com/office/drawing/2014/main" id="{7ED136D3-B9D1-AFF0-23AF-0ABB13955FE0}"/>
              </a:ext>
            </a:extLst>
          </p:cNvPr>
          <p:cNvCxnSpPr>
            <a:cxnSpLocks/>
            <a:stCxn id="73" idx="5"/>
            <a:endCxn id="78" idx="1"/>
          </p:cNvCxnSpPr>
          <p:nvPr/>
        </p:nvCxnSpPr>
        <p:spPr>
          <a:xfrm flipV="1">
            <a:off x="7613840" y="2665107"/>
            <a:ext cx="1662480" cy="1257929"/>
          </a:xfrm>
          <a:prstGeom prst="line">
            <a:avLst/>
          </a:prstGeom>
          <a:ln w="28575">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29CE90E2-DAED-5138-59A2-06AE9865CB77}"/>
              </a:ext>
            </a:extLst>
          </p:cNvPr>
          <p:cNvSpPr/>
          <p:nvPr/>
        </p:nvSpPr>
        <p:spPr>
          <a:xfrm>
            <a:off x="3195371" y="4960606"/>
            <a:ext cx="1886232" cy="307777"/>
          </a:xfrm>
          <a:prstGeom prst="rect">
            <a:avLst/>
          </a:prstGeom>
        </p:spPr>
        <p:txBody>
          <a:bodyPr wrap="square">
            <a:spAutoFit/>
          </a:bodyPr>
          <a:lstStyle/>
          <a:p>
            <a:r>
              <a:rPr lang="en-US" sz="1400" dirty="0">
                <a:latin typeface="IBM Plex Sans" panose="020B0503050000000000" pitchFamily="34" charset="0"/>
              </a:rPr>
              <a:t>License Issue Date</a:t>
            </a:r>
          </a:p>
        </p:txBody>
      </p:sp>
      <p:sp>
        <p:nvSpPr>
          <p:cNvPr id="5" name="Rectangle 4">
            <a:extLst>
              <a:ext uri="{FF2B5EF4-FFF2-40B4-BE49-F238E27FC236}">
                <a16:creationId xmlns:a16="http://schemas.microsoft.com/office/drawing/2014/main" id="{1A8CEAB7-3291-481E-1A10-7428F1C7264B}"/>
              </a:ext>
            </a:extLst>
          </p:cNvPr>
          <p:cNvSpPr/>
          <p:nvPr/>
        </p:nvSpPr>
        <p:spPr>
          <a:xfrm>
            <a:off x="3265420" y="4659021"/>
            <a:ext cx="1981106" cy="307777"/>
          </a:xfrm>
          <a:prstGeom prst="rect">
            <a:avLst/>
          </a:prstGeom>
        </p:spPr>
        <p:txBody>
          <a:bodyPr wrap="square">
            <a:spAutoFit/>
          </a:bodyPr>
          <a:lstStyle/>
          <a:p>
            <a:r>
              <a:rPr lang="en-US" sz="1400" b="1" dirty="0">
                <a:solidFill>
                  <a:schemeClr val="accent1">
                    <a:lumMod val="50000"/>
                  </a:schemeClr>
                </a:solidFill>
                <a:latin typeface="IBM Plex Sans" panose="020B0503050000000000" pitchFamily="34" charset="0"/>
              </a:rPr>
              <a:t>DECEMBER 2021</a:t>
            </a:r>
            <a:endParaRPr lang="en-IN" sz="1400" b="1" dirty="0">
              <a:solidFill>
                <a:schemeClr val="accent1">
                  <a:lumMod val="50000"/>
                </a:schemeClr>
              </a:solidFill>
            </a:endParaRPr>
          </a:p>
        </p:txBody>
      </p:sp>
      <p:sp>
        <p:nvSpPr>
          <p:cNvPr id="6" name="Rectangle 5">
            <a:extLst>
              <a:ext uri="{FF2B5EF4-FFF2-40B4-BE49-F238E27FC236}">
                <a16:creationId xmlns:a16="http://schemas.microsoft.com/office/drawing/2014/main" id="{62822C25-E34B-D386-FA6A-81AC8AD9B439}"/>
              </a:ext>
            </a:extLst>
          </p:cNvPr>
          <p:cNvSpPr/>
          <p:nvPr/>
        </p:nvSpPr>
        <p:spPr>
          <a:xfrm>
            <a:off x="4898826" y="1280060"/>
            <a:ext cx="1367297" cy="307777"/>
          </a:xfrm>
          <a:prstGeom prst="rect">
            <a:avLst/>
          </a:prstGeom>
        </p:spPr>
        <p:txBody>
          <a:bodyPr wrap="square">
            <a:spAutoFit/>
          </a:bodyPr>
          <a:lstStyle/>
          <a:p>
            <a:r>
              <a:rPr lang="en-US" sz="1400" b="1" dirty="0">
                <a:solidFill>
                  <a:schemeClr val="accent1">
                    <a:lumMod val="50000"/>
                  </a:schemeClr>
                </a:solidFill>
                <a:latin typeface="IBM Plex Sans" panose="020B0503050000000000" pitchFamily="34" charset="0"/>
              </a:rPr>
              <a:t>July 29, 2022</a:t>
            </a:r>
            <a:endParaRPr lang="en-IN" sz="1400" b="1" dirty="0">
              <a:solidFill>
                <a:schemeClr val="accent1">
                  <a:lumMod val="50000"/>
                </a:schemeClr>
              </a:solidFill>
            </a:endParaRPr>
          </a:p>
        </p:txBody>
      </p:sp>
      <p:sp>
        <p:nvSpPr>
          <p:cNvPr id="8" name="Rectangle 7">
            <a:extLst>
              <a:ext uri="{FF2B5EF4-FFF2-40B4-BE49-F238E27FC236}">
                <a16:creationId xmlns:a16="http://schemas.microsoft.com/office/drawing/2014/main" id="{B8BC2A59-FD2A-EF08-CA68-3DD1AC962F01}"/>
              </a:ext>
            </a:extLst>
          </p:cNvPr>
          <p:cNvSpPr/>
          <p:nvPr/>
        </p:nvSpPr>
        <p:spPr>
          <a:xfrm>
            <a:off x="9701661" y="4953329"/>
            <a:ext cx="2400739" cy="738664"/>
          </a:xfrm>
          <a:prstGeom prst="rect">
            <a:avLst/>
          </a:prstGeom>
        </p:spPr>
        <p:txBody>
          <a:bodyPr wrap="square">
            <a:spAutoFit/>
          </a:bodyPr>
          <a:lstStyle/>
          <a:p>
            <a:r>
              <a:rPr lang="en-US" sz="1400" dirty="0">
                <a:latin typeface="IBM Plex Sans" panose="020B0503050000000000" pitchFamily="34" charset="0"/>
              </a:rPr>
              <a:t>IFSCA issues guidelines for onboarding of SEZ entities &amp; AA holders as QJs</a:t>
            </a:r>
          </a:p>
        </p:txBody>
      </p:sp>
      <p:pic>
        <p:nvPicPr>
          <p:cNvPr id="2" name="object 2">
            <a:extLst>
              <a:ext uri="{FF2B5EF4-FFF2-40B4-BE49-F238E27FC236}">
                <a16:creationId xmlns:a16="http://schemas.microsoft.com/office/drawing/2014/main" id="{2B36B665-9C2B-59FA-FFE2-E7AC4DC51C0A}"/>
              </a:ext>
            </a:extLst>
          </p:cNvPr>
          <p:cNvPicPr/>
          <p:nvPr/>
        </p:nvPicPr>
        <p:blipFill>
          <a:blip r:embed="rId15" cstate="print"/>
          <a:stretch>
            <a:fillRect/>
          </a:stretch>
        </p:blipFill>
        <p:spPr>
          <a:xfrm>
            <a:off x="11049000" y="6478545"/>
            <a:ext cx="1138628" cy="379455"/>
          </a:xfrm>
          <a:prstGeom prst="rect">
            <a:avLst/>
          </a:prstGeom>
        </p:spPr>
      </p:pic>
    </p:spTree>
    <p:extLst>
      <p:ext uri="{BB962C8B-B14F-4D97-AF65-F5344CB8AC3E}">
        <p14:creationId xmlns:p14="http://schemas.microsoft.com/office/powerpoint/2010/main" val="347916707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graphical user interface&#10;&#10;Description automatically generated">
            <a:hlinkClick r:id="" action="ppaction://noaction"/>
            <a:extLst>
              <a:ext uri="{FF2B5EF4-FFF2-40B4-BE49-F238E27FC236}">
                <a16:creationId xmlns:a16="http://schemas.microsoft.com/office/drawing/2014/main" id="{C4663BA6-E5AA-C7C2-CF0C-BB290036BF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5401" y="2584918"/>
            <a:ext cx="2196428" cy="2223665"/>
          </a:xfrm>
          <a:prstGeom prst="rect">
            <a:avLst/>
          </a:prstGeom>
        </p:spPr>
      </p:pic>
      <p:sp>
        <p:nvSpPr>
          <p:cNvPr id="22" name="Arrow: Pentagon 21">
            <a:extLst>
              <a:ext uri="{FF2B5EF4-FFF2-40B4-BE49-F238E27FC236}">
                <a16:creationId xmlns:a16="http://schemas.microsoft.com/office/drawing/2014/main" id="{059C4672-F394-211D-5251-061E010D2182}"/>
              </a:ext>
            </a:extLst>
          </p:cNvPr>
          <p:cNvSpPr/>
          <p:nvPr/>
        </p:nvSpPr>
        <p:spPr>
          <a:xfrm rot="10800000">
            <a:off x="8794811" y="3737183"/>
            <a:ext cx="3176999" cy="1075628"/>
          </a:xfrm>
          <a:prstGeom prst="homePlate">
            <a:avLst/>
          </a:prstGeom>
          <a:ln>
            <a:solidFill>
              <a:schemeClr val="bg1"/>
            </a:solidFill>
          </a:ln>
          <a:effectLst>
            <a:outerShdw blurRad="50800" dist="38100" dir="18900000" algn="b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21" name="Arrow: Pentagon 20">
            <a:extLst>
              <a:ext uri="{FF2B5EF4-FFF2-40B4-BE49-F238E27FC236}">
                <a16:creationId xmlns:a16="http://schemas.microsoft.com/office/drawing/2014/main" id="{3A826E37-9A96-94D6-72F4-95A36FF41336}"/>
              </a:ext>
            </a:extLst>
          </p:cNvPr>
          <p:cNvSpPr/>
          <p:nvPr/>
        </p:nvSpPr>
        <p:spPr>
          <a:xfrm rot="10800000">
            <a:off x="8774491" y="2438401"/>
            <a:ext cx="3176999" cy="1075628"/>
          </a:xfrm>
          <a:prstGeom prst="homePlate">
            <a:avLst/>
          </a:prstGeom>
          <a:ln>
            <a:solidFill>
              <a:schemeClr val="bg1"/>
            </a:solidFill>
          </a:ln>
          <a:effectLst>
            <a:outerShdw blurRad="50800" dist="38100" dir="18900000" algn="b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20" name="Arrow: Pentagon 19">
            <a:extLst>
              <a:ext uri="{FF2B5EF4-FFF2-40B4-BE49-F238E27FC236}">
                <a16:creationId xmlns:a16="http://schemas.microsoft.com/office/drawing/2014/main" id="{95E3E1B3-D4E3-7DD6-C6A7-BBF16A547AF4}"/>
              </a:ext>
            </a:extLst>
          </p:cNvPr>
          <p:cNvSpPr/>
          <p:nvPr/>
        </p:nvSpPr>
        <p:spPr>
          <a:xfrm rot="10800000">
            <a:off x="8766034" y="1134171"/>
            <a:ext cx="3176999" cy="1075628"/>
          </a:xfrm>
          <a:prstGeom prst="homePlate">
            <a:avLst/>
          </a:prstGeom>
          <a:ln>
            <a:solidFill>
              <a:schemeClr val="bg1"/>
            </a:solidFill>
          </a:ln>
          <a:effectLst>
            <a:outerShdw blurRad="50800" dist="38100" dir="18900000" algn="b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19" name="Arrow: Pentagon 18">
            <a:extLst>
              <a:ext uri="{FF2B5EF4-FFF2-40B4-BE49-F238E27FC236}">
                <a16:creationId xmlns:a16="http://schemas.microsoft.com/office/drawing/2014/main" id="{C34D7CFD-352F-2B54-B8CC-F4E5162923C6}"/>
              </a:ext>
            </a:extLst>
          </p:cNvPr>
          <p:cNvSpPr/>
          <p:nvPr/>
        </p:nvSpPr>
        <p:spPr>
          <a:xfrm>
            <a:off x="213789" y="3810000"/>
            <a:ext cx="3176999" cy="1075628"/>
          </a:xfrm>
          <a:prstGeom prst="homePlate">
            <a:avLst/>
          </a:prstGeom>
          <a:ln>
            <a:solidFill>
              <a:schemeClr val="bg1"/>
            </a:solidFill>
          </a:ln>
          <a:effectLst>
            <a:outerShdw blurRad="50800" dist="38100" dir="18900000" algn="b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18" name="Arrow: Pentagon 17">
            <a:extLst>
              <a:ext uri="{FF2B5EF4-FFF2-40B4-BE49-F238E27FC236}">
                <a16:creationId xmlns:a16="http://schemas.microsoft.com/office/drawing/2014/main" id="{85F5B569-E6E2-85A4-138C-0BC500F79073}"/>
              </a:ext>
            </a:extLst>
          </p:cNvPr>
          <p:cNvSpPr/>
          <p:nvPr/>
        </p:nvSpPr>
        <p:spPr>
          <a:xfrm>
            <a:off x="213789" y="5142590"/>
            <a:ext cx="3176999" cy="1075628"/>
          </a:xfrm>
          <a:prstGeom prst="homePlate">
            <a:avLst/>
          </a:prstGeom>
          <a:ln>
            <a:solidFill>
              <a:schemeClr val="bg1"/>
            </a:solidFill>
          </a:ln>
          <a:effectLst>
            <a:outerShdw blurRad="50800" dist="38100" dir="18900000" algn="b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dirty="0"/>
          </a:p>
        </p:txBody>
      </p:sp>
      <p:sp>
        <p:nvSpPr>
          <p:cNvPr id="9" name="Arrow: Pentagon 8">
            <a:extLst>
              <a:ext uri="{FF2B5EF4-FFF2-40B4-BE49-F238E27FC236}">
                <a16:creationId xmlns:a16="http://schemas.microsoft.com/office/drawing/2014/main" id="{B9FE1AA9-8F74-E153-B21E-E826969B11DD}"/>
              </a:ext>
            </a:extLst>
          </p:cNvPr>
          <p:cNvSpPr/>
          <p:nvPr/>
        </p:nvSpPr>
        <p:spPr>
          <a:xfrm>
            <a:off x="187576" y="1219200"/>
            <a:ext cx="3176999" cy="1075628"/>
          </a:xfrm>
          <a:prstGeom prst="homePlat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p>
        </p:txBody>
      </p:sp>
      <p:sp>
        <p:nvSpPr>
          <p:cNvPr id="26" name="Flowchart: Connector 25">
            <a:extLst>
              <a:ext uri="{FF2B5EF4-FFF2-40B4-BE49-F238E27FC236}">
                <a16:creationId xmlns:a16="http://schemas.microsoft.com/office/drawing/2014/main" id="{B7271757-2FE9-6EF4-C53F-804B4D29ADE7}"/>
              </a:ext>
            </a:extLst>
          </p:cNvPr>
          <p:cNvSpPr/>
          <p:nvPr/>
        </p:nvSpPr>
        <p:spPr>
          <a:xfrm>
            <a:off x="5371836" y="2908464"/>
            <a:ext cx="1487845" cy="1469573"/>
          </a:xfrm>
          <a:prstGeom prst="flowChartConnector">
            <a:avLst/>
          </a:prstGeom>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a:latin typeface="Aptos" panose="020B0004020202020204" pitchFamily="34" charset="0"/>
            </a:endParaRPr>
          </a:p>
        </p:txBody>
      </p:sp>
      <p:sp>
        <p:nvSpPr>
          <p:cNvPr id="47" name="TextBox 46">
            <a:extLst>
              <a:ext uri="{FF2B5EF4-FFF2-40B4-BE49-F238E27FC236}">
                <a16:creationId xmlns:a16="http://schemas.microsoft.com/office/drawing/2014/main" id="{26164774-D811-D71D-7E1E-F972C61F2701}"/>
              </a:ext>
            </a:extLst>
          </p:cNvPr>
          <p:cNvSpPr txBox="1"/>
          <p:nvPr/>
        </p:nvSpPr>
        <p:spPr>
          <a:xfrm>
            <a:off x="2996062" y="110943"/>
            <a:ext cx="6335106" cy="523220"/>
          </a:xfrm>
          <a:prstGeom prst="rect">
            <a:avLst/>
          </a:prstGeom>
          <a:noFill/>
        </p:spPr>
        <p:txBody>
          <a:bodyPr wrap="square" rtlCol="0">
            <a:spAutoFit/>
          </a:bodyPr>
          <a:lstStyle/>
          <a:p>
            <a:pPr algn="ctr"/>
            <a:r>
              <a:rPr lang="en-US" sz="2800" b="1" dirty="0">
                <a:solidFill>
                  <a:schemeClr val="accent1">
                    <a:lumMod val="50000"/>
                  </a:schemeClr>
                </a:solidFill>
                <a:latin typeface="Aptos" panose="020B0004020202020204" pitchFamily="34" charset="0"/>
                <a:ea typeface="+mj-ea"/>
                <a:cs typeface="+mj-cs"/>
              </a:rPr>
              <a:t>IIBX Ecosystem</a:t>
            </a:r>
            <a:endParaRPr lang="en-IN" sz="2800" b="1" dirty="0">
              <a:solidFill>
                <a:schemeClr val="accent1">
                  <a:lumMod val="50000"/>
                </a:schemeClr>
              </a:solidFill>
              <a:latin typeface="Aptos" panose="020B0004020202020204" pitchFamily="34" charset="0"/>
              <a:ea typeface="+mj-ea"/>
              <a:cs typeface="+mj-cs"/>
            </a:endParaRPr>
          </a:p>
        </p:txBody>
      </p:sp>
      <p:pic>
        <p:nvPicPr>
          <p:cNvPr id="27" name="object 2">
            <a:extLst>
              <a:ext uri="{FF2B5EF4-FFF2-40B4-BE49-F238E27FC236}">
                <a16:creationId xmlns:a16="http://schemas.microsoft.com/office/drawing/2014/main" id="{4BFCDA1C-3999-EE21-A56F-07AE351F3E31}"/>
              </a:ext>
            </a:extLst>
          </p:cNvPr>
          <p:cNvPicPr/>
          <p:nvPr/>
        </p:nvPicPr>
        <p:blipFill>
          <a:blip r:embed="rId3" cstate="print"/>
          <a:stretch>
            <a:fillRect/>
          </a:stretch>
        </p:blipFill>
        <p:spPr>
          <a:xfrm>
            <a:off x="10972800" y="6453607"/>
            <a:ext cx="1138628" cy="379455"/>
          </a:xfrm>
          <a:prstGeom prst="rect">
            <a:avLst/>
          </a:prstGeom>
        </p:spPr>
      </p:pic>
      <p:sp>
        <p:nvSpPr>
          <p:cNvPr id="50" name="TextBox 49">
            <a:extLst>
              <a:ext uri="{FF2B5EF4-FFF2-40B4-BE49-F238E27FC236}">
                <a16:creationId xmlns:a16="http://schemas.microsoft.com/office/drawing/2014/main" id="{F1DD56D1-94A1-00FB-5FD5-306BA49F2FC2}"/>
              </a:ext>
            </a:extLst>
          </p:cNvPr>
          <p:cNvSpPr txBox="1"/>
          <p:nvPr/>
        </p:nvSpPr>
        <p:spPr>
          <a:xfrm>
            <a:off x="425189" y="5385454"/>
            <a:ext cx="2429432" cy="738664"/>
          </a:xfrm>
          <a:prstGeom prst="rect">
            <a:avLst/>
          </a:prstGeom>
          <a:noFill/>
        </p:spPr>
        <p:txBody>
          <a:bodyPr wrap="square" rtlCol="0">
            <a:spAutoFit/>
          </a:bodyPr>
          <a:lstStyle/>
          <a:p>
            <a:r>
              <a:rPr lang="en-US" sz="1400" b="1" dirty="0">
                <a:latin typeface="Aptos" panose="020B0004020202020204" pitchFamily="34" charset="0"/>
              </a:rPr>
              <a:t>IFSC entities &amp; IFSC Banking Units permitted to act as TM/CM</a:t>
            </a:r>
          </a:p>
        </p:txBody>
      </p:sp>
      <p:sp>
        <p:nvSpPr>
          <p:cNvPr id="51" name="TextBox 50">
            <a:extLst>
              <a:ext uri="{FF2B5EF4-FFF2-40B4-BE49-F238E27FC236}">
                <a16:creationId xmlns:a16="http://schemas.microsoft.com/office/drawing/2014/main" id="{0D3B42C4-F91B-141D-F622-759A66FC726B}"/>
              </a:ext>
            </a:extLst>
          </p:cNvPr>
          <p:cNvSpPr txBox="1"/>
          <p:nvPr/>
        </p:nvSpPr>
        <p:spPr>
          <a:xfrm>
            <a:off x="5293955" y="2037347"/>
            <a:ext cx="1843193" cy="338554"/>
          </a:xfrm>
          <a:prstGeom prst="rect">
            <a:avLst/>
          </a:prstGeom>
          <a:noFill/>
        </p:spPr>
        <p:txBody>
          <a:bodyPr wrap="square" rtlCol="0">
            <a:spAutoFit/>
          </a:bodyPr>
          <a:lstStyle/>
          <a:p>
            <a:pPr algn="ctr"/>
            <a:r>
              <a:rPr lang="en-US" sz="1600" b="1" dirty="0">
                <a:latin typeface="Aptos" panose="020B0004020202020204" pitchFamily="34" charset="0"/>
              </a:rPr>
              <a:t>Unified Regulator</a:t>
            </a:r>
            <a:endParaRPr lang="en-IN" sz="1600" b="1" dirty="0">
              <a:latin typeface="Aptos" panose="020B0004020202020204" pitchFamily="34" charset="0"/>
            </a:endParaRPr>
          </a:p>
        </p:txBody>
      </p:sp>
      <p:pic>
        <p:nvPicPr>
          <p:cNvPr id="52" name="Picture 51" descr="Logo&#10;&#10;Description automatically generated with low confidence">
            <a:hlinkClick r:id="rId4" action="ppaction://hlinksldjump"/>
            <a:extLst>
              <a:ext uri="{FF2B5EF4-FFF2-40B4-BE49-F238E27FC236}">
                <a16:creationId xmlns:a16="http://schemas.microsoft.com/office/drawing/2014/main" id="{0A1C4E02-DFB3-FCC8-EF90-C141A2FC96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6664" y="1024254"/>
            <a:ext cx="908376" cy="910175"/>
          </a:xfrm>
          <a:prstGeom prst="ellipse">
            <a:avLst/>
          </a:prstGeom>
          <a:solidFill>
            <a:schemeClr val="accent1"/>
          </a:solid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8" name="Picture 67">
            <a:extLst>
              <a:ext uri="{FF2B5EF4-FFF2-40B4-BE49-F238E27FC236}">
                <a16:creationId xmlns:a16="http://schemas.microsoft.com/office/drawing/2014/main" id="{568FE4A9-F190-CA67-FA99-5394ACF464A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0744" t="36175" r="1386" b="33425"/>
          <a:stretch/>
        </p:blipFill>
        <p:spPr>
          <a:xfrm>
            <a:off x="5545925" y="3431786"/>
            <a:ext cx="1222713" cy="422927"/>
          </a:xfrm>
          <a:prstGeom prst="rect">
            <a:avLst/>
          </a:prstGeom>
        </p:spPr>
      </p:pic>
      <p:sp>
        <p:nvSpPr>
          <p:cNvPr id="85" name="TextBox 84">
            <a:extLst>
              <a:ext uri="{FF2B5EF4-FFF2-40B4-BE49-F238E27FC236}">
                <a16:creationId xmlns:a16="http://schemas.microsoft.com/office/drawing/2014/main" id="{25F4D3C4-03AC-5A03-FB91-20E78F8EBDB0}"/>
              </a:ext>
            </a:extLst>
          </p:cNvPr>
          <p:cNvSpPr txBox="1"/>
          <p:nvPr/>
        </p:nvSpPr>
        <p:spPr>
          <a:xfrm>
            <a:off x="228600" y="1219200"/>
            <a:ext cx="2648340" cy="1169551"/>
          </a:xfrm>
          <a:prstGeom prst="rect">
            <a:avLst/>
          </a:prstGeom>
          <a:noFill/>
        </p:spPr>
        <p:txBody>
          <a:bodyPr wrap="square" rtlCol="0">
            <a:spAutoFit/>
          </a:bodyPr>
          <a:lstStyle/>
          <a:p>
            <a:pPr algn="just"/>
            <a:r>
              <a:rPr lang="en-US" sz="1400" b="1" dirty="0">
                <a:latin typeface="Aptos" panose="020B0004020202020204" pitchFamily="34" charset="0"/>
              </a:rPr>
              <a:t>Qualified Jewellers in DTA, SEZ entities &amp; Advance Authorisation holders can import Gold and Silver &amp; valid TRQ holders can import Gold</a:t>
            </a:r>
            <a:endParaRPr lang="en-IN" sz="1400" b="1" dirty="0">
              <a:latin typeface="Aptos" panose="020B0004020202020204" pitchFamily="34" charset="0"/>
            </a:endParaRPr>
          </a:p>
        </p:txBody>
      </p:sp>
      <p:sp>
        <p:nvSpPr>
          <p:cNvPr id="88" name="TextBox 87">
            <a:extLst>
              <a:ext uri="{FF2B5EF4-FFF2-40B4-BE49-F238E27FC236}">
                <a16:creationId xmlns:a16="http://schemas.microsoft.com/office/drawing/2014/main" id="{D80EFE85-11ED-46F2-A00B-896B379E4D3F}"/>
              </a:ext>
            </a:extLst>
          </p:cNvPr>
          <p:cNvSpPr txBox="1"/>
          <p:nvPr/>
        </p:nvSpPr>
        <p:spPr>
          <a:xfrm>
            <a:off x="9246556" y="1282998"/>
            <a:ext cx="2711842" cy="738664"/>
          </a:xfrm>
          <a:prstGeom prst="rect">
            <a:avLst/>
          </a:prstGeom>
          <a:noFill/>
        </p:spPr>
        <p:txBody>
          <a:bodyPr wrap="square" rtlCol="0">
            <a:spAutoFit/>
          </a:bodyPr>
          <a:lstStyle/>
          <a:p>
            <a:pPr algn="r"/>
            <a:r>
              <a:rPr lang="en-US" sz="1400" b="1" dirty="0">
                <a:latin typeface="Aptos" panose="020B0004020202020204" pitchFamily="34" charset="0"/>
              </a:rPr>
              <a:t>International Bullion Banks,</a:t>
            </a:r>
          </a:p>
          <a:p>
            <a:pPr algn="r"/>
            <a:r>
              <a:rPr lang="en-US" sz="1400" b="1" dirty="0">
                <a:latin typeface="Aptos" panose="020B0004020202020204" pitchFamily="34" charset="0"/>
              </a:rPr>
              <a:t>Refineries and Bullion Traders</a:t>
            </a:r>
          </a:p>
          <a:p>
            <a:pPr algn="r"/>
            <a:r>
              <a:rPr lang="en-US" sz="1400" b="1" dirty="0">
                <a:latin typeface="Aptos" panose="020B0004020202020204" pitchFamily="34" charset="0"/>
              </a:rPr>
              <a:t>being onboarded</a:t>
            </a:r>
            <a:endParaRPr lang="en-IN" sz="1400" b="1" dirty="0">
              <a:latin typeface="Aptos" panose="020B0004020202020204" pitchFamily="34" charset="0"/>
            </a:endParaRPr>
          </a:p>
        </p:txBody>
      </p:sp>
      <p:sp>
        <p:nvSpPr>
          <p:cNvPr id="89" name="TextBox 88">
            <a:extLst>
              <a:ext uri="{FF2B5EF4-FFF2-40B4-BE49-F238E27FC236}">
                <a16:creationId xmlns:a16="http://schemas.microsoft.com/office/drawing/2014/main" id="{B4278B02-080C-0059-4E27-0F4EAD9C38A2}"/>
              </a:ext>
            </a:extLst>
          </p:cNvPr>
          <p:cNvSpPr txBox="1"/>
          <p:nvPr/>
        </p:nvSpPr>
        <p:spPr>
          <a:xfrm>
            <a:off x="9327759" y="2474893"/>
            <a:ext cx="2711841" cy="954107"/>
          </a:xfrm>
          <a:prstGeom prst="rect">
            <a:avLst/>
          </a:prstGeom>
          <a:noFill/>
        </p:spPr>
        <p:txBody>
          <a:bodyPr wrap="square" rtlCol="0">
            <a:spAutoFit/>
          </a:bodyPr>
          <a:lstStyle/>
          <a:p>
            <a:pPr algn="r"/>
            <a:r>
              <a:rPr lang="en-US" sz="1400" b="1" dirty="0">
                <a:latin typeface="Aptos" panose="020B0004020202020204" pitchFamily="34" charset="0"/>
              </a:rPr>
              <a:t>Vaulting facilities with 3 vaults in GIFT City, 2 at Chennai. Vaults at SEEPZ Mumbai &amp; Kolkata expected soon</a:t>
            </a:r>
            <a:endParaRPr lang="en-IN" sz="1400" b="1" dirty="0">
              <a:latin typeface="Aptos" panose="020B0004020202020204" pitchFamily="34" charset="0"/>
            </a:endParaRPr>
          </a:p>
        </p:txBody>
      </p:sp>
      <p:sp>
        <p:nvSpPr>
          <p:cNvPr id="10" name="TextBox 9">
            <a:extLst>
              <a:ext uri="{FF2B5EF4-FFF2-40B4-BE49-F238E27FC236}">
                <a16:creationId xmlns:a16="http://schemas.microsoft.com/office/drawing/2014/main" id="{228AB70B-786C-0E02-BF41-DBAFA7F09E1E}"/>
              </a:ext>
            </a:extLst>
          </p:cNvPr>
          <p:cNvSpPr txBox="1"/>
          <p:nvPr/>
        </p:nvSpPr>
        <p:spPr>
          <a:xfrm>
            <a:off x="277244" y="3981065"/>
            <a:ext cx="2893176" cy="738664"/>
          </a:xfrm>
          <a:prstGeom prst="rect">
            <a:avLst/>
          </a:prstGeom>
          <a:noFill/>
        </p:spPr>
        <p:txBody>
          <a:bodyPr wrap="square">
            <a:spAutoFit/>
          </a:bodyPr>
          <a:lstStyle/>
          <a:p>
            <a:r>
              <a:rPr lang="en-US" sz="1400" b="1" dirty="0">
                <a:latin typeface="Aptos" panose="020B0004020202020204" pitchFamily="34" charset="0"/>
              </a:rPr>
              <a:t>Nominated Banks Authorized to import Gold and Silver in India as Special Category Client</a:t>
            </a:r>
            <a:endParaRPr lang="en-IN" sz="1400" dirty="0">
              <a:latin typeface="Aptos" panose="020B0004020202020204" pitchFamily="34" charset="0"/>
            </a:endParaRPr>
          </a:p>
        </p:txBody>
      </p:sp>
      <p:sp>
        <p:nvSpPr>
          <p:cNvPr id="11" name="TextBox 10">
            <a:extLst>
              <a:ext uri="{FF2B5EF4-FFF2-40B4-BE49-F238E27FC236}">
                <a16:creationId xmlns:a16="http://schemas.microsoft.com/office/drawing/2014/main" id="{0F954753-EC64-9FCB-5072-A9DF47712C2A}"/>
              </a:ext>
            </a:extLst>
          </p:cNvPr>
          <p:cNvSpPr txBox="1"/>
          <p:nvPr/>
        </p:nvSpPr>
        <p:spPr>
          <a:xfrm>
            <a:off x="9344743" y="3905665"/>
            <a:ext cx="2647387" cy="738664"/>
          </a:xfrm>
          <a:prstGeom prst="rect">
            <a:avLst/>
          </a:prstGeom>
          <a:noFill/>
        </p:spPr>
        <p:txBody>
          <a:bodyPr wrap="square">
            <a:spAutoFit/>
          </a:bodyPr>
          <a:lstStyle/>
          <a:p>
            <a:pPr algn="r"/>
            <a:r>
              <a:rPr lang="en-US" sz="1400" b="1" dirty="0">
                <a:latin typeface="Aptos" panose="020B0004020202020204" pitchFamily="34" charset="0"/>
              </a:rPr>
              <a:t>India International Depository IFSC Ltd.(IIDI)</a:t>
            </a:r>
          </a:p>
          <a:p>
            <a:pPr algn="r"/>
            <a:r>
              <a:rPr lang="en-US" sz="1400" b="1" dirty="0">
                <a:latin typeface="Aptos" panose="020B0004020202020204" pitchFamily="34" charset="0"/>
              </a:rPr>
              <a:t>maintains Demat Accounts</a:t>
            </a:r>
            <a:endParaRPr lang="en-IN" sz="1400" dirty="0">
              <a:latin typeface="Aptos" panose="020B0004020202020204" pitchFamily="34" charset="0"/>
            </a:endParaRPr>
          </a:p>
        </p:txBody>
      </p:sp>
      <p:sp>
        <p:nvSpPr>
          <p:cNvPr id="29" name="Arrow: Pentagon 28">
            <a:extLst>
              <a:ext uri="{FF2B5EF4-FFF2-40B4-BE49-F238E27FC236}">
                <a16:creationId xmlns:a16="http://schemas.microsoft.com/office/drawing/2014/main" id="{0F33650F-0DBA-ED47-5D80-A7C890E00AE7}"/>
              </a:ext>
            </a:extLst>
          </p:cNvPr>
          <p:cNvSpPr/>
          <p:nvPr/>
        </p:nvSpPr>
        <p:spPr>
          <a:xfrm>
            <a:off x="228600" y="2514600"/>
            <a:ext cx="3176999" cy="1075628"/>
          </a:xfrm>
          <a:prstGeom prst="homePlate">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en-US" sz="1400" b="1" dirty="0">
                <a:latin typeface="Aptos" panose="020B0004020202020204" pitchFamily="34" charset="0"/>
              </a:rPr>
              <a:t>DTA entities can Import Silver bars under ITC (HS) Code 71069221. Clients from DTA /India can hedge the Gold Price risk</a:t>
            </a:r>
          </a:p>
        </p:txBody>
      </p:sp>
      <p:sp>
        <p:nvSpPr>
          <p:cNvPr id="32" name="Arrow: Pentagon 31">
            <a:extLst>
              <a:ext uri="{FF2B5EF4-FFF2-40B4-BE49-F238E27FC236}">
                <a16:creationId xmlns:a16="http://schemas.microsoft.com/office/drawing/2014/main" id="{D515EC4C-445F-07A6-3866-017BA42C3296}"/>
              </a:ext>
            </a:extLst>
          </p:cNvPr>
          <p:cNvSpPr/>
          <p:nvPr/>
        </p:nvSpPr>
        <p:spPr>
          <a:xfrm rot="10800000">
            <a:off x="8839200" y="5029200"/>
            <a:ext cx="3176999" cy="1075628"/>
          </a:xfrm>
          <a:prstGeom prst="homePlate">
            <a:avLst/>
          </a:prstGeom>
          <a:ln>
            <a:solidFill>
              <a:schemeClr val="bg1"/>
            </a:solidFill>
          </a:ln>
          <a:effectLst>
            <a:outerShdw blurRad="50800" dist="38100" dir="18900000" algn="b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dirty="0"/>
          </a:p>
        </p:txBody>
      </p:sp>
      <p:sp>
        <p:nvSpPr>
          <p:cNvPr id="36" name="TextBox 35">
            <a:extLst>
              <a:ext uri="{FF2B5EF4-FFF2-40B4-BE49-F238E27FC236}">
                <a16:creationId xmlns:a16="http://schemas.microsoft.com/office/drawing/2014/main" id="{942D41D0-D561-E19D-293B-E6063C0CB813}"/>
              </a:ext>
            </a:extLst>
          </p:cNvPr>
          <p:cNvSpPr txBox="1"/>
          <p:nvPr/>
        </p:nvSpPr>
        <p:spPr>
          <a:xfrm>
            <a:off x="9202540" y="5236904"/>
            <a:ext cx="2711842" cy="738664"/>
          </a:xfrm>
          <a:prstGeom prst="rect">
            <a:avLst/>
          </a:prstGeom>
          <a:noFill/>
        </p:spPr>
        <p:txBody>
          <a:bodyPr wrap="square" rtlCol="0">
            <a:spAutoFit/>
          </a:bodyPr>
          <a:lstStyle/>
          <a:p>
            <a:pPr algn="r"/>
            <a:r>
              <a:rPr lang="en-US" sz="1400" b="1" dirty="0">
                <a:latin typeface="Aptos" panose="020B0004020202020204" pitchFamily="34" charset="0"/>
              </a:rPr>
              <a:t>International Clients can hedge the Gold &amp; Silver Price risk, invest in BDRs</a:t>
            </a:r>
            <a:endParaRPr lang="en-IN" sz="1400" b="1" dirty="0">
              <a:latin typeface="Aptos" panose="020B0004020202020204" pitchFamily="34" charset="0"/>
            </a:endParaRPr>
          </a:p>
        </p:txBody>
      </p:sp>
      <p:sp>
        <p:nvSpPr>
          <p:cNvPr id="17" name="Arrow: Chevron 16">
            <a:extLst>
              <a:ext uri="{FF2B5EF4-FFF2-40B4-BE49-F238E27FC236}">
                <a16:creationId xmlns:a16="http://schemas.microsoft.com/office/drawing/2014/main" id="{BD96881C-75AC-8096-0B13-2AE924612C74}"/>
              </a:ext>
            </a:extLst>
          </p:cNvPr>
          <p:cNvSpPr/>
          <p:nvPr/>
        </p:nvSpPr>
        <p:spPr>
          <a:xfrm>
            <a:off x="2722881" y="1219200"/>
            <a:ext cx="2342520" cy="1023865"/>
          </a:xfrm>
          <a:prstGeom prst="chevron">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700" b="1" dirty="0">
                <a:solidFill>
                  <a:schemeClr val="bg1"/>
                </a:solidFill>
                <a:latin typeface="Aptos" panose="020B0004020202020204" pitchFamily="34" charset="0"/>
              </a:rPr>
              <a:t>Qualified Jewellers &amp; TRQ Holders</a:t>
            </a:r>
            <a:endParaRPr lang="en-IN" sz="1700" b="1" dirty="0">
              <a:solidFill>
                <a:schemeClr val="bg1"/>
              </a:solidFill>
              <a:latin typeface="Aptos" panose="020B0004020202020204" pitchFamily="34" charset="0"/>
            </a:endParaRPr>
          </a:p>
        </p:txBody>
      </p:sp>
      <p:sp>
        <p:nvSpPr>
          <p:cNvPr id="24" name="Arrow: Chevron 23">
            <a:extLst>
              <a:ext uri="{FF2B5EF4-FFF2-40B4-BE49-F238E27FC236}">
                <a16:creationId xmlns:a16="http://schemas.microsoft.com/office/drawing/2014/main" id="{FCA9E76D-817F-92E3-BA79-F0353218B02B}"/>
              </a:ext>
            </a:extLst>
          </p:cNvPr>
          <p:cNvSpPr/>
          <p:nvPr/>
        </p:nvSpPr>
        <p:spPr>
          <a:xfrm>
            <a:off x="2890383" y="5168471"/>
            <a:ext cx="2342520" cy="1023865"/>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dirty="0">
                <a:solidFill>
                  <a:schemeClr val="bg1"/>
                </a:solidFill>
                <a:latin typeface="Aptos" panose="020B0004020202020204" pitchFamily="34" charset="0"/>
              </a:rPr>
              <a:t>Trading Members</a:t>
            </a:r>
            <a:endParaRPr lang="en-IN" sz="2000" b="1" dirty="0">
              <a:solidFill>
                <a:schemeClr val="bg1"/>
              </a:solidFill>
              <a:latin typeface="Aptos" panose="020B0004020202020204" pitchFamily="34" charset="0"/>
            </a:endParaRPr>
          </a:p>
        </p:txBody>
      </p:sp>
      <p:sp>
        <p:nvSpPr>
          <p:cNvPr id="35" name="Arrow: Chevron 34">
            <a:extLst>
              <a:ext uri="{FF2B5EF4-FFF2-40B4-BE49-F238E27FC236}">
                <a16:creationId xmlns:a16="http://schemas.microsoft.com/office/drawing/2014/main" id="{0F6E6952-02C9-B2A1-E5EA-88A5CBC3FCD8}"/>
              </a:ext>
            </a:extLst>
          </p:cNvPr>
          <p:cNvSpPr/>
          <p:nvPr/>
        </p:nvSpPr>
        <p:spPr>
          <a:xfrm>
            <a:off x="2822097" y="3821308"/>
            <a:ext cx="2342520" cy="1023865"/>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dirty="0">
                <a:solidFill>
                  <a:schemeClr val="bg1"/>
                </a:solidFill>
                <a:latin typeface="Aptos" panose="020B0004020202020204" pitchFamily="34" charset="0"/>
              </a:rPr>
              <a:t>SCC Banks</a:t>
            </a:r>
            <a:endParaRPr lang="en-IN" sz="2000" b="1" dirty="0">
              <a:solidFill>
                <a:schemeClr val="bg1"/>
              </a:solidFill>
              <a:latin typeface="Aptos" panose="020B0004020202020204" pitchFamily="34" charset="0"/>
            </a:endParaRPr>
          </a:p>
        </p:txBody>
      </p:sp>
      <p:sp>
        <p:nvSpPr>
          <p:cNvPr id="37" name="Arrow: Chevron 36">
            <a:extLst>
              <a:ext uri="{FF2B5EF4-FFF2-40B4-BE49-F238E27FC236}">
                <a16:creationId xmlns:a16="http://schemas.microsoft.com/office/drawing/2014/main" id="{C4636EFB-9BA8-883D-E959-2CEE876BCFD9}"/>
              </a:ext>
            </a:extLst>
          </p:cNvPr>
          <p:cNvSpPr/>
          <p:nvPr/>
        </p:nvSpPr>
        <p:spPr>
          <a:xfrm>
            <a:off x="2815616" y="2536067"/>
            <a:ext cx="2342520" cy="1023865"/>
          </a:xfrm>
          <a:prstGeom prst="chevron">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a:solidFill>
                  <a:schemeClr val="bg1"/>
                </a:solidFill>
                <a:latin typeface="Aptos" panose="020B0004020202020204" pitchFamily="34" charset="0"/>
              </a:rPr>
              <a:t>DTA Clients</a:t>
            </a:r>
            <a:endParaRPr lang="en-IN" sz="2000" b="1" dirty="0">
              <a:solidFill>
                <a:schemeClr val="bg1"/>
              </a:solidFill>
              <a:latin typeface="Aptos" panose="020B0004020202020204" pitchFamily="34" charset="0"/>
            </a:endParaRPr>
          </a:p>
        </p:txBody>
      </p:sp>
      <p:sp>
        <p:nvSpPr>
          <p:cNvPr id="38" name="Arrow: Chevron 37">
            <a:extLst>
              <a:ext uri="{FF2B5EF4-FFF2-40B4-BE49-F238E27FC236}">
                <a16:creationId xmlns:a16="http://schemas.microsoft.com/office/drawing/2014/main" id="{CC330672-8EF7-C724-F5C5-F2FEC36689FD}"/>
              </a:ext>
            </a:extLst>
          </p:cNvPr>
          <p:cNvSpPr/>
          <p:nvPr/>
        </p:nvSpPr>
        <p:spPr>
          <a:xfrm rot="10800000">
            <a:off x="7261829" y="1122884"/>
            <a:ext cx="2342520" cy="1023865"/>
          </a:xfrm>
          <a:prstGeom prst="chevron">
            <a:avLst/>
          </a:prstGeom>
        </p:spPr>
        <p:style>
          <a:lnRef idx="3">
            <a:schemeClr val="lt1"/>
          </a:lnRef>
          <a:fillRef idx="1">
            <a:schemeClr val="accent1"/>
          </a:fillRef>
          <a:effectRef idx="1">
            <a:schemeClr val="accent1"/>
          </a:effectRef>
          <a:fontRef idx="minor">
            <a:schemeClr val="lt1"/>
          </a:fontRef>
        </p:style>
        <p:txBody>
          <a:bodyPr vert="horz" rtlCol="0" anchor="ctr"/>
          <a:lstStyle/>
          <a:p>
            <a:pPr algn="ctr"/>
            <a:endParaRPr lang="en-IN" dirty="0">
              <a:solidFill>
                <a:schemeClr val="tx1"/>
              </a:solidFill>
            </a:endParaRPr>
          </a:p>
        </p:txBody>
      </p:sp>
      <p:sp>
        <p:nvSpPr>
          <p:cNvPr id="39" name="Arrow: Chevron 38">
            <a:extLst>
              <a:ext uri="{FF2B5EF4-FFF2-40B4-BE49-F238E27FC236}">
                <a16:creationId xmlns:a16="http://schemas.microsoft.com/office/drawing/2014/main" id="{275D0E4B-D0BE-CB27-4B7B-4D680E51E2D9}"/>
              </a:ext>
            </a:extLst>
          </p:cNvPr>
          <p:cNvSpPr/>
          <p:nvPr/>
        </p:nvSpPr>
        <p:spPr>
          <a:xfrm rot="10800000">
            <a:off x="7156721" y="2411970"/>
            <a:ext cx="2342520" cy="1023865"/>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IN">
              <a:solidFill>
                <a:schemeClr val="tx1"/>
              </a:solidFill>
            </a:endParaRPr>
          </a:p>
        </p:txBody>
      </p:sp>
      <p:sp>
        <p:nvSpPr>
          <p:cNvPr id="40" name="Arrow: Chevron 39">
            <a:extLst>
              <a:ext uri="{FF2B5EF4-FFF2-40B4-BE49-F238E27FC236}">
                <a16:creationId xmlns:a16="http://schemas.microsoft.com/office/drawing/2014/main" id="{B3DD25F8-4C83-9A77-6E87-2BFBD6973EBF}"/>
              </a:ext>
            </a:extLst>
          </p:cNvPr>
          <p:cNvSpPr/>
          <p:nvPr/>
        </p:nvSpPr>
        <p:spPr>
          <a:xfrm rot="10800000">
            <a:off x="7180494" y="3725922"/>
            <a:ext cx="2342520" cy="1023865"/>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IN">
              <a:solidFill>
                <a:schemeClr val="tx1"/>
              </a:solidFill>
            </a:endParaRPr>
          </a:p>
        </p:txBody>
      </p:sp>
      <p:sp>
        <p:nvSpPr>
          <p:cNvPr id="41" name="Arrow: Chevron 40">
            <a:extLst>
              <a:ext uri="{FF2B5EF4-FFF2-40B4-BE49-F238E27FC236}">
                <a16:creationId xmlns:a16="http://schemas.microsoft.com/office/drawing/2014/main" id="{9DD0FE8C-1D64-8A9E-5454-FDEF6632B203}"/>
              </a:ext>
            </a:extLst>
          </p:cNvPr>
          <p:cNvSpPr/>
          <p:nvPr/>
        </p:nvSpPr>
        <p:spPr>
          <a:xfrm rot="10800000">
            <a:off x="7137148" y="5031737"/>
            <a:ext cx="2342520" cy="1023865"/>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IN">
              <a:solidFill>
                <a:schemeClr val="tx1"/>
              </a:solidFill>
            </a:endParaRPr>
          </a:p>
        </p:txBody>
      </p:sp>
      <p:sp>
        <p:nvSpPr>
          <p:cNvPr id="42" name="TextBox 41">
            <a:extLst>
              <a:ext uri="{FF2B5EF4-FFF2-40B4-BE49-F238E27FC236}">
                <a16:creationId xmlns:a16="http://schemas.microsoft.com/office/drawing/2014/main" id="{7AD27FF6-66B8-DFDD-FB64-7856EA7FF726}"/>
              </a:ext>
            </a:extLst>
          </p:cNvPr>
          <p:cNvSpPr txBox="1"/>
          <p:nvPr/>
        </p:nvSpPr>
        <p:spPr>
          <a:xfrm>
            <a:off x="7723218" y="1298052"/>
            <a:ext cx="1419742" cy="707886"/>
          </a:xfrm>
          <a:prstGeom prst="rect">
            <a:avLst/>
          </a:prstGeom>
          <a:noFill/>
        </p:spPr>
        <p:txBody>
          <a:bodyPr wrap="square" rtlCol="0">
            <a:spAutoFit/>
          </a:bodyPr>
          <a:lstStyle/>
          <a:p>
            <a:r>
              <a:rPr lang="en-US" sz="2000" b="1" dirty="0">
                <a:solidFill>
                  <a:schemeClr val="bg1"/>
                </a:solidFill>
                <a:latin typeface="Aptos" panose="020B0004020202020204" pitchFamily="34" charset="0"/>
              </a:rPr>
              <a:t>Qualified Suppliers</a:t>
            </a:r>
            <a:endParaRPr lang="en-IN" sz="2000" b="1" dirty="0">
              <a:solidFill>
                <a:schemeClr val="bg1"/>
              </a:solidFill>
              <a:latin typeface="Aptos" panose="020B0004020202020204" pitchFamily="34" charset="0"/>
            </a:endParaRPr>
          </a:p>
        </p:txBody>
      </p:sp>
      <p:sp>
        <p:nvSpPr>
          <p:cNvPr id="44" name="TextBox 43">
            <a:extLst>
              <a:ext uri="{FF2B5EF4-FFF2-40B4-BE49-F238E27FC236}">
                <a16:creationId xmlns:a16="http://schemas.microsoft.com/office/drawing/2014/main" id="{C047718C-2D86-5E09-FF11-82AB3A2881BA}"/>
              </a:ext>
            </a:extLst>
          </p:cNvPr>
          <p:cNvSpPr txBox="1"/>
          <p:nvPr/>
        </p:nvSpPr>
        <p:spPr>
          <a:xfrm>
            <a:off x="7783062" y="2696119"/>
            <a:ext cx="1218718" cy="400110"/>
          </a:xfrm>
          <a:prstGeom prst="rect">
            <a:avLst/>
          </a:prstGeom>
          <a:noFill/>
        </p:spPr>
        <p:txBody>
          <a:bodyPr wrap="square" rtlCol="0">
            <a:spAutoFit/>
          </a:bodyPr>
          <a:lstStyle/>
          <a:p>
            <a:r>
              <a:rPr lang="en-US" sz="2000" b="1" dirty="0">
                <a:solidFill>
                  <a:schemeClr val="bg1"/>
                </a:solidFill>
                <a:latin typeface="Aptos" panose="020B0004020202020204" pitchFamily="34" charset="0"/>
              </a:rPr>
              <a:t>Vaults</a:t>
            </a:r>
            <a:endParaRPr lang="en-IN" sz="2000" b="1" dirty="0">
              <a:solidFill>
                <a:schemeClr val="bg1"/>
              </a:solidFill>
              <a:latin typeface="Aptos" panose="020B0004020202020204" pitchFamily="34" charset="0"/>
            </a:endParaRPr>
          </a:p>
        </p:txBody>
      </p:sp>
      <p:sp>
        <p:nvSpPr>
          <p:cNvPr id="45" name="TextBox 44">
            <a:extLst>
              <a:ext uri="{FF2B5EF4-FFF2-40B4-BE49-F238E27FC236}">
                <a16:creationId xmlns:a16="http://schemas.microsoft.com/office/drawing/2014/main" id="{4616E519-1679-3AAB-24B2-9BEB8D7F1333}"/>
              </a:ext>
            </a:extLst>
          </p:cNvPr>
          <p:cNvSpPr txBox="1"/>
          <p:nvPr/>
        </p:nvSpPr>
        <p:spPr>
          <a:xfrm>
            <a:off x="8021801" y="4037800"/>
            <a:ext cx="1218718" cy="400110"/>
          </a:xfrm>
          <a:prstGeom prst="rect">
            <a:avLst/>
          </a:prstGeom>
          <a:noFill/>
        </p:spPr>
        <p:txBody>
          <a:bodyPr wrap="square" rtlCol="0">
            <a:spAutoFit/>
          </a:bodyPr>
          <a:lstStyle/>
          <a:p>
            <a:r>
              <a:rPr lang="en-US" sz="2000" b="1" dirty="0">
                <a:solidFill>
                  <a:schemeClr val="bg1"/>
                </a:solidFill>
                <a:latin typeface="Aptos" panose="020B0004020202020204" pitchFamily="34" charset="0"/>
              </a:rPr>
              <a:t>IIDI</a:t>
            </a:r>
            <a:endParaRPr lang="en-IN" sz="2000" b="1" dirty="0">
              <a:solidFill>
                <a:schemeClr val="bg1"/>
              </a:solidFill>
              <a:latin typeface="Aptos" panose="020B0004020202020204" pitchFamily="34" charset="0"/>
            </a:endParaRPr>
          </a:p>
        </p:txBody>
      </p:sp>
      <p:sp>
        <p:nvSpPr>
          <p:cNvPr id="46" name="TextBox 45">
            <a:extLst>
              <a:ext uri="{FF2B5EF4-FFF2-40B4-BE49-F238E27FC236}">
                <a16:creationId xmlns:a16="http://schemas.microsoft.com/office/drawing/2014/main" id="{20B0B972-CE33-03D8-06D9-AC2D4C5BBA26}"/>
              </a:ext>
            </a:extLst>
          </p:cNvPr>
          <p:cNvSpPr txBox="1"/>
          <p:nvPr/>
        </p:nvSpPr>
        <p:spPr>
          <a:xfrm>
            <a:off x="7270429" y="5217389"/>
            <a:ext cx="1850379" cy="707886"/>
          </a:xfrm>
          <a:prstGeom prst="rect">
            <a:avLst/>
          </a:prstGeom>
          <a:noFill/>
        </p:spPr>
        <p:txBody>
          <a:bodyPr wrap="square" rtlCol="0">
            <a:spAutoFit/>
          </a:bodyPr>
          <a:lstStyle/>
          <a:p>
            <a:pPr algn="ctr"/>
            <a:r>
              <a:rPr lang="en-US" sz="2000" b="1" dirty="0">
                <a:solidFill>
                  <a:schemeClr val="bg1"/>
                </a:solidFill>
                <a:latin typeface="Aptos" panose="020B0004020202020204" pitchFamily="34" charset="0"/>
              </a:rPr>
              <a:t>International</a:t>
            </a:r>
          </a:p>
          <a:p>
            <a:pPr algn="ctr"/>
            <a:r>
              <a:rPr lang="en-US" sz="2000" b="1" dirty="0">
                <a:solidFill>
                  <a:schemeClr val="bg1"/>
                </a:solidFill>
                <a:latin typeface="Aptos" panose="020B0004020202020204" pitchFamily="34" charset="0"/>
              </a:rPr>
              <a:t>Clients</a:t>
            </a:r>
            <a:endParaRPr lang="en-IN" sz="2000" b="1" dirty="0">
              <a:solidFill>
                <a:schemeClr val="bg1"/>
              </a:solidFill>
              <a:latin typeface="Aptos" panose="020B0004020202020204" pitchFamily="34" charset="0"/>
            </a:endParaRPr>
          </a:p>
        </p:txBody>
      </p:sp>
    </p:spTree>
    <p:extLst>
      <p:ext uri="{BB962C8B-B14F-4D97-AF65-F5344CB8AC3E}">
        <p14:creationId xmlns:p14="http://schemas.microsoft.com/office/powerpoint/2010/main" val="9054769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50E8B2-BD4B-629D-CC9A-1AD1FD154F67}"/>
              </a:ext>
            </a:extLst>
          </p:cNvPr>
          <p:cNvSpPr txBox="1"/>
          <p:nvPr/>
        </p:nvSpPr>
        <p:spPr>
          <a:xfrm>
            <a:off x="305424" y="927972"/>
            <a:ext cx="2491740" cy="553998"/>
          </a:xfrm>
          <a:prstGeom prst="rect">
            <a:avLst/>
          </a:prstGeom>
          <a:noFill/>
        </p:spPr>
        <p:txBody>
          <a:bodyPr wrap="square" rtlCol="0">
            <a:spAutoFit/>
          </a:bodyPr>
          <a:lstStyle/>
          <a:p>
            <a:pPr algn="ctr"/>
            <a:r>
              <a:rPr lang="en-US" sz="3000" b="1" dirty="0">
                <a:solidFill>
                  <a:srgbClr val="3A3B93"/>
                </a:solidFill>
              </a:rPr>
              <a:t>Sellers</a:t>
            </a:r>
            <a:endParaRPr lang="en-IN" sz="3000" b="1" dirty="0">
              <a:solidFill>
                <a:srgbClr val="3A3B93"/>
              </a:solidFill>
            </a:endParaRPr>
          </a:p>
        </p:txBody>
      </p:sp>
      <p:sp>
        <p:nvSpPr>
          <p:cNvPr id="23" name="Rectangle 22">
            <a:extLst>
              <a:ext uri="{FF2B5EF4-FFF2-40B4-BE49-F238E27FC236}">
                <a16:creationId xmlns:a16="http://schemas.microsoft.com/office/drawing/2014/main" id="{09103D2D-E554-38B6-FE80-4E742773ADAB}"/>
              </a:ext>
            </a:extLst>
          </p:cNvPr>
          <p:cNvSpPr/>
          <p:nvPr/>
        </p:nvSpPr>
        <p:spPr>
          <a:xfrm>
            <a:off x="479449" y="1394708"/>
            <a:ext cx="2491740" cy="468630"/>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Bullion Dealers/Banks</a:t>
            </a:r>
            <a:endParaRPr lang="en-IN" sz="1600" dirty="0"/>
          </a:p>
        </p:txBody>
      </p:sp>
      <p:sp>
        <p:nvSpPr>
          <p:cNvPr id="26" name="Rectangle 25">
            <a:extLst>
              <a:ext uri="{FF2B5EF4-FFF2-40B4-BE49-F238E27FC236}">
                <a16:creationId xmlns:a16="http://schemas.microsoft.com/office/drawing/2014/main" id="{9AAC282B-C587-48B2-FD3C-3A0BBF359D38}"/>
              </a:ext>
            </a:extLst>
          </p:cNvPr>
          <p:cNvSpPr/>
          <p:nvPr/>
        </p:nvSpPr>
        <p:spPr>
          <a:xfrm>
            <a:off x="3503139" y="1430235"/>
            <a:ext cx="2491740" cy="468630"/>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Deposit Bullion at IFSC Vaults and Demat process</a:t>
            </a:r>
            <a:endParaRPr lang="en-IN" sz="1600" dirty="0"/>
          </a:p>
        </p:txBody>
      </p:sp>
      <p:pic>
        <p:nvPicPr>
          <p:cNvPr id="28" name="Picture 27" descr="A picture containing indoor, close&#10;&#10;Description automatically generated">
            <a:hlinkClick r:id="" action="ppaction://noaction"/>
            <a:extLst>
              <a:ext uri="{FF2B5EF4-FFF2-40B4-BE49-F238E27FC236}">
                <a16:creationId xmlns:a16="http://schemas.microsoft.com/office/drawing/2014/main" id="{A21090C0-87DD-1D0A-A279-9FD5E74B11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053075"/>
            <a:ext cx="2736267" cy="1499180"/>
          </a:xfrm>
          <a:prstGeom prst="rect">
            <a:avLst/>
          </a:prstGeom>
        </p:spPr>
      </p:pic>
      <p:pic>
        <p:nvPicPr>
          <p:cNvPr id="34" name="Picture 33" descr="A picture containing text&#10;&#10;Description automatically generated">
            <a:hlinkClick r:id="" action="ppaction://noaction"/>
            <a:extLst>
              <a:ext uri="{FF2B5EF4-FFF2-40B4-BE49-F238E27FC236}">
                <a16:creationId xmlns:a16="http://schemas.microsoft.com/office/drawing/2014/main" id="{88786025-5725-8600-93D7-78D56086DC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0641" y="2080868"/>
            <a:ext cx="2414238" cy="1658026"/>
          </a:xfrm>
          <a:prstGeom prst="rect">
            <a:avLst/>
          </a:prstGeom>
        </p:spPr>
      </p:pic>
      <p:sp>
        <p:nvSpPr>
          <p:cNvPr id="27" name="Rectangle 26">
            <a:extLst>
              <a:ext uri="{FF2B5EF4-FFF2-40B4-BE49-F238E27FC236}">
                <a16:creationId xmlns:a16="http://schemas.microsoft.com/office/drawing/2014/main" id="{C1978F71-FAC6-869A-4F56-5B7CDB2812C9}"/>
              </a:ext>
            </a:extLst>
          </p:cNvPr>
          <p:cNvSpPr/>
          <p:nvPr/>
        </p:nvSpPr>
        <p:spPr>
          <a:xfrm>
            <a:off x="6393536" y="1370983"/>
            <a:ext cx="2491740" cy="585481"/>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Generation of Bullion Depository Receipt (BDR)</a:t>
            </a:r>
            <a:endParaRPr lang="en-IN" sz="1600" dirty="0"/>
          </a:p>
        </p:txBody>
      </p:sp>
      <p:pic>
        <p:nvPicPr>
          <p:cNvPr id="29" name="Picture 28" descr="A picture containing table&#10;&#10;Description automatically generated">
            <a:hlinkClick r:id="" action="ppaction://noaction"/>
            <a:extLst>
              <a:ext uri="{FF2B5EF4-FFF2-40B4-BE49-F238E27FC236}">
                <a16:creationId xmlns:a16="http://schemas.microsoft.com/office/drawing/2014/main" id="{AFE21D2E-9F62-3EB4-27A2-B4F2EA03BA0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16740" b="-743"/>
          <a:stretch/>
        </p:blipFill>
        <p:spPr>
          <a:xfrm>
            <a:off x="6397954" y="2105973"/>
            <a:ext cx="2487322" cy="1543018"/>
          </a:xfrm>
          <a:prstGeom prst="rect">
            <a:avLst/>
          </a:prstGeom>
        </p:spPr>
      </p:pic>
      <p:sp>
        <p:nvSpPr>
          <p:cNvPr id="35" name="Rectangle 34">
            <a:extLst>
              <a:ext uri="{FF2B5EF4-FFF2-40B4-BE49-F238E27FC236}">
                <a16:creationId xmlns:a16="http://schemas.microsoft.com/office/drawing/2014/main" id="{B28E50F1-20E5-D614-1819-F9D4EB11DDE8}"/>
              </a:ext>
            </a:extLst>
          </p:cNvPr>
          <p:cNvSpPr/>
          <p:nvPr/>
        </p:nvSpPr>
        <p:spPr>
          <a:xfrm>
            <a:off x="9292768" y="1435014"/>
            <a:ext cx="2491740" cy="468630"/>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Place Sell Order on IIBX Trading System</a:t>
            </a:r>
            <a:endParaRPr lang="en-IN" sz="1600" dirty="0"/>
          </a:p>
        </p:txBody>
      </p:sp>
      <p:pic>
        <p:nvPicPr>
          <p:cNvPr id="36" name="Picture 35" descr="A screenshot of a computer&#10;&#10;Description automatically generated">
            <a:hlinkClick r:id="" action="ppaction://noaction"/>
            <a:extLst>
              <a:ext uri="{FF2B5EF4-FFF2-40B4-BE49-F238E27FC236}">
                <a16:creationId xmlns:a16="http://schemas.microsoft.com/office/drawing/2014/main" id="{F429EE59-7C0C-2FC7-9D12-EA7E52C6EB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34044" y="2053075"/>
            <a:ext cx="2550464" cy="1672352"/>
          </a:xfrm>
          <a:prstGeom prst="rect">
            <a:avLst/>
          </a:prstGeom>
        </p:spPr>
      </p:pic>
      <p:sp>
        <p:nvSpPr>
          <p:cNvPr id="37" name="TextBox 36">
            <a:extLst>
              <a:ext uri="{FF2B5EF4-FFF2-40B4-BE49-F238E27FC236}">
                <a16:creationId xmlns:a16="http://schemas.microsoft.com/office/drawing/2014/main" id="{2547270E-1587-DA8C-A4F4-CB9DBBC1656D}"/>
              </a:ext>
            </a:extLst>
          </p:cNvPr>
          <p:cNvSpPr txBox="1"/>
          <p:nvPr/>
        </p:nvSpPr>
        <p:spPr>
          <a:xfrm>
            <a:off x="19147" y="3580048"/>
            <a:ext cx="3064293" cy="553998"/>
          </a:xfrm>
          <a:prstGeom prst="rect">
            <a:avLst/>
          </a:prstGeom>
          <a:noFill/>
        </p:spPr>
        <p:txBody>
          <a:bodyPr wrap="square" rtlCol="0">
            <a:spAutoFit/>
          </a:bodyPr>
          <a:lstStyle/>
          <a:p>
            <a:pPr algn="ctr"/>
            <a:r>
              <a:rPr lang="en-US" sz="3000" b="1" dirty="0">
                <a:solidFill>
                  <a:srgbClr val="3A3B93"/>
                </a:solidFill>
              </a:rPr>
              <a:t>Buyers</a:t>
            </a:r>
            <a:endParaRPr lang="en-IN" sz="3000" b="1" dirty="0">
              <a:solidFill>
                <a:srgbClr val="3A3B93"/>
              </a:solidFill>
            </a:endParaRPr>
          </a:p>
        </p:txBody>
      </p:sp>
      <p:sp>
        <p:nvSpPr>
          <p:cNvPr id="38" name="Rectangle 37">
            <a:extLst>
              <a:ext uri="{FF2B5EF4-FFF2-40B4-BE49-F238E27FC236}">
                <a16:creationId xmlns:a16="http://schemas.microsoft.com/office/drawing/2014/main" id="{489AD79C-A900-88A8-4A1E-7D944E89705A}"/>
              </a:ext>
            </a:extLst>
          </p:cNvPr>
          <p:cNvSpPr/>
          <p:nvPr/>
        </p:nvSpPr>
        <p:spPr>
          <a:xfrm>
            <a:off x="479449" y="4172205"/>
            <a:ext cx="2491740" cy="468630"/>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Qualified Jewellers</a:t>
            </a:r>
            <a:endParaRPr lang="en-IN" sz="1600" dirty="0"/>
          </a:p>
        </p:txBody>
      </p:sp>
      <p:pic>
        <p:nvPicPr>
          <p:cNvPr id="39" name="Picture 38" descr="A picture containing person, indoor, using, putting&#10;&#10;Description automatically generated">
            <a:hlinkClick r:id="" action="ppaction://noaction"/>
            <a:extLst>
              <a:ext uri="{FF2B5EF4-FFF2-40B4-BE49-F238E27FC236}">
                <a16:creationId xmlns:a16="http://schemas.microsoft.com/office/drawing/2014/main" id="{3A38AC6A-B24B-C3ED-ED86-602E4750D2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 y="4825420"/>
            <a:ext cx="2491740" cy="1499180"/>
          </a:xfrm>
          <a:prstGeom prst="rect">
            <a:avLst/>
          </a:prstGeom>
        </p:spPr>
      </p:pic>
      <p:sp>
        <p:nvSpPr>
          <p:cNvPr id="40" name="Rectangle 39">
            <a:extLst>
              <a:ext uri="{FF2B5EF4-FFF2-40B4-BE49-F238E27FC236}">
                <a16:creationId xmlns:a16="http://schemas.microsoft.com/office/drawing/2014/main" id="{49F80A15-1AA8-C3C7-9FAF-C8D77D23B240}"/>
              </a:ext>
            </a:extLst>
          </p:cNvPr>
          <p:cNvSpPr/>
          <p:nvPr/>
        </p:nvSpPr>
        <p:spPr>
          <a:xfrm>
            <a:off x="3503139" y="4172205"/>
            <a:ext cx="2491740" cy="468630"/>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AD letter by IIBX for USD remittance by QJ</a:t>
            </a:r>
            <a:endParaRPr lang="en-IN" sz="1600" dirty="0"/>
          </a:p>
        </p:txBody>
      </p:sp>
      <p:sp>
        <p:nvSpPr>
          <p:cNvPr id="43" name="Rectangle 42">
            <a:extLst>
              <a:ext uri="{FF2B5EF4-FFF2-40B4-BE49-F238E27FC236}">
                <a16:creationId xmlns:a16="http://schemas.microsoft.com/office/drawing/2014/main" id="{BE6CA2AE-459E-AE9D-5978-A3CEEA6E6D8D}"/>
              </a:ext>
            </a:extLst>
          </p:cNvPr>
          <p:cNvSpPr/>
          <p:nvPr/>
        </p:nvSpPr>
        <p:spPr>
          <a:xfrm>
            <a:off x="6538072" y="4157239"/>
            <a:ext cx="2491740" cy="468630"/>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 INR  to USD and receipt of USD in IIBX Clearing</a:t>
            </a:r>
            <a:endParaRPr lang="en-IN" sz="1600" dirty="0"/>
          </a:p>
        </p:txBody>
      </p:sp>
      <p:pic>
        <p:nvPicPr>
          <p:cNvPr id="44" name="Picture 4" descr="Indian Rupee vs US dollar, symbols Stock Photo - Alamy">
            <a:extLst>
              <a:ext uri="{FF2B5EF4-FFF2-40B4-BE49-F238E27FC236}">
                <a16:creationId xmlns:a16="http://schemas.microsoft.com/office/drawing/2014/main" id="{7DD924F6-B9C0-E987-9174-7F0D761F40EF}"/>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 b="10792"/>
          <a:stretch/>
        </p:blipFill>
        <p:spPr bwMode="auto">
          <a:xfrm>
            <a:off x="6577362" y="4790774"/>
            <a:ext cx="2414238" cy="1457626"/>
          </a:xfrm>
          <a:prstGeom prst="roundRect">
            <a:avLst>
              <a:gd name="adj" fmla="val 8594"/>
            </a:avLst>
          </a:prstGeom>
          <a:solidFill>
            <a:srgbClr val="FFFFFF">
              <a:shade val="85000"/>
            </a:srgbClr>
          </a:solidFill>
          <a:ln>
            <a:noFill/>
          </a:ln>
          <a:effectLst/>
        </p:spPr>
      </p:pic>
      <p:sp>
        <p:nvSpPr>
          <p:cNvPr id="45" name="Arrow: Right 44">
            <a:extLst>
              <a:ext uri="{FF2B5EF4-FFF2-40B4-BE49-F238E27FC236}">
                <a16:creationId xmlns:a16="http://schemas.microsoft.com/office/drawing/2014/main" id="{4F1D1B99-1BB1-7D95-6C0A-479837174FFB}"/>
              </a:ext>
            </a:extLst>
          </p:cNvPr>
          <p:cNvSpPr/>
          <p:nvPr/>
        </p:nvSpPr>
        <p:spPr>
          <a:xfrm>
            <a:off x="7464058" y="5438318"/>
            <a:ext cx="419100" cy="219075"/>
          </a:xfrm>
          <a:prstGeom prst="rightArrow">
            <a:avLst/>
          </a:prstGeom>
          <a:solidFill>
            <a:srgbClr val="E3BA51"/>
          </a:solidFill>
          <a:ln>
            <a:solidFill>
              <a:schemeClr val="accent4">
                <a:lumMod val="50000"/>
              </a:schemeClr>
            </a:solidFill>
          </a:ln>
        </p:spPr>
        <p:style>
          <a:lnRef idx="0">
            <a:scrgbClr r="0" g="0" b="0"/>
          </a:lnRef>
          <a:fillRef idx="0">
            <a:scrgbClr r="0" g="0" b="0"/>
          </a:fillRef>
          <a:effectRef idx="0">
            <a:scrgbClr r="0" g="0" b="0"/>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IN" b="1">
              <a:ln/>
              <a:solidFill>
                <a:schemeClr val="accent4"/>
              </a:solidFill>
            </a:endParaRPr>
          </a:p>
        </p:txBody>
      </p:sp>
      <p:pic>
        <p:nvPicPr>
          <p:cNvPr id="47" name="Picture 46">
            <a:extLst>
              <a:ext uri="{FF2B5EF4-FFF2-40B4-BE49-F238E27FC236}">
                <a16:creationId xmlns:a16="http://schemas.microsoft.com/office/drawing/2014/main" id="{3B98669D-C41E-952A-4F03-42C4C1B033EA}"/>
              </a:ext>
            </a:extLst>
          </p:cNvPr>
          <p:cNvPicPr>
            <a:picLocks noChangeAspect="1"/>
          </p:cNvPicPr>
          <p:nvPr/>
        </p:nvPicPr>
        <p:blipFill>
          <a:blip r:embed="rId8"/>
          <a:stretch>
            <a:fillRect/>
          </a:stretch>
        </p:blipFill>
        <p:spPr>
          <a:xfrm>
            <a:off x="3505200" y="4796030"/>
            <a:ext cx="2491740" cy="1680970"/>
          </a:xfrm>
          <a:prstGeom prst="rect">
            <a:avLst/>
          </a:prstGeom>
        </p:spPr>
      </p:pic>
      <p:sp>
        <p:nvSpPr>
          <p:cNvPr id="48" name="Rectangle 47">
            <a:extLst>
              <a:ext uri="{FF2B5EF4-FFF2-40B4-BE49-F238E27FC236}">
                <a16:creationId xmlns:a16="http://schemas.microsoft.com/office/drawing/2014/main" id="{6ED8F129-0FDB-4EDF-E0AB-6D1CD0766249}"/>
              </a:ext>
            </a:extLst>
          </p:cNvPr>
          <p:cNvSpPr/>
          <p:nvPr/>
        </p:nvSpPr>
        <p:spPr>
          <a:xfrm>
            <a:off x="9292768" y="4172205"/>
            <a:ext cx="2491740" cy="468630"/>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Place Buy Order on IIBX Trading System</a:t>
            </a:r>
            <a:endParaRPr lang="en-IN" sz="1600" dirty="0"/>
          </a:p>
        </p:txBody>
      </p:sp>
      <p:pic>
        <p:nvPicPr>
          <p:cNvPr id="49" name="Picture 48" descr="A screenshot of a computer&#10;&#10;Description automatically generated">
            <a:hlinkClick r:id="" action="ppaction://noaction"/>
            <a:extLst>
              <a:ext uri="{FF2B5EF4-FFF2-40B4-BE49-F238E27FC236}">
                <a16:creationId xmlns:a16="http://schemas.microsoft.com/office/drawing/2014/main" id="{0B641B3C-003F-2102-A2A8-1A310C25A5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2768" y="4757658"/>
            <a:ext cx="2491739" cy="1499180"/>
          </a:xfrm>
          <a:prstGeom prst="rect">
            <a:avLst/>
          </a:prstGeom>
        </p:spPr>
      </p:pic>
      <p:sp>
        <p:nvSpPr>
          <p:cNvPr id="62" name="TextBox 61">
            <a:extLst>
              <a:ext uri="{FF2B5EF4-FFF2-40B4-BE49-F238E27FC236}">
                <a16:creationId xmlns:a16="http://schemas.microsoft.com/office/drawing/2014/main" id="{FE261DD8-DC52-FB31-BEC3-60B7C257BA4D}"/>
              </a:ext>
            </a:extLst>
          </p:cNvPr>
          <p:cNvSpPr txBox="1"/>
          <p:nvPr/>
        </p:nvSpPr>
        <p:spPr>
          <a:xfrm>
            <a:off x="530033" y="81108"/>
            <a:ext cx="11338560" cy="577081"/>
          </a:xfrm>
          <a:prstGeom prst="rect">
            <a:avLst/>
          </a:prstGeom>
          <a:noFill/>
        </p:spPr>
        <p:txBody>
          <a:bodyPr wrap="square" rtlCol="0">
            <a:spAutoFit/>
          </a:bodyPr>
          <a:lstStyle/>
          <a:p>
            <a:pPr algn="ctr" fontAlgn="base">
              <a:lnSpc>
                <a:spcPct val="90000"/>
              </a:lnSpc>
              <a:spcBef>
                <a:spcPct val="0"/>
              </a:spcBef>
              <a:defRPr/>
            </a:pPr>
            <a:r>
              <a:rPr lang="en-US" sz="3500" b="1" dirty="0">
                <a:solidFill>
                  <a:srgbClr val="1F3863"/>
                </a:solidFill>
                <a:latin typeface="Calibri"/>
                <a:ea typeface="+mj-ea"/>
                <a:cs typeface="Calibri"/>
              </a:rPr>
              <a:t>Process Flow..1</a:t>
            </a:r>
            <a:endParaRPr lang="en-IN" sz="3500" b="1" dirty="0">
              <a:solidFill>
                <a:srgbClr val="1F3863"/>
              </a:solidFill>
              <a:latin typeface="Calibri"/>
              <a:ea typeface="+mj-ea"/>
              <a:cs typeface="Calibri"/>
            </a:endParaRPr>
          </a:p>
        </p:txBody>
      </p:sp>
      <p:pic>
        <p:nvPicPr>
          <p:cNvPr id="3" name="object 2">
            <a:extLst>
              <a:ext uri="{FF2B5EF4-FFF2-40B4-BE49-F238E27FC236}">
                <a16:creationId xmlns:a16="http://schemas.microsoft.com/office/drawing/2014/main" id="{B6AE319F-6A64-E5D9-C686-E0C0EB68F625}"/>
              </a:ext>
            </a:extLst>
          </p:cNvPr>
          <p:cNvPicPr/>
          <p:nvPr/>
        </p:nvPicPr>
        <p:blipFill>
          <a:blip r:embed="rId9" cstate="print"/>
          <a:stretch>
            <a:fillRect/>
          </a:stretch>
        </p:blipFill>
        <p:spPr>
          <a:xfrm>
            <a:off x="11053372" y="6462618"/>
            <a:ext cx="1138628" cy="379455"/>
          </a:xfrm>
          <a:prstGeom prst="rect">
            <a:avLst/>
          </a:prstGeom>
        </p:spPr>
      </p:pic>
    </p:spTree>
    <p:extLst>
      <p:ext uri="{BB962C8B-B14F-4D97-AF65-F5344CB8AC3E}">
        <p14:creationId xmlns:p14="http://schemas.microsoft.com/office/powerpoint/2010/main" val="80524301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28E50F1-20E5-D614-1819-F9D4EB11DDE8}"/>
              </a:ext>
            </a:extLst>
          </p:cNvPr>
          <p:cNvSpPr/>
          <p:nvPr/>
        </p:nvSpPr>
        <p:spPr>
          <a:xfrm>
            <a:off x="478069" y="1039041"/>
            <a:ext cx="2272864" cy="531741"/>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Buy and Sell Order Matches</a:t>
            </a:r>
            <a:endParaRPr lang="en-IN" sz="1600" dirty="0"/>
          </a:p>
        </p:txBody>
      </p:sp>
      <p:pic>
        <p:nvPicPr>
          <p:cNvPr id="36" name="Picture 35" descr="A screenshot of a computer&#10;&#10;Description automatically generated">
            <a:hlinkClick r:id="" action="ppaction://noaction"/>
            <a:extLst>
              <a:ext uri="{FF2B5EF4-FFF2-40B4-BE49-F238E27FC236}">
                <a16:creationId xmlns:a16="http://schemas.microsoft.com/office/drawing/2014/main" id="{F429EE59-7C0C-2FC7-9D12-EA7E52C6EB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181" y="1717758"/>
            <a:ext cx="2263751" cy="1499180"/>
          </a:xfrm>
          <a:prstGeom prst="rect">
            <a:avLst/>
          </a:prstGeom>
        </p:spPr>
      </p:pic>
      <p:sp>
        <p:nvSpPr>
          <p:cNvPr id="3" name="Rectangle 2">
            <a:extLst>
              <a:ext uri="{FF2B5EF4-FFF2-40B4-BE49-F238E27FC236}">
                <a16:creationId xmlns:a16="http://schemas.microsoft.com/office/drawing/2014/main" id="{F1594971-6952-BA71-3223-C157D9FE5757}"/>
              </a:ext>
            </a:extLst>
          </p:cNvPr>
          <p:cNvSpPr/>
          <p:nvPr/>
        </p:nvSpPr>
        <p:spPr>
          <a:xfrm>
            <a:off x="2978921" y="1039041"/>
            <a:ext cx="2491740" cy="531741"/>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IIBX - Clearing</a:t>
            </a:r>
            <a:endParaRPr lang="en-IN" sz="1600" dirty="0"/>
          </a:p>
        </p:txBody>
      </p:sp>
      <p:pic>
        <p:nvPicPr>
          <p:cNvPr id="4" name="Picture 3" descr="A picture containing polygon&#10;&#10;Description automatically generated">
            <a:hlinkClick r:id="" action="ppaction://noaction"/>
            <a:extLst>
              <a:ext uri="{FF2B5EF4-FFF2-40B4-BE49-F238E27FC236}">
                <a16:creationId xmlns:a16="http://schemas.microsoft.com/office/drawing/2014/main" id="{325F2E0B-2591-BFE0-02B1-CC865BEA66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5180" y="1672114"/>
            <a:ext cx="2531616" cy="1523172"/>
          </a:xfrm>
          <a:prstGeom prst="rect">
            <a:avLst/>
          </a:prstGeom>
        </p:spPr>
      </p:pic>
      <p:sp>
        <p:nvSpPr>
          <p:cNvPr id="6" name="Rectangle 5">
            <a:extLst>
              <a:ext uri="{FF2B5EF4-FFF2-40B4-BE49-F238E27FC236}">
                <a16:creationId xmlns:a16="http://schemas.microsoft.com/office/drawing/2014/main" id="{379F62A7-2F81-E00B-4A1A-6A8673DBFDCF}"/>
              </a:ext>
            </a:extLst>
          </p:cNvPr>
          <p:cNvSpPr/>
          <p:nvPr/>
        </p:nvSpPr>
        <p:spPr>
          <a:xfrm>
            <a:off x="8653949" y="1039040"/>
            <a:ext cx="2491740" cy="531741"/>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Extinguishment of Bullion Depository Receipts</a:t>
            </a:r>
            <a:endParaRPr lang="en-IN" sz="1600" dirty="0"/>
          </a:p>
        </p:txBody>
      </p:sp>
      <p:pic>
        <p:nvPicPr>
          <p:cNvPr id="9" name="Picture 8">
            <a:extLst>
              <a:ext uri="{FF2B5EF4-FFF2-40B4-BE49-F238E27FC236}">
                <a16:creationId xmlns:a16="http://schemas.microsoft.com/office/drawing/2014/main" id="{FEBE132C-0AC1-20BC-E51B-7213076B62DF}"/>
              </a:ext>
            </a:extLst>
          </p:cNvPr>
          <p:cNvPicPr>
            <a:picLocks noChangeAspect="1"/>
          </p:cNvPicPr>
          <p:nvPr/>
        </p:nvPicPr>
        <p:blipFill>
          <a:blip r:embed="rId4"/>
          <a:stretch>
            <a:fillRect/>
          </a:stretch>
        </p:blipFill>
        <p:spPr>
          <a:xfrm>
            <a:off x="8653949" y="1766356"/>
            <a:ext cx="2495965" cy="1334688"/>
          </a:xfrm>
          <a:prstGeom prst="rect">
            <a:avLst/>
          </a:prstGeom>
        </p:spPr>
      </p:pic>
      <p:sp>
        <p:nvSpPr>
          <p:cNvPr id="10" name="Rectangle 9">
            <a:extLst>
              <a:ext uri="{FF2B5EF4-FFF2-40B4-BE49-F238E27FC236}">
                <a16:creationId xmlns:a16="http://schemas.microsoft.com/office/drawing/2014/main" id="{93FC0443-6BF4-3F11-33E1-7667E774F351}"/>
              </a:ext>
            </a:extLst>
          </p:cNvPr>
          <p:cNvSpPr/>
          <p:nvPr/>
        </p:nvSpPr>
        <p:spPr>
          <a:xfrm>
            <a:off x="358133" y="3662378"/>
            <a:ext cx="2155087" cy="468630"/>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Filing of  Bill of Entry</a:t>
            </a:r>
            <a:endParaRPr lang="en-IN" sz="1600" dirty="0"/>
          </a:p>
        </p:txBody>
      </p:sp>
      <p:sp>
        <p:nvSpPr>
          <p:cNvPr id="19" name="Rectangle 18">
            <a:extLst>
              <a:ext uri="{FF2B5EF4-FFF2-40B4-BE49-F238E27FC236}">
                <a16:creationId xmlns:a16="http://schemas.microsoft.com/office/drawing/2014/main" id="{87C05ECD-5AD2-CD85-BA64-39494A2553DC}"/>
              </a:ext>
            </a:extLst>
          </p:cNvPr>
          <p:cNvSpPr/>
          <p:nvPr/>
        </p:nvSpPr>
        <p:spPr>
          <a:xfrm>
            <a:off x="8545899" y="3630823"/>
            <a:ext cx="2491740" cy="531741"/>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Door Delivery across India within 24 Hours</a:t>
            </a:r>
            <a:endParaRPr lang="en-IN" sz="1600" dirty="0"/>
          </a:p>
        </p:txBody>
      </p:sp>
      <p:pic>
        <p:nvPicPr>
          <p:cNvPr id="2054" name="Picture 6" descr="Fortune India: Business News, Strategy, Finance and Corporate Insight">
            <a:extLst>
              <a:ext uri="{FF2B5EF4-FFF2-40B4-BE49-F238E27FC236}">
                <a16:creationId xmlns:a16="http://schemas.microsoft.com/office/drawing/2014/main" id="{345939E1-8BEA-2FBD-EB7B-40B566DA83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8067" y="4295056"/>
            <a:ext cx="2555752" cy="16002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651339CA-8A94-EB9C-1739-3D21EC2A788F}"/>
              </a:ext>
            </a:extLst>
          </p:cNvPr>
          <p:cNvSpPr/>
          <p:nvPr/>
        </p:nvSpPr>
        <p:spPr>
          <a:xfrm>
            <a:off x="5788011" y="3617298"/>
            <a:ext cx="2520163" cy="468630"/>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Remat of BDR into Physical Gold  at  Vault </a:t>
            </a:r>
            <a:endParaRPr lang="en-IN" sz="1600" dirty="0"/>
          </a:p>
        </p:txBody>
      </p:sp>
      <p:sp>
        <p:nvSpPr>
          <p:cNvPr id="5" name="TextBox 4">
            <a:extLst>
              <a:ext uri="{FF2B5EF4-FFF2-40B4-BE49-F238E27FC236}">
                <a16:creationId xmlns:a16="http://schemas.microsoft.com/office/drawing/2014/main" id="{F728D939-E2A0-27A8-CCF9-BFCBF09218ED}"/>
              </a:ext>
            </a:extLst>
          </p:cNvPr>
          <p:cNvSpPr txBox="1"/>
          <p:nvPr/>
        </p:nvSpPr>
        <p:spPr>
          <a:xfrm>
            <a:off x="530033" y="81108"/>
            <a:ext cx="11338560" cy="630942"/>
          </a:xfrm>
          <a:prstGeom prst="rect">
            <a:avLst/>
          </a:prstGeom>
          <a:noFill/>
        </p:spPr>
        <p:txBody>
          <a:bodyPr wrap="square" rtlCol="0">
            <a:spAutoFit/>
          </a:bodyPr>
          <a:lstStyle/>
          <a:p>
            <a:pPr algn="ctr"/>
            <a:r>
              <a:rPr lang="en-US" sz="3500" b="1" dirty="0">
                <a:solidFill>
                  <a:srgbClr val="1F3863"/>
                </a:solidFill>
                <a:latin typeface="Calibri"/>
                <a:ea typeface="+mj-ea"/>
                <a:cs typeface="Calibri"/>
              </a:rPr>
              <a:t>Process Flow..2</a:t>
            </a:r>
            <a:endParaRPr lang="en-IN" sz="3500" b="1" dirty="0">
              <a:solidFill>
                <a:srgbClr val="1F3863"/>
              </a:solidFill>
              <a:latin typeface="Calibri"/>
              <a:ea typeface="+mj-ea"/>
              <a:cs typeface="Calibri"/>
            </a:endParaRPr>
          </a:p>
        </p:txBody>
      </p:sp>
      <p:pic>
        <p:nvPicPr>
          <p:cNvPr id="2" name="Picture 1" descr="A computer screen capture&#10;&#10;Description automatically generated with low confidence">
            <a:hlinkClick r:id="" action="ppaction://noaction"/>
            <a:extLst>
              <a:ext uri="{FF2B5EF4-FFF2-40B4-BE49-F238E27FC236}">
                <a16:creationId xmlns:a16="http://schemas.microsoft.com/office/drawing/2014/main" id="{0AD8443D-8BAF-E7B4-A30D-51A59446E7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18354" y="4319780"/>
            <a:ext cx="2491740" cy="1499179"/>
          </a:xfrm>
          <a:prstGeom prst="rect">
            <a:avLst/>
          </a:prstGeom>
        </p:spPr>
      </p:pic>
      <p:sp>
        <p:nvSpPr>
          <p:cNvPr id="11" name="Rectangle 10">
            <a:extLst>
              <a:ext uri="{FF2B5EF4-FFF2-40B4-BE49-F238E27FC236}">
                <a16:creationId xmlns:a16="http://schemas.microsoft.com/office/drawing/2014/main" id="{8EE03BB0-87E3-4C47-D195-FDDBEC52A31E}"/>
              </a:ext>
            </a:extLst>
          </p:cNvPr>
          <p:cNvSpPr/>
          <p:nvPr/>
        </p:nvSpPr>
        <p:spPr>
          <a:xfrm>
            <a:off x="2852162" y="3617298"/>
            <a:ext cx="2457932" cy="468630"/>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Customs Clearance</a:t>
            </a:r>
            <a:endParaRPr lang="en-IN" sz="1600" dirty="0"/>
          </a:p>
        </p:txBody>
      </p:sp>
      <p:pic>
        <p:nvPicPr>
          <p:cNvPr id="1026" name="Picture 2" descr="Image result for bill of entry">
            <a:extLst>
              <a:ext uri="{FF2B5EF4-FFF2-40B4-BE49-F238E27FC236}">
                <a16:creationId xmlns:a16="http://schemas.microsoft.com/office/drawing/2014/main" id="{E4CF8B55-140E-759E-B5AA-C285DFA1C5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33" y="4365096"/>
            <a:ext cx="2144129" cy="132369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8AAEACC8-EB8F-75E7-5184-BAD5588EC601}"/>
              </a:ext>
            </a:extLst>
          </p:cNvPr>
          <p:cNvSpPr/>
          <p:nvPr/>
        </p:nvSpPr>
        <p:spPr>
          <a:xfrm>
            <a:off x="5816435" y="1039040"/>
            <a:ext cx="2491740" cy="531741"/>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Transfer of BDR to Buyer Demat Account by IIDI</a:t>
            </a:r>
            <a:endParaRPr lang="en-IN" sz="1600" dirty="0"/>
          </a:p>
        </p:txBody>
      </p:sp>
      <p:pic>
        <p:nvPicPr>
          <p:cNvPr id="14" name="Picture 13">
            <a:extLst>
              <a:ext uri="{FF2B5EF4-FFF2-40B4-BE49-F238E27FC236}">
                <a16:creationId xmlns:a16="http://schemas.microsoft.com/office/drawing/2014/main" id="{46D199B3-8572-0BCE-2A60-7D1588B40B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02079" y="1683322"/>
            <a:ext cx="2491740" cy="1511964"/>
          </a:xfrm>
          <a:prstGeom prst="rect">
            <a:avLst/>
          </a:prstGeom>
        </p:spPr>
      </p:pic>
      <p:pic>
        <p:nvPicPr>
          <p:cNvPr id="7" name="object 2">
            <a:extLst>
              <a:ext uri="{FF2B5EF4-FFF2-40B4-BE49-F238E27FC236}">
                <a16:creationId xmlns:a16="http://schemas.microsoft.com/office/drawing/2014/main" id="{5F137346-F061-4E2D-311B-38D6C6804FE6}"/>
              </a:ext>
            </a:extLst>
          </p:cNvPr>
          <p:cNvPicPr/>
          <p:nvPr/>
        </p:nvPicPr>
        <p:blipFill>
          <a:blip r:embed="rId9" cstate="print"/>
          <a:stretch>
            <a:fillRect/>
          </a:stretch>
        </p:blipFill>
        <p:spPr>
          <a:xfrm>
            <a:off x="11053372" y="6462618"/>
            <a:ext cx="1138628" cy="379455"/>
          </a:xfrm>
          <a:prstGeom prst="rect">
            <a:avLst/>
          </a:prstGeom>
        </p:spPr>
      </p:pic>
      <p:pic>
        <p:nvPicPr>
          <p:cNvPr id="8" name="Picture 2" descr="178 Cash Security Van Stock Photos - Free &amp; Royalty-Free ...">
            <a:extLst>
              <a:ext uri="{FF2B5EF4-FFF2-40B4-BE49-F238E27FC236}">
                <a16:creationId xmlns:a16="http://schemas.microsoft.com/office/drawing/2014/main" id="{EB7CE10F-41E6-3567-254B-F2C2CA3034C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45899" y="4279095"/>
            <a:ext cx="2507473" cy="1650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76167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011CEF2-D2F9-455F-BA35-3CDEDDA3D223}"/>
              </a:ext>
            </a:extLst>
          </p:cNvPr>
          <p:cNvSpPr txBox="1">
            <a:spLocks/>
          </p:cNvSpPr>
          <p:nvPr/>
        </p:nvSpPr>
        <p:spPr>
          <a:xfrm>
            <a:off x="320995" y="106576"/>
            <a:ext cx="11550009" cy="5698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342A66"/>
                </a:solidFill>
                <a:latin typeface="IBM Plex Sans" panose="020B0503050000000000" pitchFamily="34" charset="0"/>
                <a:ea typeface="+mj-ea"/>
                <a:cs typeface="+mj-cs"/>
              </a:defRPr>
            </a:lvl1pPr>
          </a:lstStyle>
          <a:p>
            <a:pPr marL="0" marR="0" lvl="0" indent="0" algn="ctr" defTabSz="914400" rtl="0" eaLnBrk="1" fontAlgn="base" latinLnBrk="0" hangingPunct="1">
              <a:lnSpc>
                <a:spcPct val="90000"/>
              </a:lnSpc>
              <a:spcBef>
                <a:spcPct val="0"/>
              </a:spcBef>
              <a:spcAft>
                <a:spcPts val="0"/>
              </a:spcAft>
              <a:buClrTx/>
              <a:buSzTx/>
              <a:buFontTx/>
              <a:buNone/>
              <a:tabLst/>
              <a:defRPr/>
            </a:pPr>
            <a:r>
              <a:rPr lang="en-IN" sz="3500" dirty="0">
                <a:solidFill>
                  <a:srgbClr val="1F3863"/>
                </a:solidFill>
                <a:latin typeface="Calibri"/>
                <a:cs typeface="Calibri"/>
              </a:rPr>
              <a:t>Existing T+0 Products, Market Hours and Settlement Type</a:t>
            </a:r>
          </a:p>
        </p:txBody>
      </p:sp>
      <p:cxnSp>
        <p:nvCxnSpPr>
          <p:cNvPr id="24" name="Straight Connector 23">
            <a:extLst>
              <a:ext uri="{FF2B5EF4-FFF2-40B4-BE49-F238E27FC236}">
                <a16:creationId xmlns:a16="http://schemas.microsoft.com/office/drawing/2014/main" id="{A645FC73-D4C3-4C6E-951F-FEE561FBF51F}"/>
              </a:ext>
            </a:extLst>
          </p:cNvPr>
          <p:cNvCxnSpPr/>
          <p:nvPr/>
        </p:nvCxnSpPr>
        <p:spPr>
          <a:xfrm>
            <a:off x="0" y="4419600"/>
            <a:ext cx="12148656" cy="0"/>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976BBDA2-C19D-4E16-89DA-CB6D8D500A9D}"/>
              </a:ext>
            </a:extLst>
          </p:cNvPr>
          <p:cNvSpPr/>
          <p:nvPr/>
        </p:nvSpPr>
        <p:spPr>
          <a:xfrm>
            <a:off x="1447800" y="6096000"/>
            <a:ext cx="1798890" cy="338554"/>
          </a:xfrm>
          <a:prstGeom prst="rect">
            <a:avLst/>
          </a:prstGeom>
        </p:spPr>
        <p:txBody>
          <a:bodyPr wrap="none">
            <a:spAutoFit/>
          </a:bodyPr>
          <a:lstStyle/>
          <a:p>
            <a:r>
              <a:rPr lang="en-US" sz="1600" b="1" dirty="0">
                <a:latin typeface="Aptos" panose="020B0004020202020204" pitchFamily="34" charset="0"/>
              </a:rPr>
              <a:t>Fund Settlement</a:t>
            </a:r>
            <a:endParaRPr lang="en-IN" sz="1600" b="1" dirty="0">
              <a:latin typeface="Aptos" panose="020B0004020202020204" pitchFamily="34" charset="0"/>
            </a:endParaRPr>
          </a:p>
        </p:txBody>
      </p:sp>
      <p:sp>
        <p:nvSpPr>
          <p:cNvPr id="43" name="Rectangle 42">
            <a:extLst>
              <a:ext uri="{FF2B5EF4-FFF2-40B4-BE49-F238E27FC236}">
                <a16:creationId xmlns:a16="http://schemas.microsoft.com/office/drawing/2014/main" id="{23CC1788-3F17-4F86-8049-201A364094F2}"/>
              </a:ext>
            </a:extLst>
          </p:cNvPr>
          <p:cNvSpPr/>
          <p:nvPr/>
        </p:nvSpPr>
        <p:spPr>
          <a:xfrm>
            <a:off x="304800" y="3429000"/>
            <a:ext cx="1148071" cy="276999"/>
          </a:xfrm>
          <a:prstGeom prst="rect">
            <a:avLst/>
          </a:prstGeom>
        </p:spPr>
        <p:txBody>
          <a:bodyPr wrap="none">
            <a:spAutoFit/>
          </a:bodyPr>
          <a:lstStyle/>
          <a:p>
            <a:pPr algn="ctr" fontAlgn="b"/>
            <a:r>
              <a:rPr lang="en-IN" sz="1200" b="1" dirty="0">
                <a:solidFill>
                  <a:srgbClr val="000000"/>
                </a:solidFill>
                <a:latin typeface="Aptos" panose="020B0004020202020204" pitchFamily="34" charset="0"/>
              </a:rPr>
              <a:t>GOLD 995 T+0</a:t>
            </a:r>
          </a:p>
        </p:txBody>
      </p:sp>
      <p:sp>
        <p:nvSpPr>
          <p:cNvPr id="45" name="Rectangle 44">
            <a:extLst>
              <a:ext uri="{FF2B5EF4-FFF2-40B4-BE49-F238E27FC236}">
                <a16:creationId xmlns:a16="http://schemas.microsoft.com/office/drawing/2014/main" id="{29B2F90C-167C-4ADE-9345-13064C23D159}"/>
              </a:ext>
            </a:extLst>
          </p:cNvPr>
          <p:cNvSpPr/>
          <p:nvPr/>
        </p:nvSpPr>
        <p:spPr>
          <a:xfrm>
            <a:off x="1905000" y="3429000"/>
            <a:ext cx="1507144" cy="276999"/>
          </a:xfrm>
          <a:prstGeom prst="rect">
            <a:avLst/>
          </a:prstGeom>
        </p:spPr>
        <p:txBody>
          <a:bodyPr wrap="none">
            <a:spAutoFit/>
          </a:bodyPr>
          <a:lstStyle/>
          <a:p>
            <a:pPr algn="ctr" fontAlgn="b"/>
            <a:r>
              <a:rPr lang="de-DE" sz="1200" b="1" dirty="0">
                <a:solidFill>
                  <a:srgbClr val="000000"/>
                </a:solidFill>
                <a:latin typeface="Aptos" panose="020B0004020202020204" pitchFamily="34" charset="0"/>
              </a:rPr>
              <a:t>GOLD MINI 999 T+0</a:t>
            </a:r>
          </a:p>
        </p:txBody>
      </p:sp>
      <p:grpSp>
        <p:nvGrpSpPr>
          <p:cNvPr id="80" name="Group 79">
            <a:extLst>
              <a:ext uri="{FF2B5EF4-FFF2-40B4-BE49-F238E27FC236}">
                <a16:creationId xmlns:a16="http://schemas.microsoft.com/office/drawing/2014/main" id="{5C53BE88-8E11-41D9-86AC-8B264A33D93F}"/>
              </a:ext>
            </a:extLst>
          </p:cNvPr>
          <p:cNvGrpSpPr/>
          <p:nvPr/>
        </p:nvGrpSpPr>
        <p:grpSpPr>
          <a:xfrm>
            <a:off x="4050133" y="1676401"/>
            <a:ext cx="1664867" cy="1600200"/>
            <a:chOff x="2844005" y="4486822"/>
            <a:chExt cx="1043158" cy="1020842"/>
          </a:xfrm>
        </p:grpSpPr>
        <p:sp>
          <p:nvSpPr>
            <p:cNvPr id="34" name="Hexagon 33">
              <a:extLst>
                <a:ext uri="{FF2B5EF4-FFF2-40B4-BE49-F238E27FC236}">
                  <a16:creationId xmlns:a16="http://schemas.microsoft.com/office/drawing/2014/main" id="{A4124F4E-045B-46A1-A129-C4C795B8BF8E}"/>
                </a:ext>
              </a:extLst>
            </p:cNvPr>
            <p:cNvSpPr/>
            <p:nvPr/>
          </p:nvSpPr>
          <p:spPr>
            <a:xfrm>
              <a:off x="2888606" y="4486822"/>
              <a:ext cx="998557" cy="872307"/>
            </a:xfrm>
            <a:prstGeom prst="hexagon">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ptos" panose="020B0004020202020204" pitchFamily="34" charset="0"/>
              </a:endParaRPr>
            </a:p>
          </p:txBody>
        </p:sp>
        <p:sp>
          <p:nvSpPr>
            <p:cNvPr id="41" name="Rectangle 40">
              <a:extLst>
                <a:ext uri="{FF2B5EF4-FFF2-40B4-BE49-F238E27FC236}">
                  <a16:creationId xmlns:a16="http://schemas.microsoft.com/office/drawing/2014/main" id="{F715F533-30DC-4F24-BD24-BA2127E610A4}"/>
                </a:ext>
              </a:extLst>
            </p:cNvPr>
            <p:cNvSpPr/>
            <p:nvPr/>
          </p:nvSpPr>
          <p:spPr>
            <a:xfrm>
              <a:off x="3075502" y="4632656"/>
              <a:ext cx="530602" cy="530132"/>
            </a:xfrm>
            <a:prstGeom prst="rect">
              <a:avLst/>
            </a:prstGeom>
          </p:spPr>
          <p:txBody>
            <a:bodyPr wrap="square">
              <a:spAutoFit/>
            </a:bodyPr>
            <a:lstStyle/>
            <a:p>
              <a:pPr algn="ctr"/>
              <a:r>
                <a:rPr lang="en-US" sz="1600" b="1" dirty="0">
                  <a:solidFill>
                    <a:srgbClr val="000000"/>
                  </a:solidFill>
                  <a:latin typeface="Aptos" panose="020B0004020202020204" pitchFamily="34" charset="0"/>
                </a:rPr>
                <a:t>GOLD</a:t>
              </a:r>
              <a:br>
                <a:rPr lang="en-US" sz="1600" b="1" dirty="0">
                  <a:solidFill>
                    <a:srgbClr val="000000"/>
                  </a:solidFill>
                  <a:latin typeface="Aptos" panose="020B0004020202020204" pitchFamily="34" charset="0"/>
                </a:rPr>
              </a:br>
              <a:r>
                <a:rPr lang="en-US" sz="1600" b="1" dirty="0">
                  <a:solidFill>
                    <a:srgbClr val="000000"/>
                  </a:solidFill>
                  <a:latin typeface="Aptos" panose="020B0004020202020204" pitchFamily="34" charset="0"/>
                </a:rPr>
                <a:t>1 KG,</a:t>
              </a:r>
            </a:p>
            <a:p>
              <a:pPr algn="ctr"/>
              <a:r>
                <a:rPr lang="en-US" sz="1600" b="1" dirty="0">
                  <a:solidFill>
                    <a:srgbClr val="000000"/>
                  </a:solidFill>
                  <a:latin typeface="Aptos" panose="020B0004020202020204" pitchFamily="34" charset="0"/>
                </a:rPr>
                <a:t>12.5KG</a:t>
              </a:r>
            </a:p>
          </p:txBody>
        </p:sp>
        <p:sp>
          <p:nvSpPr>
            <p:cNvPr id="73" name="Diamond 72">
              <a:extLst>
                <a:ext uri="{FF2B5EF4-FFF2-40B4-BE49-F238E27FC236}">
                  <a16:creationId xmlns:a16="http://schemas.microsoft.com/office/drawing/2014/main" id="{446859AE-97EC-49FA-AECE-8C006836414E}"/>
                </a:ext>
              </a:extLst>
            </p:cNvPr>
            <p:cNvSpPr/>
            <p:nvPr/>
          </p:nvSpPr>
          <p:spPr>
            <a:xfrm rot="4583032" flipV="1">
              <a:off x="2798274" y="5265821"/>
              <a:ext cx="287574" cy="196111"/>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grpSp>
      <p:sp>
        <p:nvSpPr>
          <p:cNvPr id="68" name="Rectangle 67">
            <a:extLst>
              <a:ext uri="{FF2B5EF4-FFF2-40B4-BE49-F238E27FC236}">
                <a16:creationId xmlns:a16="http://schemas.microsoft.com/office/drawing/2014/main" id="{E7AAD048-F8F8-2DA5-8617-EA3363426829}"/>
              </a:ext>
            </a:extLst>
          </p:cNvPr>
          <p:cNvSpPr/>
          <p:nvPr/>
        </p:nvSpPr>
        <p:spPr>
          <a:xfrm>
            <a:off x="1371600" y="4572000"/>
            <a:ext cx="1487908" cy="338554"/>
          </a:xfrm>
          <a:prstGeom prst="rect">
            <a:avLst/>
          </a:prstGeom>
        </p:spPr>
        <p:txBody>
          <a:bodyPr wrap="none">
            <a:spAutoFit/>
          </a:bodyPr>
          <a:lstStyle/>
          <a:p>
            <a:r>
              <a:rPr lang="en-US" sz="1600" b="1" dirty="0">
                <a:latin typeface="Aptos" panose="020B0004020202020204" pitchFamily="34" charset="0"/>
              </a:rPr>
              <a:t>Market Hours</a:t>
            </a:r>
            <a:endParaRPr lang="en-IN" sz="1600" b="1" dirty="0">
              <a:latin typeface="Aptos" panose="020B0004020202020204" pitchFamily="34" charset="0"/>
            </a:endParaRPr>
          </a:p>
        </p:txBody>
      </p:sp>
      <p:sp>
        <p:nvSpPr>
          <p:cNvPr id="72" name="Rectangle 71">
            <a:extLst>
              <a:ext uri="{FF2B5EF4-FFF2-40B4-BE49-F238E27FC236}">
                <a16:creationId xmlns:a16="http://schemas.microsoft.com/office/drawing/2014/main" id="{1B1E6626-AAF6-4764-F97F-F23750315625}"/>
              </a:ext>
            </a:extLst>
          </p:cNvPr>
          <p:cNvSpPr/>
          <p:nvPr/>
        </p:nvSpPr>
        <p:spPr>
          <a:xfrm>
            <a:off x="3124200" y="4572000"/>
            <a:ext cx="2390334" cy="307777"/>
          </a:xfrm>
          <a:prstGeom prst="rect">
            <a:avLst/>
          </a:prstGeom>
        </p:spPr>
        <p:txBody>
          <a:bodyPr wrap="none">
            <a:spAutoFit/>
          </a:bodyPr>
          <a:lstStyle/>
          <a:p>
            <a:r>
              <a:rPr lang="en-US" sz="1400" b="1" dirty="0">
                <a:solidFill>
                  <a:srgbClr val="000000"/>
                </a:solidFill>
                <a:latin typeface="Aptos" panose="020B0004020202020204" pitchFamily="34" charset="0"/>
              </a:rPr>
              <a:t>9:00 Hrs. to 21:30 Hrs. (IST)</a:t>
            </a:r>
            <a:r>
              <a:rPr lang="en-US" sz="1400" dirty="0">
                <a:solidFill>
                  <a:srgbClr val="000000"/>
                </a:solidFill>
                <a:latin typeface="Aptos" panose="020B0004020202020204" pitchFamily="34" charset="0"/>
              </a:rPr>
              <a:t> </a:t>
            </a:r>
            <a:endParaRPr lang="en-IN" sz="1400" dirty="0">
              <a:latin typeface="Aptos" panose="020B0004020202020204" pitchFamily="34" charset="0"/>
            </a:endParaRPr>
          </a:p>
        </p:txBody>
      </p:sp>
      <p:sp>
        <p:nvSpPr>
          <p:cNvPr id="82" name="Rectangle 81">
            <a:extLst>
              <a:ext uri="{FF2B5EF4-FFF2-40B4-BE49-F238E27FC236}">
                <a16:creationId xmlns:a16="http://schemas.microsoft.com/office/drawing/2014/main" id="{BB72D9D6-AC58-DD24-2561-2270DA484013}"/>
              </a:ext>
            </a:extLst>
          </p:cNvPr>
          <p:cNvSpPr/>
          <p:nvPr/>
        </p:nvSpPr>
        <p:spPr>
          <a:xfrm>
            <a:off x="6400800" y="4495800"/>
            <a:ext cx="5393905" cy="1815882"/>
          </a:xfrm>
          <a:prstGeom prst="rect">
            <a:avLst/>
          </a:prstGeom>
        </p:spPr>
        <p:txBody>
          <a:bodyPr wrap="square">
            <a:spAutoFit/>
          </a:bodyPr>
          <a:lstStyle/>
          <a:p>
            <a:pPr marL="285750" indent="-285750">
              <a:buFont typeface="Wingdings" panose="05000000000000000000" pitchFamily="2" charset="2"/>
              <a:buChar char="§"/>
            </a:pPr>
            <a:r>
              <a:rPr lang="en-US" sz="1600" b="1" dirty="0">
                <a:solidFill>
                  <a:srgbClr val="000000"/>
                </a:solidFill>
                <a:latin typeface="Aptos" panose="020B0004020202020204" pitchFamily="34" charset="0"/>
              </a:rPr>
              <a:t>T+0 Settlement Contracts</a:t>
            </a:r>
          </a:p>
          <a:p>
            <a:pPr marL="285750" indent="-285750">
              <a:buFont typeface="Wingdings" panose="05000000000000000000" pitchFamily="2" charset="2"/>
              <a:buChar char="§"/>
            </a:pPr>
            <a:endParaRPr lang="en-US" sz="1600" b="1" dirty="0">
              <a:solidFill>
                <a:srgbClr val="000000"/>
              </a:solidFill>
              <a:latin typeface="Aptos" panose="020B0004020202020204" pitchFamily="34" charset="0"/>
            </a:endParaRPr>
          </a:p>
          <a:p>
            <a:pPr marL="285750" indent="-285750">
              <a:buFont typeface="Wingdings" panose="05000000000000000000" pitchFamily="2" charset="2"/>
              <a:buChar char="§"/>
            </a:pPr>
            <a:r>
              <a:rPr lang="en-US" sz="1600" b="1" dirty="0">
                <a:solidFill>
                  <a:srgbClr val="000000"/>
                </a:solidFill>
                <a:latin typeface="Aptos" panose="020B0004020202020204" pitchFamily="34" charset="0"/>
              </a:rPr>
              <a:t>100% Early Pay-in of Funds &amp; Securities</a:t>
            </a:r>
          </a:p>
          <a:p>
            <a:endParaRPr lang="en-US" sz="1600" b="1" dirty="0">
              <a:solidFill>
                <a:srgbClr val="000000"/>
              </a:solidFill>
              <a:latin typeface="Aptos" panose="020B0004020202020204" pitchFamily="34" charset="0"/>
            </a:endParaRPr>
          </a:p>
          <a:p>
            <a:pPr marL="285750" indent="-285750">
              <a:buFont typeface="Wingdings" panose="05000000000000000000" pitchFamily="2" charset="2"/>
              <a:buChar char="§"/>
            </a:pPr>
            <a:r>
              <a:rPr lang="en-US" sz="1600" b="1" dirty="0">
                <a:solidFill>
                  <a:srgbClr val="000000"/>
                </a:solidFill>
                <a:latin typeface="Aptos" panose="020B0004020202020204" pitchFamily="34" charset="0"/>
              </a:rPr>
              <a:t>Delivery - Compulsory in Bullion Depository Receipts</a:t>
            </a:r>
          </a:p>
          <a:p>
            <a:pPr marL="285750" indent="-285750">
              <a:buFont typeface="Wingdings" panose="05000000000000000000" pitchFamily="2" charset="2"/>
              <a:buChar char="§"/>
            </a:pPr>
            <a:endParaRPr lang="en-US" sz="1600" b="1" dirty="0">
              <a:solidFill>
                <a:srgbClr val="000000"/>
              </a:solidFill>
              <a:latin typeface="Aptos" panose="020B0004020202020204" pitchFamily="34" charset="0"/>
            </a:endParaRPr>
          </a:p>
          <a:p>
            <a:pPr marL="285750" indent="-285750">
              <a:buFont typeface="Wingdings" panose="05000000000000000000" pitchFamily="2" charset="2"/>
              <a:buChar char="§"/>
            </a:pPr>
            <a:r>
              <a:rPr lang="en-US" sz="1600" b="1" dirty="0">
                <a:solidFill>
                  <a:srgbClr val="000000"/>
                </a:solidFill>
                <a:latin typeface="Aptos" panose="020B0004020202020204" pitchFamily="34" charset="0"/>
              </a:rPr>
              <a:t>Delivery Center – Gift City &amp; Chennai Vaults  </a:t>
            </a:r>
            <a:endParaRPr lang="en-IN" sz="1600" b="1" dirty="0">
              <a:solidFill>
                <a:srgbClr val="000000"/>
              </a:solidFill>
              <a:latin typeface="Aptos" panose="020B0004020202020204" pitchFamily="34" charset="0"/>
            </a:endParaRPr>
          </a:p>
        </p:txBody>
      </p:sp>
      <p:sp>
        <p:nvSpPr>
          <p:cNvPr id="83" name="TextBox 82">
            <a:extLst>
              <a:ext uri="{FF2B5EF4-FFF2-40B4-BE49-F238E27FC236}">
                <a16:creationId xmlns:a16="http://schemas.microsoft.com/office/drawing/2014/main" id="{93E0FBB8-EAD6-87E5-5C52-440C6848445C}"/>
              </a:ext>
            </a:extLst>
          </p:cNvPr>
          <p:cNvSpPr txBox="1"/>
          <p:nvPr/>
        </p:nvSpPr>
        <p:spPr>
          <a:xfrm>
            <a:off x="381000" y="1219200"/>
            <a:ext cx="2820899" cy="353943"/>
          </a:xfrm>
          <a:prstGeom prst="rect">
            <a:avLst/>
          </a:prstGeom>
          <a:noFill/>
        </p:spPr>
        <p:txBody>
          <a:bodyPr wrap="square" rtlCol="0">
            <a:spAutoFit/>
          </a:bodyPr>
          <a:lstStyle/>
          <a:p>
            <a:pPr algn="ctr"/>
            <a:r>
              <a:rPr lang="en-US" sz="1700" b="1" dirty="0">
                <a:latin typeface="Aptos" panose="020B0004020202020204" pitchFamily="34" charset="0"/>
              </a:rPr>
              <a:t>LBMA Good Delivery Bars</a:t>
            </a:r>
            <a:endParaRPr lang="en-IN" sz="1700" b="1" dirty="0">
              <a:latin typeface="Aptos" panose="020B0004020202020204" pitchFamily="34" charset="0"/>
            </a:endParaRPr>
          </a:p>
        </p:txBody>
      </p:sp>
      <p:sp>
        <p:nvSpPr>
          <p:cNvPr id="86" name="Rectangle 85">
            <a:extLst>
              <a:ext uri="{FF2B5EF4-FFF2-40B4-BE49-F238E27FC236}">
                <a16:creationId xmlns:a16="http://schemas.microsoft.com/office/drawing/2014/main" id="{25F3C727-5927-7DAF-B93B-49DA0C3EEA4B}"/>
              </a:ext>
            </a:extLst>
          </p:cNvPr>
          <p:cNvSpPr/>
          <p:nvPr/>
        </p:nvSpPr>
        <p:spPr>
          <a:xfrm>
            <a:off x="2286000" y="819090"/>
            <a:ext cx="8305800" cy="400110"/>
          </a:xfrm>
          <a:prstGeom prst="rect">
            <a:avLst/>
          </a:prstGeom>
        </p:spPr>
        <p:txBody>
          <a:bodyPr wrap="square">
            <a:spAutoFit/>
          </a:bodyPr>
          <a:lstStyle/>
          <a:p>
            <a:pPr algn="ctr"/>
            <a:r>
              <a:rPr lang="en-US" sz="2000" b="1" dirty="0">
                <a:latin typeface="Aptos" panose="020B0004020202020204" pitchFamily="34" charset="0"/>
              </a:rPr>
              <a:t>Gold Products live &amp; proposed at IIBX – GIFT City &amp; Chennai Contracts</a:t>
            </a:r>
            <a:endParaRPr lang="en-IN" sz="2000" b="1" dirty="0">
              <a:latin typeface="Aptos" panose="020B0004020202020204" pitchFamily="34" charset="0"/>
            </a:endParaRPr>
          </a:p>
        </p:txBody>
      </p:sp>
      <p:sp>
        <p:nvSpPr>
          <p:cNvPr id="25" name="Diamond 24">
            <a:extLst>
              <a:ext uri="{FF2B5EF4-FFF2-40B4-BE49-F238E27FC236}">
                <a16:creationId xmlns:a16="http://schemas.microsoft.com/office/drawing/2014/main" id="{C3337421-5AE8-AB25-E0D7-1CAECCBD72B7}"/>
              </a:ext>
            </a:extLst>
          </p:cNvPr>
          <p:cNvSpPr/>
          <p:nvPr/>
        </p:nvSpPr>
        <p:spPr>
          <a:xfrm rot="4583032" flipV="1">
            <a:off x="199470" y="2813827"/>
            <a:ext cx="458875" cy="314270"/>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28" name="TextBox 27">
            <a:extLst>
              <a:ext uri="{FF2B5EF4-FFF2-40B4-BE49-F238E27FC236}">
                <a16:creationId xmlns:a16="http://schemas.microsoft.com/office/drawing/2014/main" id="{16B63753-56F6-0A3F-ECF9-FD560C37F0BF}"/>
              </a:ext>
            </a:extLst>
          </p:cNvPr>
          <p:cNvSpPr txBox="1"/>
          <p:nvPr/>
        </p:nvSpPr>
        <p:spPr>
          <a:xfrm>
            <a:off x="7848600" y="1219200"/>
            <a:ext cx="3886200" cy="353943"/>
          </a:xfrm>
          <a:prstGeom prst="rect">
            <a:avLst/>
          </a:prstGeom>
          <a:noFill/>
        </p:spPr>
        <p:txBody>
          <a:bodyPr wrap="square" rtlCol="0">
            <a:spAutoFit/>
          </a:bodyPr>
          <a:lstStyle/>
          <a:p>
            <a:pPr algn="ctr"/>
            <a:r>
              <a:rPr lang="en-US" sz="1700" b="1" dirty="0">
                <a:latin typeface="Aptos" panose="020B0004020202020204" pitchFamily="34" charset="0"/>
              </a:rPr>
              <a:t>*Recycled Gold Products (Proposed)</a:t>
            </a:r>
            <a:endParaRPr lang="en-IN" sz="1700" b="1" dirty="0">
              <a:latin typeface="Aptos" panose="020B0004020202020204" pitchFamily="34" charset="0"/>
            </a:endParaRPr>
          </a:p>
        </p:txBody>
      </p:sp>
      <p:cxnSp>
        <p:nvCxnSpPr>
          <p:cNvPr id="31" name="Straight Connector 30">
            <a:extLst>
              <a:ext uri="{FF2B5EF4-FFF2-40B4-BE49-F238E27FC236}">
                <a16:creationId xmlns:a16="http://schemas.microsoft.com/office/drawing/2014/main" id="{205B0066-FD6A-9420-3DDF-DCF647FAFA7C}"/>
              </a:ext>
            </a:extLst>
          </p:cNvPr>
          <p:cNvCxnSpPr>
            <a:cxnSpLocks/>
          </p:cNvCxnSpPr>
          <p:nvPr/>
        </p:nvCxnSpPr>
        <p:spPr>
          <a:xfrm flipV="1">
            <a:off x="3886200" y="1295400"/>
            <a:ext cx="0" cy="3124200"/>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5" name="Diamond 34">
            <a:extLst>
              <a:ext uri="{FF2B5EF4-FFF2-40B4-BE49-F238E27FC236}">
                <a16:creationId xmlns:a16="http://schemas.microsoft.com/office/drawing/2014/main" id="{F3190A17-0DB4-FBDE-468B-75E81B2E3E6C}"/>
              </a:ext>
            </a:extLst>
          </p:cNvPr>
          <p:cNvSpPr/>
          <p:nvPr/>
        </p:nvSpPr>
        <p:spPr>
          <a:xfrm rot="4583032" flipV="1">
            <a:off x="6427596" y="2960291"/>
            <a:ext cx="474141" cy="344201"/>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38" name="Rectangle 37">
            <a:extLst>
              <a:ext uri="{FF2B5EF4-FFF2-40B4-BE49-F238E27FC236}">
                <a16:creationId xmlns:a16="http://schemas.microsoft.com/office/drawing/2014/main" id="{9768A0F4-61F7-4F7A-0026-FE4287CBD941}"/>
              </a:ext>
            </a:extLst>
          </p:cNvPr>
          <p:cNvSpPr/>
          <p:nvPr/>
        </p:nvSpPr>
        <p:spPr>
          <a:xfrm>
            <a:off x="3124200" y="6096000"/>
            <a:ext cx="2984215" cy="307777"/>
          </a:xfrm>
          <a:prstGeom prst="rect">
            <a:avLst/>
          </a:prstGeom>
        </p:spPr>
        <p:txBody>
          <a:bodyPr wrap="none">
            <a:spAutoFit/>
          </a:bodyPr>
          <a:lstStyle/>
          <a:p>
            <a:r>
              <a:rPr lang="en-US" sz="1400" dirty="0">
                <a:solidFill>
                  <a:srgbClr val="000000"/>
                </a:solidFill>
                <a:latin typeface="Aptos" panose="020B0004020202020204" pitchFamily="34" charset="0"/>
              </a:rPr>
              <a:t>  </a:t>
            </a:r>
            <a:r>
              <a:rPr lang="en-US" sz="1400" b="1" dirty="0">
                <a:solidFill>
                  <a:srgbClr val="000000"/>
                </a:solidFill>
                <a:latin typeface="Aptos" panose="020B0004020202020204" pitchFamily="34" charset="0"/>
              </a:rPr>
              <a:t>at 12:15 ,15:15, 18:45 &amp; 21:30 (IST)</a:t>
            </a:r>
            <a:endParaRPr lang="en-IN" sz="1400" b="1" dirty="0">
              <a:latin typeface="Aptos" panose="020B0004020202020204" pitchFamily="34" charset="0"/>
            </a:endParaRPr>
          </a:p>
        </p:txBody>
      </p:sp>
      <p:sp>
        <p:nvSpPr>
          <p:cNvPr id="14" name="Diamond 13">
            <a:extLst>
              <a:ext uri="{FF2B5EF4-FFF2-40B4-BE49-F238E27FC236}">
                <a16:creationId xmlns:a16="http://schemas.microsoft.com/office/drawing/2014/main" id="{B26E3B27-6025-9FFB-9757-F5A4343D8D2A}"/>
              </a:ext>
            </a:extLst>
          </p:cNvPr>
          <p:cNvSpPr/>
          <p:nvPr/>
        </p:nvSpPr>
        <p:spPr>
          <a:xfrm rot="4583032" flipV="1">
            <a:off x="10162823" y="2974154"/>
            <a:ext cx="403013" cy="279971"/>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33" name="Diamond 32">
            <a:extLst>
              <a:ext uri="{FF2B5EF4-FFF2-40B4-BE49-F238E27FC236}">
                <a16:creationId xmlns:a16="http://schemas.microsoft.com/office/drawing/2014/main" id="{AA158A5E-D02E-7961-6467-9B1C8DF32E2A}"/>
              </a:ext>
            </a:extLst>
          </p:cNvPr>
          <p:cNvSpPr/>
          <p:nvPr/>
        </p:nvSpPr>
        <p:spPr>
          <a:xfrm rot="4583032" flipV="1">
            <a:off x="8039576" y="2862300"/>
            <a:ext cx="391858" cy="284340"/>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cxnSp>
        <p:nvCxnSpPr>
          <p:cNvPr id="36" name="Straight Connector 35">
            <a:extLst>
              <a:ext uri="{FF2B5EF4-FFF2-40B4-BE49-F238E27FC236}">
                <a16:creationId xmlns:a16="http://schemas.microsoft.com/office/drawing/2014/main" id="{87A745E0-1F8D-418E-C1CC-A4AB34F61B30}"/>
              </a:ext>
            </a:extLst>
          </p:cNvPr>
          <p:cNvCxnSpPr>
            <a:cxnSpLocks/>
          </p:cNvCxnSpPr>
          <p:nvPr/>
        </p:nvCxnSpPr>
        <p:spPr>
          <a:xfrm flipV="1">
            <a:off x="11811000" y="1295400"/>
            <a:ext cx="0" cy="3124200"/>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3" name="object 2">
            <a:extLst>
              <a:ext uri="{FF2B5EF4-FFF2-40B4-BE49-F238E27FC236}">
                <a16:creationId xmlns:a16="http://schemas.microsoft.com/office/drawing/2014/main" id="{A3A2284E-DE63-B24E-85B4-A9BCB7E5E9E3}"/>
              </a:ext>
            </a:extLst>
          </p:cNvPr>
          <p:cNvPicPr/>
          <p:nvPr/>
        </p:nvPicPr>
        <p:blipFill>
          <a:blip r:embed="rId3" cstate="print"/>
          <a:stretch>
            <a:fillRect/>
          </a:stretch>
        </p:blipFill>
        <p:spPr>
          <a:xfrm>
            <a:off x="11053372" y="6462618"/>
            <a:ext cx="1138628" cy="379455"/>
          </a:xfrm>
          <a:prstGeom prst="rect">
            <a:avLst/>
          </a:prstGeom>
        </p:spPr>
      </p:pic>
      <p:sp>
        <p:nvSpPr>
          <p:cNvPr id="52" name="Rectangle 51">
            <a:extLst>
              <a:ext uri="{FF2B5EF4-FFF2-40B4-BE49-F238E27FC236}">
                <a16:creationId xmlns:a16="http://schemas.microsoft.com/office/drawing/2014/main" id="{59736C38-726B-4073-5727-71799B9083AE}"/>
              </a:ext>
            </a:extLst>
          </p:cNvPr>
          <p:cNvSpPr/>
          <p:nvPr/>
        </p:nvSpPr>
        <p:spPr>
          <a:xfrm>
            <a:off x="1371600" y="5334000"/>
            <a:ext cx="1726755" cy="338554"/>
          </a:xfrm>
          <a:prstGeom prst="rect">
            <a:avLst/>
          </a:prstGeom>
        </p:spPr>
        <p:txBody>
          <a:bodyPr wrap="none">
            <a:spAutoFit/>
          </a:bodyPr>
          <a:lstStyle/>
          <a:p>
            <a:r>
              <a:rPr lang="en-US" sz="1600" b="1" dirty="0">
                <a:latin typeface="Aptos" panose="020B0004020202020204" pitchFamily="34" charset="0"/>
              </a:rPr>
              <a:t>BDR Settlement</a:t>
            </a:r>
            <a:endParaRPr lang="en-IN" sz="1600" b="1" dirty="0">
              <a:latin typeface="Aptos" panose="020B0004020202020204" pitchFamily="34" charset="0"/>
            </a:endParaRPr>
          </a:p>
        </p:txBody>
      </p:sp>
      <p:grpSp>
        <p:nvGrpSpPr>
          <p:cNvPr id="53" name="Group 52">
            <a:extLst>
              <a:ext uri="{FF2B5EF4-FFF2-40B4-BE49-F238E27FC236}">
                <a16:creationId xmlns:a16="http://schemas.microsoft.com/office/drawing/2014/main" id="{1596FEB7-24F7-B14E-9063-2D5E810F9183}"/>
              </a:ext>
            </a:extLst>
          </p:cNvPr>
          <p:cNvGrpSpPr/>
          <p:nvPr/>
        </p:nvGrpSpPr>
        <p:grpSpPr>
          <a:xfrm>
            <a:off x="490043" y="5943600"/>
            <a:ext cx="652957" cy="533400"/>
            <a:chOff x="6691016" y="5335992"/>
            <a:chExt cx="883759" cy="768626"/>
          </a:xfrm>
        </p:grpSpPr>
        <p:sp>
          <p:nvSpPr>
            <p:cNvPr id="54" name="Hexagon 53">
              <a:extLst>
                <a:ext uri="{FF2B5EF4-FFF2-40B4-BE49-F238E27FC236}">
                  <a16:creationId xmlns:a16="http://schemas.microsoft.com/office/drawing/2014/main" id="{264B1004-7ECA-58E9-9BC0-F613F68CDF00}"/>
                </a:ext>
              </a:extLst>
            </p:cNvPr>
            <p:cNvSpPr/>
            <p:nvPr/>
          </p:nvSpPr>
          <p:spPr>
            <a:xfrm>
              <a:off x="6706591" y="5335992"/>
              <a:ext cx="848139" cy="768626"/>
            </a:xfrm>
            <a:prstGeom prst="hexagon">
              <a:avLst/>
            </a:prstGeom>
            <a:noFill/>
            <a:ln w="19050">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ptos" panose="020B0004020202020204" pitchFamily="34" charset="0"/>
              </a:endParaRPr>
            </a:p>
          </p:txBody>
        </p:sp>
        <p:pic>
          <p:nvPicPr>
            <p:cNvPr id="55" name="Graphic 54" descr="Arrow circle">
              <a:extLst>
                <a:ext uri="{FF2B5EF4-FFF2-40B4-BE49-F238E27FC236}">
                  <a16:creationId xmlns:a16="http://schemas.microsoft.com/office/drawing/2014/main" id="{9AAC2D76-5E6F-284D-F623-3782DAB461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88808" y="5491705"/>
              <a:ext cx="457200" cy="457200"/>
            </a:xfrm>
            <a:prstGeom prst="rect">
              <a:avLst/>
            </a:prstGeom>
          </p:spPr>
        </p:pic>
        <p:sp>
          <p:nvSpPr>
            <p:cNvPr id="56" name="Rectangle 55">
              <a:extLst>
                <a:ext uri="{FF2B5EF4-FFF2-40B4-BE49-F238E27FC236}">
                  <a16:creationId xmlns:a16="http://schemas.microsoft.com/office/drawing/2014/main" id="{ABE85F3B-4CA0-52EB-B670-92B7333360D0}"/>
                </a:ext>
              </a:extLst>
            </p:cNvPr>
            <p:cNvSpPr/>
            <p:nvPr/>
          </p:nvSpPr>
          <p:spPr>
            <a:xfrm>
              <a:off x="6719940" y="5536435"/>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57" name="Rectangle 56">
              <a:extLst>
                <a:ext uri="{FF2B5EF4-FFF2-40B4-BE49-F238E27FC236}">
                  <a16:creationId xmlns:a16="http://schemas.microsoft.com/office/drawing/2014/main" id="{33B4CB20-10B8-3CD7-E0C7-351D7868CFAC}"/>
                </a:ext>
              </a:extLst>
            </p:cNvPr>
            <p:cNvSpPr/>
            <p:nvPr/>
          </p:nvSpPr>
          <p:spPr>
            <a:xfrm>
              <a:off x="6691016" y="5805921"/>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58" name="Rectangle 57">
              <a:extLst>
                <a:ext uri="{FF2B5EF4-FFF2-40B4-BE49-F238E27FC236}">
                  <a16:creationId xmlns:a16="http://schemas.microsoft.com/office/drawing/2014/main" id="{A954839F-856B-80C3-E2D1-C04C93320C18}"/>
                </a:ext>
              </a:extLst>
            </p:cNvPr>
            <p:cNvSpPr/>
            <p:nvPr/>
          </p:nvSpPr>
          <p:spPr>
            <a:xfrm>
              <a:off x="7451063" y="5550460"/>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69" name="Rectangle 68">
              <a:extLst>
                <a:ext uri="{FF2B5EF4-FFF2-40B4-BE49-F238E27FC236}">
                  <a16:creationId xmlns:a16="http://schemas.microsoft.com/office/drawing/2014/main" id="{85A93EC9-9B10-6A73-0E4A-20174E2ABB76}"/>
                </a:ext>
              </a:extLst>
            </p:cNvPr>
            <p:cNvSpPr/>
            <p:nvPr/>
          </p:nvSpPr>
          <p:spPr>
            <a:xfrm>
              <a:off x="7422139" y="5819946"/>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grpSp>
      <p:sp>
        <p:nvSpPr>
          <p:cNvPr id="71" name="Rectangle 70">
            <a:extLst>
              <a:ext uri="{FF2B5EF4-FFF2-40B4-BE49-F238E27FC236}">
                <a16:creationId xmlns:a16="http://schemas.microsoft.com/office/drawing/2014/main" id="{D791DC5B-2289-C95D-57FD-51471A33C784}"/>
              </a:ext>
            </a:extLst>
          </p:cNvPr>
          <p:cNvSpPr/>
          <p:nvPr/>
        </p:nvSpPr>
        <p:spPr>
          <a:xfrm>
            <a:off x="3124200" y="5334000"/>
            <a:ext cx="1829475" cy="307777"/>
          </a:xfrm>
          <a:prstGeom prst="rect">
            <a:avLst/>
          </a:prstGeom>
        </p:spPr>
        <p:txBody>
          <a:bodyPr wrap="none">
            <a:spAutoFit/>
          </a:bodyPr>
          <a:lstStyle/>
          <a:p>
            <a:r>
              <a:rPr lang="en-US" sz="1400" b="1" dirty="0">
                <a:solidFill>
                  <a:srgbClr val="000000"/>
                </a:solidFill>
                <a:latin typeface="Aptos" panose="020B0004020202020204" pitchFamily="34" charset="0"/>
              </a:rPr>
              <a:t>  at Every 30 Minutes</a:t>
            </a:r>
            <a:endParaRPr lang="en-IN" sz="1400" b="1" dirty="0">
              <a:latin typeface="Aptos" panose="020B0004020202020204" pitchFamily="34" charset="0"/>
            </a:endParaRPr>
          </a:p>
        </p:txBody>
      </p:sp>
      <p:sp>
        <p:nvSpPr>
          <p:cNvPr id="42" name="Diamond 41">
            <a:extLst>
              <a:ext uri="{FF2B5EF4-FFF2-40B4-BE49-F238E27FC236}">
                <a16:creationId xmlns:a16="http://schemas.microsoft.com/office/drawing/2014/main" id="{D8ACBB5E-2EFE-B96F-778C-C33C49058605}"/>
              </a:ext>
            </a:extLst>
          </p:cNvPr>
          <p:cNvSpPr/>
          <p:nvPr/>
        </p:nvSpPr>
        <p:spPr>
          <a:xfrm rot="4583032" flipV="1">
            <a:off x="1711352" y="2665319"/>
            <a:ext cx="458874" cy="306485"/>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grpSp>
        <p:nvGrpSpPr>
          <p:cNvPr id="46" name="Group 45">
            <a:extLst>
              <a:ext uri="{FF2B5EF4-FFF2-40B4-BE49-F238E27FC236}">
                <a16:creationId xmlns:a16="http://schemas.microsoft.com/office/drawing/2014/main" id="{EE5BB40B-2B3E-C62C-F507-181BED5A228D}"/>
              </a:ext>
            </a:extLst>
          </p:cNvPr>
          <p:cNvGrpSpPr/>
          <p:nvPr/>
        </p:nvGrpSpPr>
        <p:grpSpPr>
          <a:xfrm>
            <a:off x="457200" y="5181600"/>
            <a:ext cx="652957" cy="533400"/>
            <a:chOff x="6691016" y="5335992"/>
            <a:chExt cx="883759" cy="768626"/>
          </a:xfrm>
        </p:grpSpPr>
        <p:sp>
          <p:nvSpPr>
            <p:cNvPr id="47" name="Hexagon 46">
              <a:extLst>
                <a:ext uri="{FF2B5EF4-FFF2-40B4-BE49-F238E27FC236}">
                  <a16:creationId xmlns:a16="http://schemas.microsoft.com/office/drawing/2014/main" id="{EC4F8649-A061-4385-5EF8-599706874B87}"/>
                </a:ext>
              </a:extLst>
            </p:cNvPr>
            <p:cNvSpPr/>
            <p:nvPr/>
          </p:nvSpPr>
          <p:spPr>
            <a:xfrm>
              <a:off x="6706591" y="5335992"/>
              <a:ext cx="848139" cy="768626"/>
            </a:xfrm>
            <a:prstGeom prst="hexagon">
              <a:avLst/>
            </a:prstGeom>
            <a:noFill/>
            <a:ln w="19050">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ptos" panose="020B0004020202020204" pitchFamily="34" charset="0"/>
              </a:endParaRPr>
            </a:p>
          </p:txBody>
        </p:sp>
        <p:pic>
          <p:nvPicPr>
            <p:cNvPr id="49" name="Graphic 48" descr="Arrow circle">
              <a:extLst>
                <a:ext uri="{FF2B5EF4-FFF2-40B4-BE49-F238E27FC236}">
                  <a16:creationId xmlns:a16="http://schemas.microsoft.com/office/drawing/2014/main" id="{73312A79-483B-D8FF-8034-7FE37BB8AD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88808" y="5491705"/>
              <a:ext cx="457200" cy="457200"/>
            </a:xfrm>
            <a:prstGeom prst="rect">
              <a:avLst/>
            </a:prstGeom>
          </p:spPr>
        </p:pic>
        <p:sp>
          <p:nvSpPr>
            <p:cNvPr id="50" name="Rectangle 49">
              <a:extLst>
                <a:ext uri="{FF2B5EF4-FFF2-40B4-BE49-F238E27FC236}">
                  <a16:creationId xmlns:a16="http://schemas.microsoft.com/office/drawing/2014/main" id="{F8653DF9-92DC-0861-3374-A9B283330FF1}"/>
                </a:ext>
              </a:extLst>
            </p:cNvPr>
            <p:cNvSpPr/>
            <p:nvPr/>
          </p:nvSpPr>
          <p:spPr>
            <a:xfrm>
              <a:off x="6719940" y="5536435"/>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51" name="Rectangle 50">
              <a:extLst>
                <a:ext uri="{FF2B5EF4-FFF2-40B4-BE49-F238E27FC236}">
                  <a16:creationId xmlns:a16="http://schemas.microsoft.com/office/drawing/2014/main" id="{1353EA29-953E-011C-147C-6901105AA15F}"/>
                </a:ext>
              </a:extLst>
            </p:cNvPr>
            <p:cNvSpPr/>
            <p:nvPr/>
          </p:nvSpPr>
          <p:spPr>
            <a:xfrm>
              <a:off x="6691016" y="5805921"/>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70" name="Rectangle 69">
              <a:extLst>
                <a:ext uri="{FF2B5EF4-FFF2-40B4-BE49-F238E27FC236}">
                  <a16:creationId xmlns:a16="http://schemas.microsoft.com/office/drawing/2014/main" id="{A6A48218-10E5-11DF-AFA2-7A5AD9914B56}"/>
                </a:ext>
              </a:extLst>
            </p:cNvPr>
            <p:cNvSpPr/>
            <p:nvPr/>
          </p:nvSpPr>
          <p:spPr>
            <a:xfrm>
              <a:off x="7451063" y="5550460"/>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74" name="Rectangle 73">
              <a:extLst>
                <a:ext uri="{FF2B5EF4-FFF2-40B4-BE49-F238E27FC236}">
                  <a16:creationId xmlns:a16="http://schemas.microsoft.com/office/drawing/2014/main" id="{256990AE-E730-3626-B1A9-10E0A4EC19B3}"/>
                </a:ext>
              </a:extLst>
            </p:cNvPr>
            <p:cNvSpPr/>
            <p:nvPr/>
          </p:nvSpPr>
          <p:spPr>
            <a:xfrm>
              <a:off x="7422139" y="5819946"/>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grpSp>
      <p:grpSp>
        <p:nvGrpSpPr>
          <p:cNvPr id="75" name="Group 74">
            <a:extLst>
              <a:ext uri="{FF2B5EF4-FFF2-40B4-BE49-F238E27FC236}">
                <a16:creationId xmlns:a16="http://schemas.microsoft.com/office/drawing/2014/main" id="{46E254B0-6AEA-C3FA-D676-1665163016A5}"/>
              </a:ext>
            </a:extLst>
          </p:cNvPr>
          <p:cNvGrpSpPr/>
          <p:nvPr/>
        </p:nvGrpSpPr>
        <p:grpSpPr>
          <a:xfrm>
            <a:off x="457200" y="4495800"/>
            <a:ext cx="652957" cy="533400"/>
            <a:chOff x="6691016" y="5335992"/>
            <a:chExt cx="883759" cy="768626"/>
          </a:xfrm>
        </p:grpSpPr>
        <p:sp>
          <p:nvSpPr>
            <p:cNvPr id="76" name="Hexagon 75">
              <a:extLst>
                <a:ext uri="{FF2B5EF4-FFF2-40B4-BE49-F238E27FC236}">
                  <a16:creationId xmlns:a16="http://schemas.microsoft.com/office/drawing/2014/main" id="{5C35E3E6-1391-0E08-70D5-EDB2D207CD37}"/>
                </a:ext>
              </a:extLst>
            </p:cNvPr>
            <p:cNvSpPr/>
            <p:nvPr/>
          </p:nvSpPr>
          <p:spPr>
            <a:xfrm>
              <a:off x="6706591" y="5335992"/>
              <a:ext cx="848139" cy="768626"/>
            </a:xfrm>
            <a:prstGeom prst="hexagon">
              <a:avLst/>
            </a:prstGeom>
            <a:noFill/>
            <a:ln w="19050">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ptos" panose="020B0004020202020204" pitchFamily="34" charset="0"/>
              </a:endParaRPr>
            </a:p>
          </p:txBody>
        </p:sp>
        <p:pic>
          <p:nvPicPr>
            <p:cNvPr id="77" name="Graphic 76" descr="Arrow circle">
              <a:extLst>
                <a:ext uri="{FF2B5EF4-FFF2-40B4-BE49-F238E27FC236}">
                  <a16:creationId xmlns:a16="http://schemas.microsoft.com/office/drawing/2014/main" id="{07C07250-9EA8-05B0-0FAE-F0004016641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88808" y="5491705"/>
              <a:ext cx="457200" cy="457200"/>
            </a:xfrm>
            <a:prstGeom prst="rect">
              <a:avLst/>
            </a:prstGeom>
          </p:spPr>
        </p:pic>
        <p:sp>
          <p:nvSpPr>
            <p:cNvPr id="78" name="Rectangle 77">
              <a:extLst>
                <a:ext uri="{FF2B5EF4-FFF2-40B4-BE49-F238E27FC236}">
                  <a16:creationId xmlns:a16="http://schemas.microsoft.com/office/drawing/2014/main" id="{957E2C34-6D26-525D-7C9F-F2F055EC1530}"/>
                </a:ext>
              </a:extLst>
            </p:cNvPr>
            <p:cNvSpPr/>
            <p:nvPr/>
          </p:nvSpPr>
          <p:spPr>
            <a:xfrm>
              <a:off x="6719940" y="5536435"/>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79" name="Rectangle 78">
              <a:extLst>
                <a:ext uri="{FF2B5EF4-FFF2-40B4-BE49-F238E27FC236}">
                  <a16:creationId xmlns:a16="http://schemas.microsoft.com/office/drawing/2014/main" id="{DC6AFFCA-AE8C-EA9B-6148-A37040DDD38C}"/>
                </a:ext>
              </a:extLst>
            </p:cNvPr>
            <p:cNvSpPr/>
            <p:nvPr/>
          </p:nvSpPr>
          <p:spPr>
            <a:xfrm>
              <a:off x="6691016" y="5805921"/>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81" name="Rectangle 80">
              <a:extLst>
                <a:ext uri="{FF2B5EF4-FFF2-40B4-BE49-F238E27FC236}">
                  <a16:creationId xmlns:a16="http://schemas.microsoft.com/office/drawing/2014/main" id="{8758746F-6201-8DB4-A63A-DD81CE8692D8}"/>
                </a:ext>
              </a:extLst>
            </p:cNvPr>
            <p:cNvSpPr/>
            <p:nvPr/>
          </p:nvSpPr>
          <p:spPr>
            <a:xfrm>
              <a:off x="7451063" y="5550460"/>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84" name="Rectangle 83">
              <a:extLst>
                <a:ext uri="{FF2B5EF4-FFF2-40B4-BE49-F238E27FC236}">
                  <a16:creationId xmlns:a16="http://schemas.microsoft.com/office/drawing/2014/main" id="{974F855D-19A4-2124-F09B-A11D4A21FF81}"/>
                </a:ext>
              </a:extLst>
            </p:cNvPr>
            <p:cNvSpPr/>
            <p:nvPr/>
          </p:nvSpPr>
          <p:spPr>
            <a:xfrm>
              <a:off x="7422139" y="5819946"/>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grpSp>
      <p:cxnSp>
        <p:nvCxnSpPr>
          <p:cNvPr id="85" name="Straight Connector 84">
            <a:extLst>
              <a:ext uri="{FF2B5EF4-FFF2-40B4-BE49-F238E27FC236}">
                <a16:creationId xmlns:a16="http://schemas.microsoft.com/office/drawing/2014/main" id="{BBAFE678-3DA2-214E-74AE-C1B3CDE67156}"/>
              </a:ext>
            </a:extLst>
          </p:cNvPr>
          <p:cNvCxnSpPr>
            <a:cxnSpLocks/>
          </p:cNvCxnSpPr>
          <p:nvPr/>
        </p:nvCxnSpPr>
        <p:spPr>
          <a:xfrm flipH="1" flipV="1">
            <a:off x="6248400" y="4419600"/>
            <a:ext cx="1937" cy="2067019"/>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79F6D9C-CE01-8E2B-1EA6-CE8D25D1323A}"/>
              </a:ext>
            </a:extLst>
          </p:cNvPr>
          <p:cNvSpPr/>
          <p:nvPr/>
        </p:nvSpPr>
        <p:spPr>
          <a:xfrm>
            <a:off x="304800" y="3657600"/>
            <a:ext cx="1229824" cy="276999"/>
          </a:xfrm>
          <a:prstGeom prst="rect">
            <a:avLst/>
          </a:prstGeom>
        </p:spPr>
        <p:txBody>
          <a:bodyPr wrap="none">
            <a:spAutoFit/>
          </a:bodyPr>
          <a:lstStyle/>
          <a:p>
            <a:pPr algn="ctr" fontAlgn="b"/>
            <a:r>
              <a:rPr lang="en-IN" sz="1200" b="1" dirty="0">
                <a:solidFill>
                  <a:srgbClr val="000000"/>
                </a:solidFill>
                <a:latin typeface="Aptos" panose="020B0004020202020204" pitchFamily="34" charset="0"/>
              </a:rPr>
              <a:t>GOLD 9999 T+0</a:t>
            </a:r>
          </a:p>
        </p:txBody>
      </p:sp>
      <p:sp>
        <p:nvSpPr>
          <p:cNvPr id="18" name="Hexagon 17">
            <a:extLst>
              <a:ext uri="{FF2B5EF4-FFF2-40B4-BE49-F238E27FC236}">
                <a16:creationId xmlns:a16="http://schemas.microsoft.com/office/drawing/2014/main" id="{8C69B3F5-D031-4D70-4D18-FE42B195953B}"/>
              </a:ext>
            </a:extLst>
          </p:cNvPr>
          <p:cNvSpPr/>
          <p:nvPr/>
        </p:nvSpPr>
        <p:spPr>
          <a:xfrm>
            <a:off x="8001000" y="1676400"/>
            <a:ext cx="1600200" cy="1410380"/>
          </a:xfrm>
          <a:prstGeom prst="hexagon">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ptos" panose="020B0004020202020204" pitchFamily="34" charset="0"/>
            </a:endParaRPr>
          </a:p>
        </p:txBody>
      </p:sp>
      <p:sp>
        <p:nvSpPr>
          <p:cNvPr id="19" name="Rectangle 18">
            <a:extLst>
              <a:ext uri="{FF2B5EF4-FFF2-40B4-BE49-F238E27FC236}">
                <a16:creationId xmlns:a16="http://schemas.microsoft.com/office/drawing/2014/main" id="{ACBD0484-C84D-C953-4A81-FEB03E2C9599}"/>
              </a:ext>
            </a:extLst>
          </p:cNvPr>
          <p:cNvSpPr/>
          <p:nvPr/>
        </p:nvSpPr>
        <p:spPr>
          <a:xfrm>
            <a:off x="8240757" y="1905000"/>
            <a:ext cx="1055643" cy="584775"/>
          </a:xfrm>
          <a:prstGeom prst="rect">
            <a:avLst/>
          </a:prstGeom>
        </p:spPr>
        <p:txBody>
          <a:bodyPr wrap="square">
            <a:spAutoFit/>
          </a:bodyPr>
          <a:lstStyle/>
          <a:p>
            <a:pPr algn="ctr"/>
            <a:r>
              <a:rPr lang="en-US" sz="1600" b="1" dirty="0">
                <a:solidFill>
                  <a:srgbClr val="000000"/>
                </a:solidFill>
                <a:latin typeface="Aptos" panose="020B0004020202020204" pitchFamily="34" charset="0"/>
              </a:rPr>
              <a:t>GOLD</a:t>
            </a:r>
            <a:br>
              <a:rPr lang="en-US" sz="1600" b="1" dirty="0">
                <a:solidFill>
                  <a:srgbClr val="000000"/>
                </a:solidFill>
                <a:latin typeface="Aptos" panose="020B0004020202020204" pitchFamily="34" charset="0"/>
              </a:rPr>
            </a:br>
            <a:r>
              <a:rPr lang="en-US" sz="1600" b="1" dirty="0">
                <a:solidFill>
                  <a:srgbClr val="000000"/>
                </a:solidFill>
                <a:latin typeface="Aptos" panose="020B0004020202020204" pitchFamily="34" charset="0"/>
              </a:rPr>
              <a:t>1KG</a:t>
            </a:r>
          </a:p>
        </p:txBody>
      </p:sp>
      <p:cxnSp>
        <p:nvCxnSpPr>
          <p:cNvPr id="29" name="Straight Connector 28">
            <a:extLst>
              <a:ext uri="{FF2B5EF4-FFF2-40B4-BE49-F238E27FC236}">
                <a16:creationId xmlns:a16="http://schemas.microsoft.com/office/drawing/2014/main" id="{C59C0613-3930-DBA5-3CE9-9AFFDBA03995}"/>
              </a:ext>
            </a:extLst>
          </p:cNvPr>
          <p:cNvCxnSpPr>
            <a:cxnSpLocks/>
          </p:cNvCxnSpPr>
          <p:nvPr/>
        </p:nvCxnSpPr>
        <p:spPr>
          <a:xfrm flipV="1">
            <a:off x="7696200" y="1295400"/>
            <a:ext cx="0" cy="3124200"/>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6BA8F55-A224-6F31-84E0-ABB8EDB70629}"/>
              </a:ext>
            </a:extLst>
          </p:cNvPr>
          <p:cNvSpPr txBox="1"/>
          <p:nvPr/>
        </p:nvSpPr>
        <p:spPr>
          <a:xfrm>
            <a:off x="4267200" y="1219200"/>
            <a:ext cx="2820899" cy="353943"/>
          </a:xfrm>
          <a:prstGeom prst="rect">
            <a:avLst/>
          </a:prstGeom>
          <a:noFill/>
        </p:spPr>
        <p:txBody>
          <a:bodyPr wrap="square" rtlCol="0">
            <a:spAutoFit/>
          </a:bodyPr>
          <a:lstStyle/>
          <a:p>
            <a:pPr algn="ctr"/>
            <a:r>
              <a:rPr lang="en-US" sz="1700" b="1" dirty="0">
                <a:latin typeface="Aptos" panose="020B0004020202020204" pitchFamily="34" charset="0"/>
              </a:rPr>
              <a:t>UAE Good Delivery Bars</a:t>
            </a:r>
            <a:endParaRPr lang="en-IN" sz="1700" b="1" dirty="0">
              <a:latin typeface="Aptos" panose="020B0004020202020204" pitchFamily="34" charset="0"/>
            </a:endParaRPr>
          </a:p>
        </p:txBody>
      </p:sp>
      <p:sp>
        <p:nvSpPr>
          <p:cNvPr id="44" name="Rectangle 43">
            <a:extLst>
              <a:ext uri="{FF2B5EF4-FFF2-40B4-BE49-F238E27FC236}">
                <a16:creationId xmlns:a16="http://schemas.microsoft.com/office/drawing/2014/main" id="{AE5B51B6-3D08-F223-0BF9-5D711BD87A74}"/>
              </a:ext>
            </a:extLst>
          </p:cNvPr>
          <p:cNvSpPr/>
          <p:nvPr/>
        </p:nvSpPr>
        <p:spPr>
          <a:xfrm>
            <a:off x="7696200" y="3500735"/>
            <a:ext cx="1768241" cy="461665"/>
          </a:xfrm>
          <a:prstGeom prst="rect">
            <a:avLst/>
          </a:prstGeom>
        </p:spPr>
        <p:txBody>
          <a:bodyPr wrap="none">
            <a:spAutoFit/>
          </a:bodyPr>
          <a:lstStyle/>
          <a:p>
            <a:pPr fontAlgn="b"/>
            <a:r>
              <a:rPr lang="en-IN" sz="1200" b="1" dirty="0">
                <a:solidFill>
                  <a:srgbClr val="000000"/>
                </a:solidFill>
                <a:latin typeface="Aptos" panose="020B0004020202020204" pitchFamily="34" charset="0"/>
              </a:rPr>
              <a:t>LBMA, UAEGD &amp; Other </a:t>
            </a:r>
          </a:p>
          <a:p>
            <a:pPr fontAlgn="b"/>
            <a:r>
              <a:rPr lang="en-IN" sz="1200" b="1" dirty="0">
                <a:solidFill>
                  <a:srgbClr val="000000"/>
                </a:solidFill>
                <a:latin typeface="Aptos" panose="020B0004020202020204" pitchFamily="34" charset="0"/>
              </a:rPr>
              <a:t>GOLD 995 T+0</a:t>
            </a:r>
          </a:p>
        </p:txBody>
      </p:sp>
      <p:sp>
        <p:nvSpPr>
          <p:cNvPr id="59" name="Rectangle 58">
            <a:extLst>
              <a:ext uri="{FF2B5EF4-FFF2-40B4-BE49-F238E27FC236}">
                <a16:creationId xmlns:a16="http://schemas.microsoft.com/office/drawing/2014/main" id="{BEE1497A-7A14-D720-41B3-22B278EA85E2}"/>
              </a:ext>
            </a:extLst>
          </p:cNvPr>
          <p:cNvSpPr/>
          <p:nvPr/>
        </p:nvSpPr>
        <p:spPr>
          <a:xfrm>
            <a:off x="10134600" y="3500735"/>
            <a:ext cx="1736180" cy="461665"/>
          </a:xfrm>
          <a:prstGeom prst="rect">
            <a:avLst/>
          </a:prstGeom>
        </p:spPr>
        <p:txBody>
          <a:bodyPr wrap="none">
            <a:spAutoFit/>
          </a:bodyPr>
          <a:lstStyle/>
          <a:p>
            <a:pPr fontAlgn="b"/>
            <a:r>
              <a:rPr lang="de-DE" sz="1200" b="1" dirty="0">
                <a:solidFill>
                  <a:srgbClr val="000000"/>
                </a:solidFill>
                <a:latin typeface="Aptos" panose="020B0004020202020204" pitchFamily="34" charset="0"/>
              </a:rPr>
              <a:t>LBMA, UAEGD &amp; Other</a:t>
            </a:r>
          </a:p>
          <a:p>
            <a:pPr fontAlgn="b"/>
            <a:r>
              <a:rPr lang="de-DE" sz="1200" b="1" dirty="0">
                <a:solidFill>
                  <a:srgbClr val="000000"/>
                </a:solidFill>
                <a:latin typeface="Aptos" panose="020B0004020202020204" pitchFamily="34" charset="0"/>
              </a:rPr>
              <a:t>GOLD MINI 999 T+0</a:t>
            </a:r>
          </a:p>
        </p:txBody>
      </p:sp>
      <p:sp>
        <p:nvSpPr>
          <p:cNvPr id="60" name="Rectangle 59">
            <a:extLst>
              <a:ext uri="{FF2B5EF4-FFF2-40B4-BE49-F238E27FC236}">
                <a16:creationId xmlns:a16="http://schemas.microsoft.com/office/drawing/2014/main" id="{57F16D93-F04C-495E-922F-564382841BEB}"/>
              </a:ext>
            </a:extLst>
          </p:cNvPr>
          <p:cNvSpPr/>
          <p:nvPr/>
        </p:nvSpPr>
        <p:spPr>
          <a:xfrm>
            <a:off x="7696200" y="3886200"/>
            <a:ext cx="1673407" cy="461665"/>
          </a:xfrm>
          <a:prstGeom prst="rect">
            <a:avLst/>
          </a:prstGeom>
        </p:spPr>
        <p:txBody>
          <a:bodyPr wrap="none">
            <a:spAutoFit/>
          </a:bodyPr>
          <a:lstStyle/>
          <a:p>
            <a:pPr fontAlgn="b"/>
            <a:r>
              <a:rPr lang="en-IN" sz="1200" b="1" dirty="0">
                <a:solidFill>
                  <a:srgbClr val="000000"/>
                </a:solidFill>
                <a:latin typeface="Aptos" panose="020B0004020202020204" pitchFamily="34" charset="0"/>
              </a:rPr>
              <a:t>LBMA, UAEGD, Other </a:t>
            </a:r>
          </a:p>
          <a:p>
            <a:pPr fontAlgn="b"/>
            <a:r>
              <a:rPr lang="en-IN" sz="1200" b="1" dirty="0">
                <a:solidFill>
                  <a:srgbClr val="000000"/>
                </a:solidFill>
                <a:latin typeface="Aptos" panose="020B0004020202020204" pitchFamily="34" charset="0"/>
              </a:rPr>
              <a:t>GOLD 9999 T+0</a:t>
            </a:r>
          </a:p>
        </p:txBody>
      </p:sp>
      <p:sp>
        <p:nvSpPr>
          <p:cNvPr id="67" name="Rectangle 66">
            <a:extLst>
              <a:ext uri="{FF2B5EF4-FFF2-40B4-BE49-F238E27FC236}">
                <a16:creationId xmlns:a16="http://schemas.microsoft.com/office/drawing/2014/main" id="{3E2A93C2-2718-3A84-A9A6-F02D6D6E63CF}"/>
              </a:ext>
            </a:extLst>
          </p:cNvPr>
          <p:cNvSpPr/>
          <p:nvPr/>
        </p:nvSpPr>
        <p:spPr>
          <a:xfrm>
            <a:off x="4038600" y="3505200"/>
            <a:ext cx="1148071" cy="276999"/>
          </a:xfrm>
          <a:prstGeom prst="rect">
            <a:avLst/>
          </a:prstGeom>
        </p:spPr>
        <p:txBody>
          <a:bodyPr wrap="none">
            <a:spAutoFit/>
          </a:bodyPr>
          <a:lstStyle/>
          <a:p>
            <a:pPr algn="ctr" fontAlgn="b"/>
            <a:r>
              <a:rPr lang="en-IN" sz="1200" b="1" dirty="0">
                <a:solidFill>
                  <a:srgbClr val="000000"/>
                </a:solidFill>
                <a:latin typeface="Aptos" panose="020B0004020202020204" pitchFamily="34" charset="0"/>
              </a:rPr>
              <a:t>GOLD 995 T+0</a:t>
            </a:r>
          </a:p>
        </p:txBody>
      </p:sp>
      <p:sp>
        <p:nvSpPr>
          <p:cNvPr id="87" name="Rectangle 86">
            <a:extLst>
              <a:ext uri="{FF2B5EF4-FFF2-40B4-BE49-F238E27FC236}">
                <a16:creationId xmlns:a16="http://schemas.microsoft.com/office/drawing/2014/main" id="{F3D3CB98-151E-DF77-6372-49C7B7674885}"/>
              </a:ext>
            </a:extLst>
          </p:cNvPr>
          <p:cNvSpPr/>
          <p:nvPr/>
        </p:nvSpPr>
        <p:spPr>
          <a:xfrm>
            <a:off x="5943600" y="3505200"/>
            <a:ext cx="1507144" cy="276999"/>
          </a:xfrm>
          <a:prstGeom prst="rect">
            <a:avLst/>
          </a:prstGeom>
        </p:spPr>
        <p:txBody>
          <a:bodyPr wrap="none">
            <a:spAutoFit/>
          </a:bodyPr>
          <a:lstStyle/>
          <a:p>
            <a:pPr algn="ctr" fontAlgn="b"/>
            <a:r>
              <a:rPr lang="de-DE" sz="1200" b="1" dirty="0">
                <a:solidFill>
                  <a:srgbClr val="000000"/>
                </a:solidFill>
                <a:latin typeface="Aptos" panose="020B0004020202020204" pitchFamily="34" charset="0"/>
              </a:rPr>
              <a:t>GOLD MINI 999 T+0</a:t>
            </a:r>
          </a:p>
        </p:txBody>
      </p:sp>
      <p:sp>
        <p:nvSpPr>
          <p:cNvPr id="89" name="Rectangle 88">
            <a:extLst>
              <a:ext uri="{FF2B5EF4-FFF2-40B4-BE49-F238E27FC236}">
                <a16:creationId xmlns:a16="http://schemas.microsoft.com/office/drawing/2014/main" id="{91812DFB-E9EC-B389-FFA5-9D972C01C0CA}"/>
              </a:ext>
            </a:extLst>
          </p:cNvPr>
          <p:cNvSpPr/>
          <p:nvPr/>
        </p:nvSpPr>
        <p:spPr>
          <a:xfrm>
            <a:off x="4038600" y="3685401"/>
            <a:ext cx="1229824" cy="276999"/>
          </a:xfrm>
          <a:prstGeom prst="rect">
            <a:avLst/>
          </a:prstGeom>
        </p:spPr>
        <p:txBody>
          <a:bodyPr wrap="none">
            <a:spAutoFit/>
          </a:bodyPr>
          <a:lstStyle/>
          <a:p>
            <a:pPr algn="ctr" fontAlgn="b"/>
            <a:r>
              <a:rPr lang="en-IN" sz="1200" b="1" dirty="0">
                <a:solidFill>
                  <a:srgbClr val="000000"/>
                </a:solidFill>
                <a:latin typeface="Aptos" panose="020B0004020202020204" pitchFamily="34" charset="0"/>
              </a:rPr>
              <a:t>GOLD 9999 T+0</a:t>
            </a:r>
          </a:p>
        </p:txBody>
      </p:sp>
      <p:sp>
        <p:nvSpPr>
          <p:cNvPr id="94" name="Rectangle 93">
            <a:extLst>
              <a:ext uri="{FF2B5EF4-FFF2-40B4-BE49-F238E27FC236}">
                <a16:creationId xmlns:a16="http://schemas.microsoft.com/office/drawing/2014/main" id="{C07A877B-19D0-2F79-0C79-5323B5475517}"/>
              </a:ext>
            </a:extLst>
          </p:cNvPr>
          <p:cNvSpPr/>
          <p:nvPr/>
        </p:nvSpPr>
        <p:spPr>
          <a:xfrm>
            <a:off x="10210800" y="1828800"/>
            <a:ext cx="1049284" cy="1169551"/>
          </a:xfrm>
          <a:prstGeom prst="rect">
            <a:avLst/>
          </a:prstGeom>
        </p:spPr>
        <p:txBody>
          <a:bodyPr wrap="square">
            <a:spAutoFit/>
          </a:bodyPr>
          <a:lstStyle/>
          <a:p>
            <a:pPr algn="ctr"/>
            <a:r>
              <a:rPr lang="en-US" sz="1400" b="1" dirty="0">
                <a:solidFill>
                  <a:srgbClr val="000000"/>
                </a:solidFill>
                <a:latin typeface="Aptos" panose="020B0004020202020204" pitchFamily="34" charset="0"/>
              </a:rPr>
              <a:t>GOLD</a:t>
            </a:r>
            <a:br>
              <a:rPr lang="en-US" sz="1400" b="1" dirty="0">
                <a:solidFill>
                  <a:srgbClr val="000000"/>
                </a:solidFill>
                <a:latin typeface="Aptos" panose="020B0004020202020204" pitchFamily="34" charset="0"/>
              </a:rPr>
            </a:br>
            <a:r>
              <a:rPr lang="en-US" sz="1400" b="1" dirty="0">
                <a:solidFill>
                  <a:srgbClr val="000000"/>
                </a:solidFill>
                <a:latin typeface="Aptos" panose="020B0004020202020204" pitchFamily="34" charset="0"/>
              </a:rPr>
              <a:t>MINI </a:t>
            </a:r>
            <a:br>
              <a:rPr lang="en-US" sz="1400" b="1" dirty="0">
                <a:solidFill>
                  <a:srgbClr val="000000"/>
                </a:solidFill>
                <a:latin typeface="Aptos" panose="020B0004020202020204" pitchFamily="34" charset="0"/>
              </a:rPr>
            </a:br>
            <a:r>
              <a:rPr lang="en-US" sz="1400" b="1" dirty="0">
                <a:solidFill>
                  <a:srgbClr val="000000"/>
                </a:solidFill>
                <a:latin typeface="Aptos" panose="020B0004020202020204" pitchFamily="34" charset="0"/>
              </a:rPr>
              <a:t>100</a:t>
            </a:r>
            <a:br>
              <a:rPr lang="en-US" sz="1400" b="1" dirty="0">
                <a:solidFill>
                  <a:srgbClr val="000000"/>
                </a:solidFill>
                <a:latin typeface="Aptos" panose="020B0004020202020204" pitchFamily="34" charset="0"/>
              </a:rPr>
            </a:br>
            <a:r>
              <a:rPr lang="en-US" sz="1400" b="1" dirty="0">
                <a:solidFill>
                  <a:srgbClr val="000000"/>
                </a:solidFill>
                <a:latin typeface="Aptos" panose="020B0004020202020204" pitchFamily="34" charset="0"/>
              </a:rPr>
              <a:t>GRAMS</a:t>
            </a:r>
            <a:endParaRPr lang="en-IN" sz="1400" b="1" dirty="0">
              <a:latin typeface="Aptos" panose="020B0004020202020204" pitchFamily="34" charset="0"/>
            </a:endParaRPr>
          </a:p>
          <a:p>
            <a:pPr algn="ctr"/>
            <a:endParaRPr lang="en-IN" sz="1400" b="1" dirty="0">
              <a:latin typeface="Aptos" panose="020B0004020202020204" pitchFamily="34" charset="0"/>
            </a:endParaRPr>
          </a:p>
        </p:txBody>
      </p:sp>
      <p:sp>
        <p:nvSpPr>
          <p:cNvPr id="95" name="Rectangle 94">
            <a:extLst>
              <a:ext uri="{FF2B5EF4-FFF2-40B4-BE49-F238E27FC236}">
                <a16:creationId xmlns:a16="http://schemas.microsoft.com/office/drawing/2014/main" id="{237AF759-7A50-9DC0-2309-F5A7AA591514}"/>
              </a:ext>
            </a:extLst>
          </p:cNvPr>
          <p:cNvSpPr/>
          <p:nvPr/>
        </p:nvSpPr>
        <p:spPr>
          <a:xfrm>
            <a:off x="609600" y="1905000"/>
            <a:ext cx="846834" cy="830998"/>
          </a:xfrm>
          <a:prstGeom prst="rect">
            <a:avLst/>
          </a:prstGeom>
        </p:spPr>
        <p:txBody>
          <a:bodyPr wrap="square">
            <a:spAutoFit/>
          </a:bodyPr>
          <a:lstStyle/>
          <a:p>
            <a:pPr algn="ctr"/>
            <a:r>
              <a:rPr lang="en-US" sz="1600" b="1" dirty="0">
                <a:solidFill>
                  <a:srgbClr val="000000"/>
                </a:solidFill>
                <a:latin typeface="Aptos" panose="020B0004020202020204" pitchFamily="34" charset="0"/>
              </a:rPr>
              <a:t>GOLD</a:t>
            </a:r>
            <a:br>
              <a:rPr lang="en-US" sz="1600" b="1" dirty="0">
                <a:solidFill>
                  <a:srgbClr val="000000"/>
                </a:solidFill>
                <a:latin typeface="Aptos" panose="020B0004020202020204" pitchFamily="34" charset="0"/>
              </a:rPr>
            </a:br>
            <a:r>
              <a:rPr lang="en-US" sz="1600" b="1" dirty="0">
                <a:solidFill>
                  <a:srgbClr val="000000"/>
                </a:solidFill>
                <a:latin typeface="Aptos" panose="020B0004020202020204" pitchFamily="34" charset="0"/>
              </a:rPr>
              <a:t>1 KG,</a:t>
            </a:r>
          </a:p>
          <a:p>
            <a:pPr algn="ctr"/>
            <a:r>
              <a:rPr lang="en-US" sz="1600" b="1" dirty="0">
                <a:solidFill>
                  <a:srgbClr val="000000"/>
                </a:solidFill>
                <a:latin typeface="Aptos" panose="020B0004020202020204" pitchFamily="34" charset="0"/>
              </a:rPr>
              <a:t>12.5KG</a:t>
            </a:r>
          </a:p>
        </p:txBody>
      </p:sp>
      <p:sp>
        <p:nvSpPr>
          <p:cNvPr id="96" name="Rectangle 95">
            <a:extLst>
              <a:ext uri="{FF2B5EF4-FFF2-40B4-BE49-F238E27FC236}">
                <a16:creationId xmlns:a16="http://schemas.microsoft.com/office/drawing/2014/main" id="{E988DE4A-686B-6458-3ED3-61172DAAF669}"/>
              </a:ext>
            </a:extLst>
          </p:cNvPr>
          <p:cNvSpPr/>
          <p:nvPr/>
        </p:nvSpPr>
        <p:spPr>
          <a:xfrm>
            <a:off x="6172200" y="1828800"/>
            <a:ext cx="990600" cy="1169551"/>
          </a:xfrm>
          <a:prstGeom prst="rect">
            <a:avLst/>
          </a:prstGeom>
        </p:spPr>
        <p:txBody>
          <a:bodyPr wrap="square">
            <a:spAutoFit/>
          </a:bodyPr>
          <a:lstStyle/>
          <a:p>
            <a:pPr algn="ctr"/>
            <a:r>
              <a:rPr lang="en-US" sz="1400" b="1" dirty="0">
                <a:solidFill>
                  <a:srgbClr val="000000"/>
                </a:solidFill>
                <a:latin typeface="Aptos" panose="020B0004020202020204" pitchFamily="34" charset="0"/>
              </a:rPr>
              <a:t>GOLD</a:t>
            </a:r>
            <a:br>
              <a:rPr lang="en-US" sz="1400" b="1" dirty="0">
                <a:solidFill>
                  <a:srgbClr val="000000"/>
                </a:solidFill>
                <a:latin typeface="Aptos" panose="020B0004020202020204" pitchFamily="34" charset="0"/>
              </a:rPr>
            </a:br>
            <a:r>
              <a:rPr lang="en-US" sz="1400" b="1" dirty="0">
                <a:solidFill>
                  <a:srgbClr val="000000"/>
                </a:solidFill>
                <a:latin typeface="Aptos" panose="020B0004020202020204" pitchFamily="34" charset="0"/>
              </a:rPr>
              <a:t>MINI </a:t>
            </a:r>
            <a:br>
              <a:rPr lang="en-US" sz="1400" b="1" dirty="0">
                <a:solidFill>
                  <a:srgbClr val="000000"/>
                </a:solidFill>
                <a:latin typeface="Aptos" panose="020B0004020202020204" pitchFamily="34" charset="0"/>
              </a:rPr>
            </a:br>
            <a:r>
              <a:rPr lang="en-US" sz="1400" b="1" dirty="0">
                <a:solidFill>
                  <a:srgbClr val="000000"/>
                </a:solidFill>
                <a:latin typeface="Aptos" panose="020B0004020202020204" pitchFamily="34" charset="0"/>
              </a:rPr>
              <a:t>100</a:t>
            </a:r>
            <a:br>
              <a:rPr lang="en-US" sz="1400" b="1" dirty="0">
                <a:solidFill>
                  <a:srgbClr val="000000"/>
                </a:solidFill>
                <a:latin typeface="Aptos" panose="020B0004020202020204" pitchFamily="34" charset="0"/>
              </a:rPr>
            </a:br>
            <a:r>
              <a:rPr lang="en-US" sz="1400" b="1" dirty="0">
                <a:solidFill>
                  <a:srgbClr val="000000"/>
                </a:solidFill>
                <a:latin typeface="Aptos" panose="020B0004020202020204" pitchFamily="34" charset="0"/>
              </a:rPr>
              <a:t>GRAMS</a:t>
            </a:r>
            <a:endParaRPr lang="en-IN" sz="1400" b="1" dirty="0">
              <a:latin typeface="Aptos" panose="020B0004020202020204" pitchFamily="34" charset="0"/>
            </a:endParaRPr>
          </a:p>
          <a:p>
            <a:pPr algn="ctr"/>
            <a:endParaRPr lang="en-IN" sz="1400" b="1" dirty="0">
              <a:latin typeface="Aptos" panose="020B0004020202020204" pitchFamily="34" charset="0"/>
            </a:endParaRPr>
          </a:p>
        </p:txBody>
      </p:sp>
      <p:sp>
        <p:nvSpPr>
          <p:cNvPr id="97" name="Rectangle 96">
            <a:extLst>
              <a:ext uri="{FF2B5EF4-FFF2-40B4-BE49-F238E27FC236}">
                <a16:creationId xmlns:a16="http://schemas.microsoft.com/office/drawing/2014/main" id="{66A3B395-B632-6875-685B-527A9753246B}"/>
              </a:ext>
            </a:extLst>
          </p:cNvPr>
          <p:cNvSpPr/>
          <p:nvPr/>
        </p:nvSpPr>
        <p:spPr>
          <a:xfrm>
            <a:off x="2286000" y="1802249"/>
            <a:ext cx="973084" cy="1169551"/>
          </a:xfrm>
          <a:prstGeom prst="rect">
            <a:avLst/>
          </a:prstGeom>
        </p:spPr>
        <p:txBody>
          <a:bodyPr wrap="square">
            <a:spAutoFit/>
          </a:bodyPr>
          <a:lstStyle/>
          <a:p>
            <a:pPr algn="ctr"/>
            <a:r>
              <a:rPr lang="en-US" sz="1400" b="1" dirty="0">
                <a:solidFill>
                  <a:srgbClr val="000000"/>
                </a:solidFill>
                <a:latin typeface="Aptos" panose="020B0004020202020204" pitchFamily="34" charset="0"/>
              </a:rPr>
              <a:t>GOLD</a:t>
            </a:r>
            <a:br>
              <a:rPr lang="en-US" sz="1400" b="1" dirty="0">
                <a:solidFill>
                  <a:srgbClr val="000000"/>
                </a:solidFill>
                <a:latin typeface="Aptos" panose="020B0004020202020204" pitchFamily="34" charset="0"/>
              </a:rPr>
            </a:br>
            <a:r>
              <a:rPr lang="en-US" sz="1400" b="1" dirty="0">
                <a:solidFill>
                  <a:srgbClr val="000000"/>
                </a:solidFill>
                <a:latin typeface="Aptos" panose="020B0004020202020204" pitchFamily="34" charset="0"/>
              </a:rPr>
              <a:t>MINI </a:t>
            </a:r>
            <a:br>
              <a:rPr lang="en-US" sz="1400" b="1" dirty="0">
                <a:solidFill>
                  <a:srgbClr val="000000"/>
                </a:solidFill>
                <a:latin typeface="Aptos" panose="020B0004020202020204" pitchFamily="34" charset="0"/>
              </a:rPr>
            </a:br>
            <a:r>
              <a:rPr lang="en-US" sz="1400" b="1" dirty="0">
                <a:solidFill>
                  <a:srgbClr val="000000"/>
                </a:solidFill>
                <a:latin typeface="Aptos" panose="020B0004020202020204" pitchFamily="34" charset="0"/>
              </a:rPr>
              <a:t>100</a:t>
            </a:r>
            <a:br>
              <a:rPr lang="en-US" sz="1400" b="1" dirty="0">
                <a:solidFill>
                  <a:srgbClr val="000000"/>
                </a:solidFill>
                <a:latin typeface="Aptos" panose="020B0004020202020204" pitchFamily="34" charset="0"/>
              </a:rPr>
            </a:br>
            <a:r>
              <a:rPr lang="en-US" sz="1400" b="1" dirty="0">
                <a:solidFill>
                  <a:srgbClr val="000000"/>
                </a:solidFill>
                <a:latin typeface="Aptos" panose="020B0004020202020204" pitchFamily="34" charset="0"/>
              </a:rPr>
              <a:t>GRAMS</a:t>
            </a:r>
            <a:endParaRPr lang="en-IN" sz="1400" b="1" dirty="0">
              <a:latin typeface="Aptos" panose="020B0004020202020204" pitchFamily="34" charset="0"/>
            </a:endParaRPr>
          </a:p>
          <a:p>
            <a:pPr algn="ctr"/>
            <a:endParaRPr lang="en-IN" sz="1400" b="1" dirty="0">
              <a:latin typeface="Aptos" panose="020B0004020202020204" pitchFamily="34" charset="0"/>
            </a:endParaRPr>
          </a:p>
        </p:txBody>
      </p:sp>
      <p:sp>
        <p:nvSpPr>
          <p:cNvPr id="98" name="Hexagon 97">
            <a:extLst>
              <a:ext uri="{FF2B5EF4-FFF2-40B4-BE49-F238E27FC236}">
                <a16:creationId xmlns:a16="http://schemas.microsoft.com/office/drawing/2014/main" id="{2BA71327-5495-53A9-DB88-FAE3D23E9A99}"/>
              </a:ext>
            </a:extLst>
          </p:cNvPr>
          <p:cNvSpPr/>
          <p:nvPr/>
        </p:nvSpPr>
        <p:spPr>
          <a:xfrm>
            <a:off x="5943600" y="1676400"/>
            <a:ext cx="1600200" cy="1410380"/>
          </a:xfrm>
          <a:prstGeom prst="hexagon">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ptos" panose="020B0004020202020204" pitchFamily="34" charset="0"/>
            </a:endParaRPr>
          </a:p>
        </p:txBody>
      </p:sp>
      <p:sp>
        <p:nvSpPr>
          <p:cNvPr id="99" name="Hexagon 98">
            <a:extLst>
              <a:ext uri="{FF2B5EF4-FFF2-40B4-BE49-F238E27FC236}">
                <a16:creationId xmlns:a16="http://schemas.microsoft.com/office/drawing/2014/main" id="{A551BCB9-E2C0-8CF8-7C7A-C37DF23FFFFB}"/>
              </a:ext>
            </a:extLst>
          </p:cNvPr>
          <p:cNvSpPr/>
          <p:nvPr/>
        </p:nvSpPr>
        <p:spPr>
          <a:xfrm>
            <a:off x="1981200" y="1676400"/>
            <a:ext cx="1593684" cy="1367367"/>
          </a:xfrm>
          <a:prstGeom prst="hexagon">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ptos" panose="020B0004020202020204" pitchFamily="34" charset="0"/>
            </a:endParaRPr>
          </a:p>
        </p:txBody>
      </p:sp>
      <p:sp>
        <p:nvSpPr>
          <p:cNvPr id="100" name="Hexagon 99">
            <a:extLst>
              <a:ext uri="{FF2B5EF4-FFF2-40B4-BE49-F238E27FC236}">
                <a16:creationId xmlns:a16="http://schemas.microsoft.com/office/drawing/2014/main" id="{30EDC874-097E-1528-7DD1-84F4A161D558}"/>
              </a:ext>
            </a:extLst>
          </p:cNvPr>
          <p:cNvSpPr/>
          <p:nvPr/>
        </p:nvSpPr>
        <p:spPr>
          <a:xfrm>
            <a:off x="228600" y="1676400"/>
            <a:ext cx="1593684" cy="1367367"/>
          </a:xfrm>
          <a:prstGeom prst="hexagon">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ptos" panose="020B0004020202020204" pitchFamily="34" charset="0"/>
            </a:endParaRPr>
          </a:p>
        </p:txBody>
      </p:sp>
      <p:sp>
        <p:nvSpPr>
          <p:cNvPr id="101" name="Hexagon 100">
            <a:extLst>
              <a:ext uri="{FF2B5EF4-FFF2-40B4-BE49-F238E27FC236}">
                <a16:creationId xmlns:a16="http://schemas.microsoft.com/office/drawing/2014/main" id="{46CA31CA-7D7D-62D2-FC74-75B38F37163A}"/>
              </a:ext>
            </a:extLst>
          </p:cNvPr>
          <p:cNvSpPr/>
          <p:nvPr/>
        </p:nvSpPr>
        <p:spPr>
          <a:xfrm>
            <a:off x="9982200" y="1676400"/>
            <a:ext cx="1524000" cy="1334180"/>
          </a:xfrm>
          <a:prstGeom prst="hexagon">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ptos" panose="020B0004020202020204" pitchFamily="34" charset="0"/>
            </a:endParaRPr>
          </a:p>
        </p:txBody>
      </p:sp>
    </p:spTree>
    <p:extLst>
      <p:ext uri="{BB962C8B-B14F-4D97-AF65-F5344CB8AC3E}">
        <p14:creationId xmlns:p14="http://schemas.microsoft.com/office/powerpoint/2010/main" val="3925082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DD88E333A5F468F0FDB0A116573C1" ma:contentTypeVersion="2" ma:contentTypeDescription="Create a new document." ma:contentTypeScope="" ma:versionID="0bdca49fbe681618b3834388cc5bdfc7">
  <xsd:schema xmlns:xsd="http://www.w3.org/2001/XMLSchema" xmlns:xs="http://www.w3.org/2001/XMLSchema" xmlns:p="http://schemas.microsoft.com/office/2006/metadata/properties" xmlns:ns3="ef7c6fce-c63b-4176-8a73-f6d8bf41178a" targetNamespace="http://schemas.microsoft.com/office/2006/metadata/properties" ma:root="true" ma:fieldsID="26f90cec67167b83964df4f00db01c66" ns3:_="">
    <xsd:import namespace="ef7c6fce-c63b-4176-8a73-f6d8bf41178a"/>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7c6fce-c63b-4176-8a73-f6d8bf4117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F0E842-BD76-4DFF-9734-CE0A41627C47}">
  <ds:schemaRefs>
    <ds:schemaRef ds:uri="ef7c6fce-c63b-4176-8a73-f6d8bf41178a"/>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purl.org/dc/terms/"/>
    <ds:schemaRef ds:uri="http://www.w3.org/XML/1998/namespace"/>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2BD57F02-D9F4-4C0F-879F-EDDBEDA6688C}">
  <ds:schemaRefs>
    <ds:schemaRef ds:uri="http://schemas.microsoft.com/sharepoint/v3/contenttype/forms"/>
  </ds:schemaRefs>
</ds:datastoreItem>
</file>

<file path=customXml/itemProps3.xml><?xml version="1.0" encoding="utf-8"?>
<ds:datastoreItem xmlns:ds="http://schemas.openxmlformats.org/officeDocument/2006/customXml" ds:itemID="{CC3207BF-2EDF-4FA3-A79E-5BA49D893C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7c6fce-c63b-4176-8a73-f6d8bf4117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27104</TotalTime>
  <Words>5122</Words>
  <Application>Microsoft Office PowerPoint</Application>
  <PresentationFormat>Widescreen</PresentationFormat>
  <Paragraphs>599</Paragraphs>
  <Slides>49</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49</vt:i4>
      </vt:variant>
    </vt:vector>
  </HeadingPairs>
  <TitlesOfParts>
    <vt:vector size="60" baseType="lpstr">
      <vt:lpstr>Aptos</vt:lpstr>
      <vt:lpstr>Aptos Narrow</vt:lpstr>
      <vt:lpstr>Arial</vt:lpstr>
      <vt:lpstr>Book Antiqua</vt:lpstr>
      <vt:lpstr>Calibri</vt:lpstr>
      <vt:lpstr>Century Gothic</vt:lpstr>
      <vt:lpstr>Georgia</vt:lpstr>
      <vt:lpstr>IBM Plex Sans</vt:lpstr>
      <vt:lpstr>myFirstFont</vt:lpstr>
      <vt:lpstr>Wingdings</vt:lpstr>
      <vt:lpstr>Office Theme</vt:lpstr>
      <vt:lpstr>PowerPoint Presentation</vt:lpstr>
      <vt:lpstr>PowerPoint Presentation</vt:lpstr>
      <vt:lpstr>International Financial Services Centres Authority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 of Gold &amp; Silver  through IIBX  for  SEZ Units</vt:lpstr>
      <vt:lpstr>PowerPoint Presentation</vt:lpstr>
      <vt:lpstr>PowerPoint Presentation</vt:lpstr>
      <vt:lpstr>PowerPoint Presentation</vt:lpstr>
      <vt:lpstr>Bullion for SEZ Exporters of Jewellery</vt:lpstr>
      <vt:lpstr>Zone to Zone Transfer SOP</vt:lpstr>
      <vt:lpstr>Import of Gold &amp; Silver  through IIBX  for  Advance Authorisation Holders</vt:lpstr>
      <vt:lpstr>PowerPoint Presentation</vt:lpstr>
      <vt:lpstr>PowerPoint Presentation</vt:lpstr>
      <vt:lpstr>Import of Bullion by Exporters through IIBX under Advance Authorisation Scheme</vt:lpstr>
      <vt:lpstr>Advance Authorisation…1/2</vt:lpstr>
      <vt:lpstr>Under the condition sheet of Advance Authorisation Licence at point No. 23 read as follows;</vt:lpstr>
      <vt:lpstr>Advance Authorisation Import Mechanism through IIBX…1/2</vt:lpstr>
      <vt:lpstr>PowerPoint Presentation</vt:lpstr>
      <vt:lpstr>PowerPoint Presentation</vt:lpstr>
      <vt:lpstr>PowerPoint Presentation</vt:lpstr>
      <vt:lpstr>PowerPoint Presentation</vt:lpstr>
      <vt:lpstr>Fit &amp; Proper person…1/2</vt:lpstr>
      <vt:lpstr>PowerPoint Presentation</vt:lpstr>
      <vt:lpstr>Purchase of BDR for import of gold/silver </vt:lpstr>
      <vt:lpstr>HSNs Enabled to Import</vt:lpstr>
      <vt:lpstr>PowerPoint Presentation</vt:lpstr>
      <vt:lpstr>Prescribed Norms for being a Valid India UAE TRQ holder</vt:lpstr>
      <vt:lpstr>PowerPoint Presentation</vt:lpstr>
      <vt:lpstr>Major Advantage for IIBX Buyers (TRQ-Holders: IGCR Removed, Duty credit scrips)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Knowledge center at IIBX website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Dharmesh Tejani(IFSC-BD)</dc:creator>
  <cp:lastModifiedBy>Mukesh Sharma</cp:lastModifiedBy>
  <cp:revision>1618</cp:revision>
  <dcterms:created xsi:type="dcterms:W3CDTF">2022-02-24T13:25:02Z</dcterms:created>
  <dcterms:modified xsi:type="dcterms:W3CDTF">2026-01-23T11:08:13Z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2021-11-11T00:00:00Z</vt:filetime>
  </property>
  <property fmtid="{D5CDD505-2E9C-101B-9397-08002B2CF9AE}" pid="3" name="Creator">
    <vt:lpwstr>Microsoft® PowerPoint® for Microsoft 365</vt:lpwstr>
  </property>
  <property fmtid="{D5CDD505-2E9C-101B-9397-08002B2CF9AE}" pid="4" name="LastSaved">
    <vt:filetime>2022-02-24T00:00:00Z</vt:filetime>
  </property>
  <property fmtid="{D5CDD505-2E9C-101B-9397-08002B2CF9AE}" pid="5" name="ContentTypeId">
    <vt:lpwstr>0x0101000DEDD88E333A5F468F0FDB0A116573C1</vt:lpwstr>
  </property>
</Properties>
</file>