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8.jpg" ContentType="image/jpeg"/>
  <Override PartName="/ppt/notesSlides/notesSlide1.xml" ContentType="application/vnd.openxmlformats-officedocument.presentationml.notesSlide+xml"/>
  <Override PartName="/ppt/media/image4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sldIdLst>
    <p:sldId id="399" r:id="rId5"/>
    <p:sldId id="508" r:id="rId6"/>
    <p:sldId id="256" r:id="rId7"/>
    <p:sldId id="573" r:id="rId8"/>
    <p:sldId id="831" r:id="rId9"/>
    <p:sldId id="800" r:id="rId10"/>
    <p:sldId id="832" r:id="rId11"/>
    <p:sldId id="298" r:id="rId12"/>
    <p:sldId id="540" r:id="rId13"/>
    <p:sldId id="371" r:id="rId14"/>
    <p:sldId id="723" r:id="rId15"/>
    <p:sldId id="884" r:id="rId16"/>
    <p:sldId id="885" r:id="rId17"/>
    <p:sldId id="889" r:id="rId18"/>
    <p:sldId id="886" r:id="rId19"/>
    <p:sldId id="887" r:id="rId20"/>
    <p:sldId id="892" r:id="rId21"/>
    <p:sldId id="513" r:id="rId22"/>
    <p:sldId id="880" r:id="rId23"/>
    <p:sldId id="301" r:id="rId24"/>
    <p:sldId id="881" r:id="rId25"/>
    <p:sldId id="891" r:id="rId26"/>
    <p:sldId id="893" r:id="rId27"/>
    <p:sldId id="742" r:id="rId28"/>
    <p:sldId id="882" r:id="rId29"/>
    <p:sldId id="890" r:id="rId30"/>
    <p:sldId id="875" r:id="rId31"/>
    <p:sldId id="771" r:id="rId32"/>
    <p:sldId id="874" r:id="rId3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3447" autoAdjust="0"/>
  </p:normalViewPr>
  <p:slideViewPr>
    <p:cSldViewPr>
      <p:cViewPr varScale="1">
        <p:scale>
          <a:sx n="69" d="100"/>
          <a:sy n="69" d="100"/>
        </p:scale>
        <p:origin x="480" y="60"/>
      </p:cViewPr>
      <p:guideLst>
        <p:guide orient="horz" pos="2880"/>
        <p:guide pos="2160"/>
      </p:guideLst>
    </p:cSldViewPr>
  </p:slideViewPr>
  <p:notesTextViewPr>
    <p:cViewPr>
      <p:scale>
        <a:sx n="3" d="2"/>
        <a:sy n="3" d="2"/>
      </p:scale>
      <p:origin x="0" y="0"/>
    </p:cViewPr>
  </p:notesTextViewPr>
  <p:sorterViewPr>
    <p:cViewPr>
      <p:scale>
        <a:sx n="120" d="100"/>
        <a:sy n="120" d="100"/>
      </p:scale>
      <p:origin x="0" y="-67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0CE26-6E87-4D79-876D-4C9D0E512FBF}" type="doc">
      <dgm:prSet loTypeId="urn:microsoft.com/office/officeart/2005/8/layout/hList6" loCatId="list" qsTypeId="urn:microsoft.com/office/officeart/2005/8/quickstyle/simple3" qsCatId="simple" csTypeId="urn:microsoft.com/office/officeart/2005/8/colors/accent1_3" csCatId="accent1" phldr="1"/>
      <dgm:spPr/>
      <dgm:t>
        <a:bodyPr/>
        <a:lstStyle/>
        <a:p>
          <a:endParaRPr lang="en-IN"/>
        </a:p>
      </dgm:t>
    </dgm:pt>
    <dgm:pt modelId="{EDBCF077-9274-4471-A3D9-338C388B5F88}">
      <dgm:prSet phldrT="[Text]" custT="1"/>
      <dgm:spPr/>
      <dgm:t>
        <a:bodyPr/>
        <a:lstStyle/>
        <a:p>
          <a:pPr algn="l"/>
          <a:r>
            <a:rPr lang="en-US" sz="1800" b="1" spc="-30" dirty="0">
              <a:latin typeface="Aptos" panose="020B0004020202020204" pitchFamily="34" charset="0"/>
              <a:cs typeface="Times New Roman" panose="02020603050405020304" pitchFamily="18" charset="0"/>
            </a:rPr>
            <a:t>India’s</a:t>
          </a:r>
          <a:r>
            <a:rPr lang="en-US" sz="1800" b="1" spc="-5"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first</a:t>
          </a:r>
          <a:r>
            <a:rPr lang="en-US" sz="1800" b="1" spc="5"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International</a:t>
          </a:r>
          <a:r>
            <a:rPr lang="en-US" sz="1800" b="1"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Financial</a:t>
          </a:r>
          <a:r>
            <a:rPr lang="en-US" sz="1800" b="1" spc="-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Services</a:t>
          </a:r>
          <a:r>
            <a:rPr lang="en-US" sz="1800" b="1"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Center</a:t>
          </a:r>
          <a:r>
            <a:rPr lang="en-US" sz="1800" b="1" spc="5"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(IFSC)</a:t>
          </a:r>
          <a:r>
            <a:rPr lang="en-US" sz="1800" b="1"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is</a:t>
          </a:r>
          <a:r>
            <a:rPr lang="en-US" sz="1800" b="1" spc="-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set</a:t>
          </a:r>
          <a:r>
            <a:rPr lang="en-US" sz="1800" b="1" spc="10"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up</a:t>
          </a:r>
          <a:r>
            <a:rPr lang="en-US" sz="1800" b="1" spc="-5"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under</a:t>
          </a:r>
          <a:r>
            <a:rPr lang="en-US" sz="1800" b="1" spc="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Special</a:t>
          </a:r>
          <a:r>
            <a:rPr lang="en-US" sz="1800" b="1"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Economic</a:t>
          </a:r>
          <a:r>
            <a:rPr lang="en-US" sz="1800" b="1" spc="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Zone </a:t>
          </a:r>
          <a:r>
            <a:rPr lang="en-US" sz="1800" b="1" spc="-430" dirty="0">
              <a:latin typeface="Aptos" panose="020B0004020202020204" pitchFamily="34" charset="0"/>
              <a:cs typeface="Times New Roman" panose="02020603050405020304" pitchFamily="18" charset="0"/>
            </a:rPr>
            <a:t> </a:t>
          </a:r>
          <a:r>
            <a:rPr lang="en-US" sz="1800" b="1" dirty="0">
              <a:latin typeface="Aptos" panose="020B0004020202020204" pitchFamily="34" charset="0"/>
              <a:cs typeface="Times New Roman" panose="02020603050405020304" pitchFamily="18" charset="0"/>
            </a:rPr>
            <a:t>Act,</a:t>
          </a:r>
          <a:r>
            <a:rPr lang="en-US" sz="1800" b="1" spc="-1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2005</a:t>
          </a:r>
          <a:r>
            <a:rPr lang="en-US" sz="1800" b="1" spc="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(“SEZ</a:t>
          </a:r>
          <a:r>
            <a:rPr lang="en-US" sz="1800" b="1" spc="5" dirty="0">
              <a:latin typeface="Aptos" panose="020B0004020202020204" pitchFamily="34" charset="0"/>
              <a:cs typeface="Times New Roman" panose="02020603050405020304" pitchFamily="18" charset="0"/>
            </a:rPr>
            <a:t> Act</a:t>
          </a:r>
          <a:r>
            <a:rPr lang="en-US" sz="1800" b="1" spc="-10" dirty="0">
              <a:latin typeface="Aptos" panose="020B0004020202020204" pitchFamily="34" charset="0"/>
              <a:cs typeface="Times New Roman" panose="02020603050405020304" pitchFamily="18" charset="0"/>
            </a:rPr>
            <a:t> 2005”)</a:t>
          </a:r>
          <a:endParaRPr lang="en-IN" sz="1800" b="1" dirty="0">
            <a:latin typeface="Aptos" panose="020B0004020202020204" pitchFamily="34" charset="0"/>
            <a:cs typeface="Times New Roman" panose="02020603050405020304" pitchFamily="18" charset="0"/>
          </a:endParaRPr>
        </a:p>
      </dgm:t>
    </dgm:pt>
    <dgm:pt modelId="{4F9DF9A3-7D97-46F0-A93D-324356812B4F}" type="parTrans" cxnId="{D44CA0E0-7F80-40DB-A494-7B38966D7D35}">
      <dgm:prSet/>
      <dgm:spPr/>
      <dgm:t>
        <a:bodyPr/>
        <a:lstStyle/>
        <a:p>
          <a:endParaRPr lang="en-IN"/>
        </a:p>
      </dgm:t>
    </dgm:pt>
    <dgm:pt modelId="{F0A7304C-FBA0-4244-9451-C730C4DCE629}" type="sibTrans" cxnId="{D44CA0E0-7F80-40DB-A494-7B38966D7D35}">
      <dgm:prSet/>
      <dgm:spPr/>
      <dgm:t>
        <a:bodyPr/>
        <a:lstStyle/>
        <a:p>
          <a:endParaRPr lang="en-IN"/>
        </a:p>
      </dgm:t>
    </dgm:pt>
    <dgm:pt modelId="{28D11DC8-D73E-4FEE-AA30-610F04581DFA}">
      <dgm:prSet phldrT="[Text]" custT="1"/>
      <dgm:spPr/>
      <dgm:t>
        <a:bodyPr/>
        <a:lstStyle/>
        <a:p>
          <a:pPr marL="0" lvl="0" indent="0" algn="l" defTabSz="977900">
            <a:lnSpc>
              <a:spcPct val="90000"/>
            </a:lnSpc>
            <a:spcBef>
              <a:spcPct val="0"/>
            </a:spcBef>
            <a:spcAft>
              <a:spcPct val="35000"/>
            </a:spcAft>
            <a:buNone/>
          </a:pPr>
          <a:r>
            <a:rPr lang="en-US" sz="1800" b="1" kern="1200" spc="145" dirty="0">
              <a:latin typeface="Aptos" panose="020B0004020202020204" pitchFamily="34" charset="0"/>
              <a:ea typeface="+mn-ea"/>
              <a:cs typeface="Times New Roman" panose="02020603050405020304" pitchFamily="18" charset="0"/>
            </a:rPr>
            <a:t>Government of India operationalized International Financial Services Center (IFSC) at GIFT  Multi Services SEZ in April 2015</a:t>
          </a:r>
          <a:endParaRPr lang="en-IN" sz="1800" b="1" kern="1200" spc="145" dirty="0">
            <a:latin typeface="Aptos" panose="020B0004020202020204" pitchFamily="34" charset="0"/>
            <a:ea typeface="+mn-ea"/>
            <a:cs typeface="Times New Roman" panose="02020603050405020304" pitchFamily="18" charset="0"/>
          </a:endParaRPr>
        </a:p>
      </dgm:t>
    </dgm:pt>
    <dgm:pt modelId="{A1FE3C89-2870-453F-8E77-8C1C0C24AE6D}" type="parTrans" cxnId="{41A5063E-B319-45C8-9D3E-1B63FF65AA2E}">
      <dgm:prSet/>
      <dgm:spPr/>
      <dgm:t>
        <a:bodyPr/>
        <a:lstStyle/>
        <a:p>
          <a:endParaRPr lang="en-IN"/>
        </a:p>
      </dgm:t>
    </dgm:pt>
    <dgm:pt modelId="{E8CED56F-A148-4D9C-92CD-723C4215935B}" type="sibTrans" cxnId="{41A5063E-B319-45C8-9D3E-1B63FF65AA2E}">
      <dgm:prSet/>
      <dgm:spPr/>
      <dgm:t>
        <a:bodyPr/>
        <a:lstStyle/>
        <a:p>
          <a:endParaRPr lang="en-IN"/>
        </a:p>
      </dgm:t>
    </dgm:pt>
    <dgm:pt modelId="{3E56F20E-5D6E-418A-8BE8-816939B0C24F}">
      <dgm:prSet phldrT="[Text]" custT="1"/>
      <dgm:spPr/>
      <dgm:t>
        <a:bodyPr/>
        <a:lstStyle/>
        <a:p>
          <a:pPr algn="l"/>
          <a:r>
            <a:rPr lang="en-US" sz="1800" b="1" spc="145" dirty="0">
              <a:latin typeface="Aptos" panose="020B0004020202020204" pitchFamily="34" charset="0"/>
              <a:cs typeface="Times New Roman" panose="02020603050405020304" pitchFamily="18" charset="0"/>
            </a:rPr>
            <a:t>GIFT</a:t>
          </a:r>
          <a:r>
            <a:rPr lang="en-US" sz="1800" b="1" spc="315"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is</a:t>
          </a:r>
          <a:r>
            <a:rPr lang="en-US" sz="1800" b="1" spc="30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conceptualized</a:t>
          </a:r>
          <a:r>
            <a:rPr lang="en-US" sz="1800" b="1" spc="31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as</a:t>
          </a:r>
          <a:r>
            <a:rPr lang="en-US" sz="1800" b="1" spc="31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a:t>
          </a:r>
          <a:r>
            <a:rPr lang="en-US" sz="1800" b="1" spc="32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global</a:t>
          </a:r>
          <a:r>
            <a:rPr lang="en-US" sz="1800" b="1" spc="32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Financial</a:t>
          </a:r>
          <a:r>
            <a:rPr lang="en-US" sz="1800" b="1" spc="31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and</a:t>
          </a:r>
          <a:r>
            <a:rPr lang="en-US" sz="1800" b="1" spc="315" dirty="0">
              <a:latin typeface="Aptos" panose="020B0004020202020204" pitchFamily="34" charset="0"/>
              <a:cs typeface="Times New Roman" panose="02020603050405020304" pitchFamily="18" charset="0"/>
            </a:rPr>
            <a:t> IT </a:t>
          </a:r>
          <a:r>
            <a:rPr lang="en-US" sz="1800" b="1" spc="10" dirty="0">
              <a:latin typeface="Aptos" panose="020B0004020202020204" pitchFamily="34" charset="0"/>
              <a:cs typeface="Times New Roman" panose="02020603050405020304" pitchFamily="18" charset="0"/>
            </a:rPr>
            <a:t>Services</a:t>
          </a:r>
          <a:r>
            <a:rPr lang="en-US" sz="1800" b="1" spc="315"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hub,</a:t>
          </a:r>
          <a:r>
            <a:rPr lang="en-US" sz="1800" b="1" spc="31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a:t>
          </a:r>
          <a:r>
            <a:rPr lang="en-US" sz="1800" b="1" spc="315"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first</a:t>
          </a:r>
          <a:r>
            <a:rPr lang="en-US" sz="1800" b="1" spc="310"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of</a:t>
          </a:r>
          <a:r>
            <a:rPr lang="en-US" sz="1800" b="1" spc="310"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its</a:t>
          </a:r>
          <a:r>
            <a:rPr lang="en-US" sz="1800" b="1" spc="320"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kind</a:t>
          </a:r>
          <a:r>
            <a:rPr lang="en-US" sz="1800" b="1" spc="325" dirty="0">
              <a:latin typeface="Aptos" panose="020B0004020202020204" pitchFamily="34" charset="0"/>
              <a:cs typeface="Times New Roman" panose="02020603050405020304" pitchFamily="18" charset="0"/>
            </a:rPr>
            <a:t> </a:t>
          </a:r>
          <a:r>
            <a:rPr lang="en-US" sz="1800" b="1" spc="-30" dirty="0">
              <a:latin typeface="Aptos" panose="020B0004020202020204" pitchFamily="34" charset="0"/>
              <a:cs typeface="Times New Roman" panose="02020603050405020304" pitchFamily="18" charset="0"/>
            </a:rPr>
            <a:t>in</a:t>
          </a:r>
          <a:r>
            <a:rPr lang="en-US" sz="1800" b="1" spc="31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India,</a:t>
          </a:r>
          <a:r>
            <a:rPr lang="en-US" sz="1800" b="1"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designed to</a:t>
          </a:r>
          <a:r>
            <a:rPr lang="en-US" sz="1800" b="1" spc="10"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be</a:t>
          </a:r>
          <a:r>
            <a:rPr lang="en-US" sz="1800" b="1" spc="1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at</a:t>
          </a:r>
          <a:r>
            <a:rPr lang="en-US" sz="1800" b="1" spc="5" dirty="0">
              <a:latin typeface="Aptos" panose="020B0004020202020204" pitchFamily="34" charset="0"/>
              <a:cs typeface="Times New Roman" panose="02020603050405020304" pitchFamily="18" charset="0"/>
            </a:rPr>
            <a:t> </a:t>
          </a:r>
          <a:r>
            <a:rPr lang="en-US" sz="1800" b="1" spc="80" dirty="0">
              <a:latin typeface="Aptos" panose="020B0004020202020204" pitchFamily="34" charset="0"/>
              <a:cs typeface="Times New Roman" panose="02020603050405020304" pitchFamily="18" charset="0"/>
            </a:rPr>
            <a:t>or</a:t>
          </a:r>
          <a:r>
            <a:rPr lang="en-US" sz="1800" b="1" spc="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above</a:t>
          </a:r>
          <a:r>
            <a:rPr lang="en-US" sz="1800" b="1" spc="-20" dirty="0">
              <a:latin typeface="Aptos" panose="020B0004020202020204" pitchFamily="34" charset="0"/>
              <a:cs typeface="Times New Roman" panose="02020603050405020304" pitchFamily="18" charset="0"/>
            </a:rPr>
            <a:t> </a:t>
          </a:r>
          <a:r>
            <a:rPr lang="en-US" sz="1800" b="1" spc="45" dirty="0">
              <a:latin typeface="Aptos" panose="020B0004020202020204" pitchFamily="34" charset="0"/>
              <a:cs typeface="Times New Roman" panose="02020603050405020304" pitchFamily="18" charset="0"/>
            </a:rPr>
            <a:t>par</a:t>
          </a:r>
          <a:r>
            <a:rPr lang="en-US" sz="1800" b="1" spc="5"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with</a:t>
          </a:r>
          <a:r>
            <a:rPr lang="en-US" sz="1800" b="1" spc="5"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globally</a:t>
          </a:r>
          <a:r>
            <a:rPr lang="en-US" sz="1800" b="1" spc="15"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benchmarked</a:t>
          </a:r>
          <a:r>
            <a:rPr lang="en-US" sz="1800" b="1" spc="-2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financial</a:t>
          </a:r>
          <a:r>
            <a:rPr lang="en-US" sz="1800" b="1"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centers</a:t>
          </a:r>
          <a:endParaRPr lang="en-IN" sz="1800" b="1" dirty="0">
            <a:latin typeface="Aptos" panose="020B0004020202020204" pitchFamily="34" charset="0"/>
            <a:cs typeface="Times New Roman" panose="02020603050405020304" pitchFamily="18" charset="0"/>
          </a:endParaRPr>
        </a:p>
      </dgm:t>
    </dgm:pt>
    <dgm:pt modelId="{D7C60F28-B805-4A71-B2AC-5BC017F1211F}" type="parTrans" cxnId="{D950A828-926E-479E-A5EB-145A2A37D5DE}">
      <dgm:prSet/>
      <dgm:spPr/>
      <dgm:t>
        <a:bodyPr/>
        <a:lstStyle/>
        <a:p>
          <a:endParaRPr lang="en-IN"/>
        </a:p>
      </dgm:t>
    </dgm:pt>
    <dgm:pt modelId="{C47117D5-9870-42F8-89DA-5A442F3D0A33}" type="sibTrans" cxnId="{D950A828-926E-479E-A5EB-145A2A37D5DE}">
      <dgm:prSet/>
      <dgm:spPr/>
      <dgm:t>
        <a:bodyPr/>
        <a:lstStyle/>
        <a:p>
          <a:endParaRPr lang="en-IN"/>
        </a:p>
      </dgm:t>
    </dgm:pt>
    <dgm:pt modelId="{0CC8EC6D-8660-4D99-B0AB-E30C1DB14434}" type="pres">
      <dgm:prSet presAssocID="{D6D0CE26-6E87-4D79-876D-4C9D0E512FBF}" presName="Name0" presStyleCnt="0">
        <dgm:presLayoutVars>
          <dgm:dir/>
          <dgm:resizeHandles val="exact"/>
        </dgm:presLayoutVars>
      </dgm:prSet>
      <dgm:spPr/>
    </dgm:pt>
    <dgm:pt modelId="{439344BC-E4D9-43A7-A207-A96037921A46}" type="pres">
      <dgm:prSet presAssocID="{EDBCF077-9274-4471-A3D9-338C388B5F88}" presName="node" presStyleLbl="node1" presStyleIdx="0" presStyleCnt="3">
        <dgm:presLayoutVars>
          <dgm:bulletEnabled val="1"/>
        </dgm:presLayoutVars>
      </dgm:prSet>
      <dgm:spPr/>
    </dgm:pt>
    <dgm:pt modelId="{C94976D9-D37C-400F-BF79-88F6017784CD}" type="pres">
      <dgm:prSet presAssocID="{F0A7304C-FBA0-4244-9451-C730C4DCE629}" presName="sibTrans" presStyleCnt="0"/>
      <dgm:spPr/>
    </dgm:pt>
    <dgm:pt modelId="{357385E4-D847-488A-9938-A7E48CB57B67}" type="pres">
      <dgm:prSet presAssocID="{28D11DC8-D73E-4FEE-AA30-610F04581DFA}" presName="node" presStyleLbl="node1" presStyleIdx="1" presStyleCnt="3" custScaleX="123957" custLinFactNeighborX="33982" custLinFactNeighborY="0">
        <dgm:presLayoutVars>
          <dgm:bulletEnabled val="1"/>
        </dgm:presLayoutVars>
      </dgm:prSet>
      <dgm:spPr/>
    </dgm:pt>
    <dgm:pt modelId="{9D1FC0A2-FA5C-4D1E-9D90-E51BAAB043B9}" type="pres">
      <dgm:prSet presAssocID="{E8CED56F-A148-4D9C-92CD-723C4215935B}" presName="sibTrans" presStyleCnt="0"/>
      <dgm:spPr/>
    </dgm:pt>
    <dgm:pt modelId="{2B0F4A7A-42FE-47F9-A636-96AC32322301}" type="pres">
      <dgm:prSet presAssocID="{3E56F20E-5D6E-418A-8BE8-816939B0C24F}" presName="node" presStyleLbl="node1" presStyleIdx="2" presStyleCnt="3" custLinFactNeighborX="-8085" custLinFactNeighborY="641">
        <dgm:presLayoutVars>
          <dgm:bulletEnabled val="1"/>
        </dgm:presLayoutVars>
      </dgm:prSet>
      <dgm:spPr/>
    </dgm:pt>
  </dgm:ptLst>
  <dgm:cxnLst>
    <dgm:cxn modelId="{994F7409-4CF9-4F7A-A524-45F0897300AB}" type="presOf" srcId="{D6D0CE26-6E87-4D79-876D-4C9D0E512FBF}" destId="{0CC8EC6D-8660-4D99-B0AB-E30C1DB14434}" srcOrd="0" destOrd="0" presId="urn:microsoft.com/office/officeart/2005/8/layout/hList6"/>
    <dgm:cxn modelId="{D950A828-926E-479E-A5EB-145A2A37D5DE}" srcId="{D6D0CE26-6E87-4D79-876D-4C9D0E512FBF}" destId="{3E56F20E-5D6E-418A-8BE8-816939B0C24F}" srcOrd="2" destOrd="0" parTransId="{D7C60F28-B805-4A71-B2AC-5BC017F1211F}" sibTransId="{C47117D5-9870-42F8-89DA-5A442F3D0A33}"/>
    <dgm:cxn modelId="{41A5063E-B319-45C8-9D3E-1B63FF65AA2E}" srcId="{D6D0CE26-6E87-4D79-876D-4C9D0E512FBF}" destId="{28D11DC8-D73E-4FEE-AA30-610F04581DFA}" srcOrd="1" destOrd="0" parTransId="{A1FE3C89-2870-453F-8E77-8C1C0C24AE6D}" sibTransId="{E8CED56F-A148-4D9C-92CD-723C4215935B}"/>
    <dgm:cxn modelId="{FA4B2364-0927-4BE5-818A-607E89D0C1B1}" type="presOf" srcId="{28D11DC8-D73E-4FEE-AA30-610F04581DFA}" destId="{357385E4-D847-488A-9938-A7E48CB57B67}" srcOrd="0" destOrd="0" presId="urn:microsoft.com/office/officeart/2005/8/layout/hList6"/>
    <dgm:cxn modelId="{4D3FF66F-192F-4DF5-886C-28DD9B0E6BD4}" type="presOf" srcId="{EDBCF077-9274-4471-A3D9-338C388B5F88}" destId="{439344BC-E4D9-43A7-A207-A96037921A46}" srcOrd="0" destOrd="0" presId="urn:microsoft.com/office/officeart/2005/8/layout/hList6"/>
    <dgm:cxn modelId="{3860AD98-500D-4691-A90D-2F8B52AA014E}" type="presOf" srcId="{3E56F20E-5D6E-418A-8BE8-816939B0C24F}" destId="{2B0F4A7A-42FE-47F9-A636-96AC32322301}" srcOrd="0" destOrd="0" presId="urn:microsoft.com/office/officeart/2005/8/layout/hList6"/>
    <dgm:cxn modelId="{D44CA0E0-7F80-40DB-A494-7B38966D7D35}" srcId="{D6D0CE26-6E87-4D79-876D-4C9D0E512FBF}" destId="{EDBCF077-9274-4471-A3D9-338C388B5F88}" srcOrd="0" destOrd="0" parTransId="{4F9DF9A3-7D97-46F0-A93D-324356812B4F}" sibTransId="{F0A7304C-FBA0-4244-9451-C730C4DCE629}"/>
    <dgm:cxn modelId="{7BEAAD97-24AE-4FE8-9828-768CB3C24A5D}" type="presParOf" srcId="{0CC8EC6D-8660-4D99-B0AB-E30C1DB14434}" destId="{439344BC-E4D9-43A7-A207-A96037921A46}" srcOrd="0" destOrd="0" presId="urn:microsoft.com/office/officeart/2005/8/layout/hList6"/>
    <dgm:cxn modelId="{3122A0B4-BC3A-41C0-9647-2367D2DD3DD3}" type="presParOf" srcId="{0CC8EC6D-8660-4D99-B0AB-E30C1DB14434}" destId="{C94976D9-D37C-400F-BF79-88F6017784CD}" srcOrd="1" destOrd="0" presId="urn:microsoft.com/office/officeart/2005/8/layout/hList6"/>
    <dgm:cxn modelId="{B98BAF8E-CA7E-49A8-8335-9E059EA920F6}" type="presParOf" srcId="{0CC8EC6D-8660-4D99-B0AB-E30C1DB14434}" destId="{357385E4-D847-488A-9938-A7E48CB57B67}" srcOrd="2" destOrd="0" presId="urn:microsoft.com/office/officeart/2005/8/layout/hList6"/>
    <dgm:cxn modelId="{4FC2ADA3-993A-4E1D-A249-861D72B45D3E}" type="presParOf" srcId="{0CC8EC6D-8660-4D99-B0AB-E30C1DB14434}" destId="{9D1FC0A2-FA5C-4D1E-9D90-E51BAAB043B9}" srcOrd="3" destOrd="0" presId="urn:microsoft.com/office/officeart/2005/8/layout/hList6"/>
    <dgm:cxn modelId="{5F270749-8141-4480-9287-B6051B23DECB}" type="presParOf" srcId="{0CC8EC6D-8660-4D99-B0AB-E30C1DB14434}" destId="{2B0F4A7A-42FE-47F9-A636-96AC3232230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44BC-E4D9-43A7-A207-A96037921A46}">
      <dsp:nvSpPr>
        <dsp:cNvPr id="0" name=""/>
        <dsp:cNvSpPr/>
      </dsp:nvSpPr>
      <dsp:spPr>
        <a:xfrm rot="16200000">
          <a:off x="-1352288" y="1353369"/>
          <a:ext cx="4572001" cy="1865262"/>
        </a:xfrm>
        <a:prstGeom prst="flowChartManualOperation">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en-US" sz="1800" b="1" kern="1200" spc="-30" dirty="0">
              <a:latin typeface="Aptos" panose="020B0004020202020204" pitchFamily="34" charset="0"/>
              <a:cs typeface="Times New Roman" panose="02020603050405020304" pitchFamily="18" charset="0"/>
            </a:rPr>
            <a:t>India’s</a:t>
          </a:r>
          <a:r>
            <a:rPr lang="en-US" sz="1800" b="1" kern="1200" spc="-5"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first</a:t>
          </a:r>
          <a:r>
            <a:rPr lang="en-US" sz="1800" b="1" kern="1200" spc="5"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International</a:t>
          </a:r>
          <a:r>
            <a:rPr lang="en-US" sz="1800" b="1" kern="120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Financial</a:t>
          </a:r>
          <a:r>
            <a:rPr lang="en-US" sz="1800" b="1" kern="1200" spc="-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Services</a:t>
          </a:r>
          <a:r>
            <a:rPr lang="en-US" sz="1800" b="1" kern="1200"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Center</a:t>
          </a:r>
          <a:r>
            <a:rPr lang="en-US" sz="1800" b="1" kern="1200" spc="5"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(IFSC)</a:t>
          </a:r>
          <a:r>
            <a:rPr lang="en-US" sz="1800" b="1" kern="120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is</a:t>
          </a:r>
          <a:r>
            <a:rPr lang="en-US" sz="1800" b="1" kern="1200" spc="-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set</a:t>
          </a:r>
          <a:r>
            <a:rPr lang="en-US" sz="1800" b="1" kern="1200" spc="10"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up</a:t>
          </a:r>
          <a:r>
            <a:rPr lang="en-US" sz="1800" b="1" kern="1200" spc="-5"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under</a:t>
          </a:r>
          <a:r>
            <a:rPr lang="en-US" sz="1800" b="1" kern="1200" spc="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Special</a:t>
          </a:r>
          <a:r>
            <a:rPr lang="en-US" sz="1800" b="1" kern="1200"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Economic</a:t>
          </a:r>
          <a:r>
            <a:rPr lang="en-US" sz="1800" b="1" kern="1200" spc="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Zone </a:t>
          </a:r>
          <a:r>
            <a:rPr lang="en-US" sz="1800" b="1" kern="1200" spc="-430" dirty="0">
              <a:latin typeface="Aptos" panose="020B0004020202020204" pitchFamily="34" charset="0"/>
              <a:cs typeface="Times New Roman" panose="02020603050405020304" pitchFamily="18" charset="0"/>
            </a:rPr>
            <a:t> </a:t>
          </a:r>
          <a:r>
            <a:rPr lang="en-US" sz="1800" b="1" kern="1200" dirty="0">
              <a:latin typeface="Aptos" panose="020B0004020202020204" pitchFamily="34" charset="0"/>
              <a:cs typeface="Times New Roman" panose="02020603050405020304" pitchFamily="18" charset="0"/>
            </a:rPr>
            <a:t>Act,</a:t>
          </a:r>
          <a:r>
            <a:rPr lang="en-US" sz="1800" b="1" kern="1200" spc="-1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2005</a:t>
          </a:r>
          <a:r>
            <a:rPr lang="en-US" sz="1800" b="1" kern="1200" spc="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(“SEZ</a:t>
          </a:r>
          <a:r>
            <a:rPr lang="en-US" sz="1800" b="1" kern="1200" spc="5" dirty="0">
              <a:latin typeface="Aptos" panose="020B0004020202020204" pitchFamily="34" charset="0"/>
              <a:cs typeface="Times New Roman" panose="02020603050405020304" pitchFamily="18" charset="0"/>
            </a:rPr>
            <a:t> Act</a:t>
          </a:r>
          <a:r>
            <a:rPr lang="en-US" sz="1800" b="1" kern="1200" spc="-10" dirty="0">
              <a:latin typeface="Aptos" panose="020B0004020202020204" pitchFamily="34" charset="0"/>
              <a:cs typeface="Times New Roman" panose="02020603050405020304" pitchFamily="18" charset="0"/>
            </a:rPr>
            <a:t> 2005”)</a:t>
          </a:r>
          <a:endParaRPr lang="en-IN" sz="1800" b="1" kern="1200" dirty="0">
            <a:latin typeface="Aptos" panose="020B0004020202020204" pitchFamily="34" charset="0"/>
            <a:cs typeface="Times New Roman" panose="02020603050405020304" pitchFamily="18" charset="0"/>
          </a:endParaRPr>
        </a:p>
      </dsp:txBody>
      <dsp:txXfrm rot="5400000">
        <a:off x="1081" y="914400"/>
        <a:ext cx="1865262" cy="2743201"/>
      </dsp:txXfrm>
    </dsp:sp>
    <dsp:sp modelId="{357385E4-D847-488A-9938-A7E48CB57B67}">
      <dsp:nvSpPr>
        <dsp:cNvPr id="0" name=""/>
        <dsp:cNvSpPr/>
      </dsp:nvSpPr>
      <dsp:spPr>
        <a:xfrm rot="16200000">
          <a:off x="923838" y="1129938"/>
          <a:ext cx="4572001" cy="2312123"/>
        </a:xfrm>
        <a:prstGeom prst="flowChartManualOperation">
          <a:avLst/>
        </a:prstGeom>
        <a:gradFill rotWithShape="0">
          <a:gsLst>
            <a:gs pos="0">
              <a:schemeClr val="accent1">
                <a:shade val="80000"/>
                <a:hueOff val="153123"/>
                <a:satOff val="-2196"/>
                <a:lumOff val="12807"/>
                <a:alphaOff val="0"/>
                <a:tint val="50000"/>
                <a:satMod val="300000"/>
              </a:schemeClr>
            </a:gs>
            <a:gs pos="35000">
              <a:schemeClr val="accent1">
                <a:shade val="80000"/>
                <a:hueOff val="153123"/>
                <a:satOff val="-2196"/>
                <a:lumOff val="12807"/>
                <a:alphaOff val="0"/>
                <a:tint val="37000"/>
                <a:satMod val="300000"/>
              </a:schemeClr>
            </a:gs>
            <a:gs pos="100000">
              <a:schemeClr val="accent1">
                <a:shade val="80000"/>
                <a:hueOff val="153123"/>
                <a:satOff val="-2196"/>
                <a:lumOff val="128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l" defTabSz="977900">
            <a:lnSpc>
              <a:spcPct val="90000"/>
            </a:lnSpc>
            <a:spcBef>
              <a:spcPct val="0"/>
            </a:spcBef>
            <a:spcAft>
              <a:spcPct val="35000"/>
            </a:spcAft>
            <a:buNone/>
          </a:pPr>
          <a:r>
            <a:rPr lang="en-US" sz="1800" b="1" kern="1200" spc="145" dirty="0">
              <a:latin typeface="Aptos" panose="020B0004020202020204" pitchFamily="34" charset="0"/>
              <a:ea typeface="+mn-ea"/>
              <a:cs typeface="Times New Roman" panose="02020603050405020304" pitchFamily="18" charset="0"/>
            </a:rPr>
            <a:t>Government of India operationalized International Financial Services Center (IFSC) at GIFT  Multi Services SEZ in April 2015</a:t>
          </a:r>
          <a:endParaRPr lang="en-IN" sz="1800" b="1" kern="1200" spc="145" dirty="0">
            <a:latin typeface="Aptos" panose="020B0004020202020204" pitchFamily="34" charset="0"/>
            <a:ea typeface="+mn-ea"/>
            <a:cs typeface="Times New Roman" panose="02020603050405020304" pitchFamily="18" charset="0"/>
          </a:endParaRPr>
        </a:p>
      </dsp:txBody>
      <dsp:txXfrm rot="5400000">
        <a:off x="2053777" y="914399"/>
        <a:ext cx="2312123" cy="2743201"/>
      </dsp:txXfrm>
    </dsp:sp>
    <dsp:sp modelId="{2B0F4A7A-42FE-47F9-A636-96AC32322301}">
      <dsp:nvSpPr>
        <dsp:cNvPr id="0" name=""/>
        <dsp:cNvSpPr/>
      </dsp:nvSpPr>
      <dsp:spPr>
        <a:xfrm rot="16200000">
          <a:off x="3093577" y="1353369"/>
          <a:ext cx="4572001" cy="1865262"/>
        </a:xfrm>
        <a:prstGeom prst="flowChartManualOperation">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en-US" sz="1800" b="1" kern="1200" spc="145" dirty="0">
              <a:latin typeface="Aptos" panose="020B0004020202020204" pitchFamily="34" charset="0"/>
              <a:cs typeface="Times New Roman" panose="02020603050405020304" pitchFamily="18" charset="0"/>
            </a:rPr>
            <a:t>GIFT</a:t>
          </a:r>
          <a:r>
            <a:rPr lang="en-US" sz="1800" b="1" kern="1200" spc="315"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is</a:t>
          </a:r>
          <a:r>
            <a:rPr lang="en-US" sz="1800" b="1" kern="1200" spc="30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conceptualized</a:t>
          </a:r>
          <a:r>
            <a:rPr lang="en-US" sz="1800" b="1" kern="1200" spc="31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as</a:t>
          </a:r>
          <a:r>
            <a:rPr lang="en-US" sz="1800" b="1" kern="1200" spc="31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a:t>
          </a:r>
          <a:r>
            <a:rPr lang="en-US" sz="1800" b="1" kern="1200" spc="32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global</a:t>
          </a:r>
          <a:r>
            <a:rPr lang="en-US" sz="1800" b="1" kern="1200" spc="32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Financial</a:t>
          </a:r>
          <a:r>
            <a:rPr lang="en-US" sz="1800" b="1" kern="1200" spc="31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and</a:t>
          </a:r>
          <a:r>
            <a:rPr lang="en-US" sz="1800" b="1" kern="1200" spc="315" dirty="0">
              <a:latin typeface="Aptos" panose="020B0004020202020204" pitchFamily="34" charset="0"/>
              <a:cs typeface="Times New Roman" panose="02020603050405020304" pitchFamily="18" charset="0"/>
            </a:rPr>
            <a:t> IT </a:t>
          </a:r>
          <a:r>
            <a:rPr lang="en-US" sz="1800" b="1" kern="1200" spc="10" dirty="0">
              <a:latin typeface="Aptos" panose="020B0004020202020204" pitchFamily="34" charset="0"/>
              <a:cs typeface="Times New Roman" panose="02020603050405020304" pitchFamily="18" charset="0"/>
            </a:rPr>
            <a:t>Services</a:t>
          </a:r>
          <a:r>
            <a:rPr lang="en-US" sz="1800" b="1" kern="1200" spc="315"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hub,</a:t>
          </a:r>
          <a:r>
            <a:rPr lang="en-US" sz="1800" b="1" kern="1200" spc="31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a:t>
          </a:r>
          <a:r>
            <a:rPr lang="en-US" sz="1800" b="1" kern="1200" spc="315"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first</a:t>
          </a:r>
          <a:r>
            <a:rPr lang="en-US" sz="1800" b="1" kern="1200" spc="310"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of</a:t>
          </a:r>
          <a:r>
            <a:rPr lang="en-US" sz="1800" b="1" kern="1200" spc="310"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its</a:t>
          </a:r>
          <a:r>
            <a:rPr lang="en-US" sz="1800" b="1" kern="1200" spc="320"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kind</a:t>
          </a:r>
          <a:r>
            <a:rPr lang="en-US" sz="1800" b="1" kern="1200" spc="325" dirty="0">
              <a:latin typeface="Aptos" panose="020B0004020202020204" pitchFamily="34" charset="0"/>
              <a:cs typeface="Times New Roman" panose="02020603050405020304" pitchFamily="18" charset="0"/>
            </a:rPr>
            <a:t> </a:t>
          </a:r>
          <a:r>
            <a:rPr lang="en-US" sz="1800" b="1" kern="1200" spc="-30" dirty="0">
              <a:latin typeface="Aptos" panose="020B0004020202020204" pitchFamily="34" charset="0"/>
              <a:cs typeface="Times New Roman" panose="02020603050405020304" pitchFamily="18" charset="0"/>
            </a:rPr>
            <a:t>in</a:t>
          </a:r>
          <a:r>
            <a:rPr lang="en-US" sz="1800" b="1" kern="1200" spc="31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India,</a:t>
          </a:r>
          <a:r>
            <a:rPr lang="en-US" sz="1800" b="1" kern="1200"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designed to</a:t>
          </a:r>
          <a:r>
            <a:rPr lang="en-US" sz="1800" b="1" kern="1200" spc="10"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be</a:t>
          </a:r>
          <a:r>
            <a:rPr lang="en-US" sz="1800" b="1" kern="1200" spc="1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at</a:t>
          </a:r>
          <a:r>
            <a:rPr lang="en-US" sz="1800" b="1" kern="1200" spc="5" dirty="0">
              <a:latin typeface="Aptos" panose="020B0004020202020204" pitchFamily="34" charset="0"/>
              <a:cs typeface="Times New Roman" panose="02020603050405020304" pitchFamily="18" charset="0"/>
            </a:rPr>
            <a:t> </a:t>
          </a:r>
          <a:r>
            <a:rPr lang="en-US" sz="1800" b="1" kern="1200" spc="80" dirty="0">
              <a:latin typeface="Aptos" panose="020B0004020202020204" pitchFamily="34" charset="0"/>
              <a:cs typeface="Times New Roman" panose="02020603050405020304" pitchFamily="18" charset="0"/>
            </a:rPr>
            <a:t>or</a:t>
          </a:r>
          <a:r>
            <a:rPr lang="en-US" sz="1800" b="1" kern="1200" spc="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above</a:t>
          </a:r>
          <a:r>
            <a:rPr lang="en-US" sz="1800" b="1" kern="1200" spc="-20" dirty="0">
              <a:latin typeface="Aptos" panose="020B0004020202020204" pitchFamily="34" charset="0"/>
              <a:cs typeface="Times New Roman" panose="02020603050405020304" pitchFamily="18" charset="0"/>
            </a:rPr>
            <a:t> </a:t>
          </a:r>
          <a:r>
            <a:rPr lang="en-US" sz="1800" b="1" kern="1200" spc="45" dirty="0">
              <a:latin typeface="Aptos" panose="020B0004020202020204" pitchFamily="34" charset="0"/>
              <a:cs typeface="Times New Roman" panose="02020603050405020304" pitchFamily="18" charset="0"/>
            </a:rPr>
            <a:t>par</a:t>
          </a:r>
          <a:r>
            <a:rPr lang="en-US" sz="1800" b="1" kern="1200" spc="5"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with</a:t>
          </a:r>
          <a:r>
            <a:rPr lang="en-US" sz="1800" b="1" kern="1200" spc="5"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globally</a:t>
          </a:r>
          <a:r>
            <a:rPr lang="en-US" sz="1800" b="1" kern="1200" spc="15"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benchmarked</a:t>
          </a:r>
          <a:r>
            <a:rPr lang="en-US" sz="1800" b="1" kern="1200" spc="-2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financial</a:t>
          </a:r>
          <a:r>
            <a:rPr lang="en-US" sz="1800" b="1" kern="1200"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centers</a:t>
          </a:r>
          <a:endParaRPr lang="en-IN" sz="1800" b="1" kern="1200" dirty="0">
            <a:latin typeface="Aptos" panose="020B0004020202020204" pitchFamily="34" charset="0"/>
            <a:cs typeface="Times New Roman" panose="02020603050405020304" pitchFamily="18" charset="0"/>
          </a:endParaRPr>
        </a:p>
      </dsp:txBody>
      <dsp:txXfrm rot="5400000">
        <a:off x="4446946" y="914400"/>
        <a:ext cx="1865262" cy="27432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E893ECB-43CC-4B91-8A36-FA016778C1D2}" type="datetimeFigureOut">
              <a:rPr lang="en-IN" smtClean="0"/>
              <a:t>13-10-2025</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435975-C74C-4FDF-B065-CDE5F39B4276}" type="slidenum">
              <a:rPr lang="en-IN" smtClean="0"/>
              <a:t>‹#›</a:t>
            </a:fld>
            <a:endParaRPr lang="en-IN"/>
          </a:p>
        </p:txBody>
      </p:sp>
    </p:spTree>
    <p:extLst>
      <p:ext uri="{BB962C8B-B14F-4D97-AF65-F5344CB8AC3E}">
        <p14:creationId xmlns:p14="http://schemas.microsoft.com/office/powerpoint/2010/main" val="35048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D432A09-B073-4068-84E4-89C49FD0E300}" type="slidenum">
              <a:rPr lang="en-IN" smtClean="0"/>
              <a:t>4</a:t>
            </a:fld>
            <a:endParaRPr lang="en-IN"/>
          </a:p>
        </p:txBody>
      </p:sp>
    </p:spTree>
    <p:extLst>
      <p:ext uri="{BB962C8B-B14F-4D97-AF65-F5344CB8AC3E}">
        <p14:creationId xmlns:p14="http://schemas.microsoft.com/office/powerpoint/2010/main" val="425156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9</a:t>
            </a:fld>
            <a:endParaRPr lang="en-IN"/>
          </a:p>
        </p:txBody>
      </p:sp>
    </p:spTree>
    <p:extLst>
      <p:ext uri="{BB962C8B-B14F-4D97-AF65-F5344CB8AC3E}">
        <p14:creationId xmlns:p14="http://schemas.microsoft.com/office/powerpoint/2010/main" val="146418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28</a:t>
            </a:fld>
            <a:endParaRPr lang="en-IN"/>
          </a:p>
        </p:txBody>
      </p:sp>
    </p:spTree>
    <p:extLst>
      <p:ext uri="{BB962C8B-B14F-4D97-AF65-F5344CB8AC3E}">
        <p14:creationId xmlns:p14="http://schemas.microsoft.com/office/powerpoint/2010/main" val="46003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761986"/>
            <a:ext cx="5682996" cy="96010"/>
          </a:xfrm>
          <a:prstGeom prst="rect">
            <a:avLst/>
          </a:prstGeom>
        </p:spPr>
      </p:pic>
      <p:sp>
        <p:nvSpPr>
          <p:cNvPr id="17" name="bg object 17"/>
          <p:cNvSpPr/>
          <p:nvPr/>
        </p:nvSpPr>
        <p:spPr>
          <a:xfrm>
            <a:off x="4587240" y="6748271"/>
            <a:ext cx="7604759" cy="109855"/>
          </a:xfrm>
          <a:custGeom>
            <a:avLst/>
            <a:gdLst/>
            <a:ahLst/>
            <a:cxnLst/>
            <a:rect l="l" t="t" r="r" b="b"/>
            <a:pathLst>
              <a:path w="7604759" h="109854">
                <a:moveTo>
                  <a:pt x="7604759" y="0"/>
                </a:moveTo>
                <a:lnTo>
                  <a:pt x="0" y="0"/>
                </a:lnTo>
                <a:lnTo>
                  <a:pt x="0" y="109726"/>
                </a:lnTo>
                <a:lnTo>
                  <a:pt x="7604759" y="109726"/>
                </a:lnTo>
                <a:lnTo>
                  <a:pt x="7604759" y="0"/>
                </a:lnTo>
                <a:close/>
              </a:path>
            </a:pathLst>
          </a:custGeom>
          <a:solidFill>
            <a:srgbClr val="FF6E0D">
              <a:alpha val="76861"/>
            </a:srgbClr>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82114" y="303234"/>
            <a:ext cx="1914151" cy="637485"/>
          </a:xfrm>
          <a:prstGeom prst="rect">
            <a:avLst/>
          </a:prstGeom>
        </p:spPr>
      </p:pic>
      <p:pic>
        <p:nvPicPr>
          <p:cNvPr id="19" name="bg object 19"/>
          <p:cNvPicPr/>
          <p:nvPr/>
        </p:nvPicPr>
        <p:blipFill>
          <a:blip r:embed="rId4" cstate="print"/>
          <a:stretch>
            <a:fillRect/>
          </a:stretch>
        </p:blipFill>
        <p:spPr>
          <a:xfrm>
            <a:off x="1422527" y="2288743"/>
            <a:ext cx="10106660" cy="792784"/>
          </a:xfrm>
          <a:prstGeom prst="rect">
            <a:avLst/>
          </a:prstGeom>
        </p:spPr>
      </p:pic>
      <p:pic>
        <p:nvPicPr>
          <p:cNvPr id="20" name="bg object 20"/>
          <p:cNvPicPr/>
          <p:nvPr/>
        </p:nvPicPr>
        <p:blipFill>
          <a:blip r:embed="rId5" cstate="print"/>
          <a:stretch>
            <a:fillRect/>
          </a:stretch>
        </p:blipFill>
        <p:spPr>
          <a:xfrm>
            <a:off x="3140328" y="2947670"/>
            <a:ext cx="6522466" cy="792479"/>
          </a:xfrm>
          <a:prstGeom prst="rect">
            <a:avLst/>
          </a:prstGeom>
        </p:spPr>
      </p:pic>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B0DA-6A6F-43F3-A0E4-A66F93BD2B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9D849AF-C387-4AB1-86A1-B760DB413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4D224E2-0703-4EC7-8DEB-C40AEBC07361}"/>
              </a:ext>
            </a:extLst>
          </p:cNvPr>
          <p:cNvSpPr>
            <a:spLocks noGrp="1"/>
          </p:cNvSpPr>
          <p:nvPr>
            <p:ph type="dt" sz="half" idx="10"/>
          </p:nvPr>
        </p:nvSpPr>
        <p:spPr/>
        <p:txBody>
          <a:bodyPr/>
          <a:lstStyle/>
          <a:p>
            <a:fld id="{F1B52455-777F-42C7-AD54-8D9627502D98}" type="datetime1">
              <a:rPr lang="en-IN" smtClean="0"/>
              <a:t>13-10-2025</a:t>
            </a:fld>
            <a:endParaRPr lang="en-IN"/>
          </a:p>
        </p:txBody>
      </p:sp>
      <p:sp>
        <p:nvSpPr>
          <p:cNvPr id="5" name="Footer Placeholder 4">
            <a:extLst>
              <a:ext uri="{FF2B5EF4-FFF2-40B4-BE49-F238E27FC236}">
                <a16:creationId xmlns:a16="http://schemas.microsoft.com/office/drawing/2014/main" id="{5C5768F7-CDA5-4A8F-B9BF-9ADA8FFDEB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918793-F522-46AB-AFA8-5F5ED4332487}"/>
              </a:ext>
            </a:extLst>
          </p:cNvPr>
          <p:cNvSpPr>
            <a:spLocks noGrp="1"/>
          </p:cNvSpPr>
          <p:nvPr>
            <p:ph type="sldNum" sz="quarter" idx="12"/>
          </p:nvPr>
        </p:nvSpPr>
        <p:spPr/>
        <p:txBody>
          <a:bodyPr/>
          <a:lstStyle/>
          <a:p>
            <a:fld id="{120603E6-6736-4307-90AE-3DAD19152613}" type="slidenum">
              <a:rPr lang="en-IN" smtClean="0"/>
              <a:t>‹#›</a:t>
            </a:fld>
            <a:endParaRPr lang="en-IN"/>
          </a:p>
        </p:txBody>
      </p:sp>
    </p:spTree>
    <p:extLst>
      <p:ext uri="{BB962C8B-B14F-4D97-AF65-F5344CB8AC3E}">
        <p14:creationId xmlns:p14="http://schemas.microsoft.com/office/powerpoint/2010/main" val="338303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758951"/>
            <a:ext cx="5682996" cy="135636"/>
          </a:xfrm>
          <a:prstGeom prst="rect">
            <a:avLst/>
          </a:prstGeom>
        </p:spPr>
      </p:pic>
      <p:sp>
        <p:nvSpPr>
          <p:cNvPr id="17" name="bg object 17"/>
          <p:cNvSpPr/>
          <p:nvPr/>
        </p:nvSpPr>
        <p:spPr>
          <a:xfrm>
            <a:off x="4587240" y="758951"/>
            <a:ext cx="7604759" cy="135890"/>
          </a:xfrm>
          <a:custGeom>
            <a:avLst/>
            <a:gdLst/>
            <a:ahLst/>
            <a:cxnLst/>
            <a:rect l="l" t="t" r="r" b="b"/>
            <a:pathLst>
              <a:path w="7604759" h="135890">
                <a:moveTo>
                  <a:pt x="7604759" y="0"/>
                </a:moveTo>
                <a:lnTo>
                  <a:pt x="0" y="0"/>
                </a:lnTo>
                <a:lnTo>
                  <a:pt x="0" y="135636"/>
                </a:lnTo>
                <a:lnTo>
                  <a:pt x="7604759" y="135636"/>
                </a:lnTo>
                <a:lnTo>
                  <a:pt x="7604759" y="0"/>
                </a:lnTo>
                <a:close/>
              </a:path>
            </a:pathLst>
          </a:custGeom>
          <a:solidFill>
            <a:srgbClr val="FF6E0D">
              <a:alpha val="76861"/>
            </a:srgbClr>
          </a:solidFill>
        </p:spPr>
        <p:txBody>
          <a:bodyPr wrap="square" lIns="0" tIns="0" rIns="0" bIns="0" rtlCol="0"/>
          <a:lstStyle/>
          <a:p>
            <a:endParaRPr/>
          </a:p>
        </p:txBody>
      </p:sp>
      <p:sp>
        <p:nvSpPr>
          <p:cNvPr id="2" name="Holder 2"/>
          <p:cNvSpPr>
            <a:spLocks noGrp="1"/>
          </p:cNvSpPr>
          <p:nvPr>
            <p:ph type="title"/>
          </p:nvPr>
        </p:nvSpPr>
        <p:spPr>
          <a:xfrm>
            <a:off x="3980815" y="1122045"/>
            <a:ext cx="4230369" cy="299719"/>
          </a:xfrm>
          <a:prstGeom prst="rect">
            <a:avLst/>
          </a:prstGeom>
        </p:spPr>
        <p:txBody>
          <a:bodyPr wrap="square" lIns="0" tIns="0" rIns="0" bIns="0">
            <a:spAutoFit/>
          </a:bodyPr>
          <a:lstStyle>
            <a:lvl1pPr>
              <a:defRPr sz="1800" b="1" i="0">
                <a:solidFill>
                  <a:srgbClr val="1F3863"/>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771134" y="6663258"/>
            <a:ext cx="651510" cy="152400"/>
          </a:xfrm>
          <a:prstGeom prst="rect">
            <a:avLst/>
          </a:prstGeom>
        </p:spPr>
        <p:txBody>
          <a:bodyPr wrap="square" lIns="0" tIns="0" rIns="0" bIns="0">
            <a:spAutoFit/>
          </a:bodyPr>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jpg"/><Relationship Id="rId2" Type="http://schemas.openxmlformats.org/officeDocument/2006/relationships/image" Target="../media/image18.png"/><Relationship Id="rId16" Type="http://schemas.openxmlformats.org/officeDocument/2006/relationships/image" Target="../media/image54.sv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0.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53.svg"/><Relationship Id="rId1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iibx.co.in/" TargetMode="Externa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jp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10" Type="http://schemas.openxmlformats.org/officeDocument/2006/relationships/image" Target="../media/image47.jpeg"/><Relationship Id="rId4" Type="http://schemas.openxmlformats.org/officeDocument/2006/relationships/image" Target="../media/image42.png"/><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9.sv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E34FC4C-42D3-0114-0F61-5EC3211FF075}"/>
              </a:ext>
            </a:extLst>
          </p:cNvPr>
          <p:cNvSpPr txBox="1">
            <a:spLocks/>
          </p:cNvSpPr>
          <p:nvPr/>
        </p:nvSpPr>
        <p:spPr>
          <a:xfrm>
            <a:off x="2406502" y="5318542"/>
            <a:ext cx="9144000" cy="8511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5400" b="1" i="0" u="none" strike="noStrike" kern="1200" cap="none" spc="0" normalizeH="0" baseline="0" noProof="0" dirty="0">
                <a:ln>
                  <a:noFill/>
                </a:ln>
                <a:solidFill>
                  <a:srgbClr val="002060"/>
                </a:solidFill>
                <a:effectLst/>
                <a:uLnTx/>
                <a:uFillTx/>
                <a:latin typeface="myFirstFont"/>
                <a:ea typeface="+mn-ea"/>
                <a:cs typeface="+mn-cs"/>
              </a:rPr>
              <a:t> </a:t>
            </a:r>
            <a:endParaRPr kumimoji="0" lang="en-IN" sz="5400" b="0" i="0" u="none" strike="noStrike" kern="1200" cap="none" spc="0" normalizeH="0" baseline="0" noProof="0" dirty="0">
              <a:ln>
                <a:noFill/>
              </a:ln>
              <a:solidFill>
                <a:srgbClr val="002060"/>
              </a:solidFill>
              <a:effectLst/>
              <a:uLnTx/>
              <a:uFillTx/>
              <a:latin typeface="Century Gothic" panose="020B0502020202020204"/>
              <a:ea typeface="+mn-ea"/>
              <a:cs typeface="+mn-cs"/>
            </a:endParaRPr>
          </a:p>
        </p:txBody>
      </p:sp>
      <p:pic>
        <p:nvPicPr>
          <p:cNvPr id="6" name="Picture 5" descr="Logo, company name&#10;&#10;Description automatically generated">
            <a:extLst>
              <a:ext uri="{FF2B5EF4-FFF2-40B4-BE49-F238E27FC236}">
                <a16:creationId xmlns:a16="http://schemas.microsoft.com/office/drawing/2014/main" id="{B40A0299-55CD-5452-7574-DC6DADBB66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70" t="35985" r="3833" b="34546"/>
          <a:stretch/>
        </p:blipFill>
        <p:spPr>
          <a:xfrm>
            <a:off x="3810000" y="152400"/>
            <a:ext cx="4158380" cy="1429656"/>
          </a:xfrm>
          <a:prstGeom prst="rect">
            <a:avLst/>
          </a:prstGeom>
        </p:spPr>
      </p:pic>
      <p:sp>
        <p:nvSpPr>
          <p:cNvPr id="2" name="TextBox 1">
            <a:extLst>
              <a:ext uri="{FF2B5EF4-FFF2-40B4-BE49-F238E27FC236}">
                <a16:creationId xmlns:a16="http://schemas.microsoft.com/office/drawing/2014/main" id="{6C036B91-5ED2-EE80-E53C-645AA4A3475E}"/>
              </a:ext>
            </a:extLst>
          </p:cNvPr>
          <p:cNvSpPr txBox="1"/>
          <p:nvPr/>
        </p:nvSpPr>
        <p:spPr>
          <a:xfrm>
            <a:off x="1600200" y="4038600"/>
            <a:ext cx="9372600" cy="1708160"/>
          </a:xfrm>
          <a:prstGeom prst="rect">
            <a:avLst/>
          </a:prstGeom>
          <a:noFill/>
        </p:spPr>
        <p:txBody>
          <a:bodyPr wrap="square" rtlCol="0">
            <a:spAutoFit/>
          </a:bodyPr>
          <a:lstStyle/>
          <a:p>
            <a:pPr algn="ctr"/>
            <a:r>
              <a:rPr lang="en-US" sz="3500" b="1" dirty="0">
                <a:solidFill>
                  <a:srgbClr val="1F3863"/>
                </a:solidFill>
                <a:latin typeface="Calibri"/>
                <a:ea typeface="+mj-ea"/>
                <a:cs typeface="Calibri"/>
              </a:rPr>
              <a:t>&amp;</a:t>
            </a:r>
          </a:p>
          <a:p>
            <a:pPr algn="ctr"/>
            <a:r>
              <a:rPr lang="en-US" sz="3500" b="1" dirty="0">
                <a:solidFill>
                  <a:srgbClr val="1F3863"/>
                </a:solidFill>
                <a:latin typeface="Calibri"/>
                <a:ea typeface="+mj-ea"/>
                <a:cs typeface="Calibri"/>
              </a:rPr>
              <a:t>Understanding IFSCA Circular on revised Qualifying criteria for Qualified Jewellers </a:t>
            </a:r>
          </a:p>
        </p:txBody>
      </p:sp>
      <p:sp>
        <p:nvSpPr>
          <p:cNvPr id="3" name="TextBox 2">
            <a:extLst>
              <a:ext uri="{FF2B5EF4-FFF2-40B4-BE49-F238E27FC236}">
                <a16:creationId xmlns:a16="http://schemas.microsoft.com/office/drawing/2014/main" id="{94C6F263-2160-E2DD-CB6A-35B2A7848B6C}"/>
              </a:ext>
            </a:extLst>
          </p:cNvPr>
          <p:cNvSpPr txBox="1"/>
          <p:nvPr/>
        </p:nvSpPr>
        <p:spPr>
          <a:xfrm>
            <a:off x="1828800" y="2057400"/>
            <a:ext cx="8610600" cy="1708160"/>
          </a:xfrm>
          <a:prstGeom prst="rect">
            <a:avLst/>
          </a:prstGeom>
          <a:noFill/>
        </p:spPr>
        <p:txBody>
          <a:bodyPr wrap="square" rtlCol="0">
            <a:spAutoFit/>
          </a:bodyPr>
          <a:lstStyle/>
          <a:p>
            <a:pPr algn="ctr"/>
            <a:r>
              <a:rPr lang="en-US" sz="3500" b="1" dirty="0">
                <a:solidFill>
                  <a:srgbClr val="1F3863"/>
                </a:solidFill>
                <a:cs typeface="Calibri"/>
              </a:rPr>
              <a:t>Presentation on </a:t>
            </a:r>
          </a:p>
          <a:p>
            <a:pPr algn="ctr"/>
            <a:r>
              <a:rPr lang="en-US" sz="3500" b="1" dirty="0">
                <a:solidFill>
                  <a:srgbClr val="1F3863"/>
                </a:solidFill>
                <a:latin typeface="Calibri"/>
                <a:ea typeface="+mj-ea"/>
                <a:cs typeface="Calibri"/>
              </a:rPr>
              <a:t>Import of Bullion by Exporters through IIBX </a:t>
            </a:r>
          </a:p>
          <a:p>
            <a:pPr algn="ctr"/>
            <a:r>
              <a:rPr lang="en-US" sz="3500" b="1" dirty="0">
                <a:solidFill>
                  <a:srgbClr val="1F3863"/>
                </a:solidFill>
                <a:latin typeface="Calibri"/>
                <a:ea typeface="+mj-ea"/>
                <a:cs typeface="Calibri"/>
              </a:rPr>
              <a:t>under Advance Authorisation Licence</a:t>
            </a:r>
          </a:p>
        </p:txBody>
      </p:sp>
      <p:pic>
        <p:nvPicPr>
          <p:cNvPr id="5" name="object 2">
            <a:extLst>
              <a:ext uri="{FF2B5EF4-FFF2-40B4-BE49-F238E27FC236}">
                <a16:creationId xmlns:a16="http://schemas.microsoft.com/office/drawing/2014/main" id="{0D7E3EC6-F617-22B2-1AD2-8A2C1FCBFBF2}"/>
              </a:ext>
            </a:extLst>
          </p:cNvPr>
          <p:cNvPicPr/>
          <p:nvPr/>
        </p:nvPicPr>
        <p:blipFill>
          <a:blip r:embed="rId3" cstate="print"/>
          <a:stretch>
            <a:fillRect/>
          </a:stretch>
        </p:blipFill>
        <p:spPr>
          <a:xfrm>
            <a:off x="10896600" y="6357658"/>
            <a:ext cx="1138628" cy="379455"/>
          </a:xfrm>
          <a:prstGeom prst="rect">
            <a:avLst/>
          </a:prstGeom>
        </p:spPr>
      </p:pic>
    </p:spTree>
    <p:extLst>
      <p:ext uri="{BB962C8B-B14F-4D97-AF65-F5344CB8AC3E}">
        <p14:creationId xmlns:p14="http://schemas.microsoft.com/office/powerpoint/2010/main" val="16541156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FF401-AE1F-DB56-4CF4-C7B30FDA64D6}"/>
              </a:ext>
            </a:extLst>
          </p:cNvPr>
          <p:cNvSpPr txBox="1"/>
          <p:nvPr/>
        </p:nvSpPr>
        <p:spPr>
          <a:xfrm>
            <a:off x="556869" y="990600"/>
            <a:ext cx="11078261" cy="5509200"/>
          </a:xfrm>
          <a:prstGeom prst="rect">
            <a:avLst/>
          </a:prstGeom>
          <a:noFill/>
        </p:spPr>
        <p:txBody>
          <a:bodyPr wrap="square">
            <a:spAutoFit/>
          </a:bodyPr>
          <a:lstStyle/>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One to one congruence between BDR and physical Bar/Grain bag.</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IIBX is first Exchange globally to introduce ‘Every 30 minutes Settlement of BDRs’</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Direct Pay-out to Buyers have been introduced wherein the BDRs are directly credited to the Buyer’s Demat account without the intervention of the intermediate Clearing and Trading Members.</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lvl="0" indent="-342900" algn="just">
              <a:buFont typeface="Wingdings" panose="05000000000000000000" pitchFamily="2" charset="2"/>
              <a:buChar char="§"/>
              <a:tabLst>
                <a:tab pos="457200" algn="l"/>
              </a:tabLst>
            </a:pPr>
            <a:r>
              <a:rPr lang="en-IN" sz="2200" dirty="0">
                <a:latin typeface="Aptos" panose="020B0004020202020204" pitchFamily="34" charset="0"/>
              </a:rPr>
              <a:t>Fund settlement cycle is now activated 4 times at every </a:t>
            </a:r>
            <a:r>
              <a:rPr lang="en-US" sz="2200" dirty="0">
                <a:latin typeface="Aptos" panose="020B0004020202020204" pitchFamily="34" charset="0"/>
              </a:rPr>
              <a:t>at 12:15 ,15:15, 18:45 &amp; 21:30 </a:t>
            </a:r>
            <a:r>
              <a:rPr lang="en-IN" sz="2200" dirty="0">
                <a:latin typeface="Aptos" panose="020B0004020202020204" pitchFamily="34" charset="0"/>
              </a:rPr>
              <a:t>. </a:t>
            </a:r>
          </a:p>
          <a:p>
            <a:pPr marL="342900" lvl="0" indent="-342900" algn="just">
              <a:buFont typeface="Wingdings" panose="05000000000000000000" pitchFamily="2" charset="2"/>
              <a:buChar char="§"/>
              <a:tabLst>
                <a:tab pos="457200" algn="l"/>
              </a:tabLst>
            </a:pPr>
            <a:endParaRPr lang="en-IN" sz="2200" dirty="0">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lgn="just">
              <a:buFont typeface="Wingdings" panose="05000000000000000000" pitchFamily="2" charset="2"/>
              <a:buChar char="§"/>
              <a:tabLst>
                <a:tab pos="457200" algn="l"/>
              </a:tabLst>
            </a:pPr>
            <a:r>
              <a:rPr lang="en-IN" sz="2200" dirty="0">
                <a:effectLst/>
                <a:latin typeface="Aptos" panose="020B0004020202020204" pitchFamily="34" charset="0"/>
                <a:ea typeface="Times New Roman" panose="02020603050405020304" pitchFamily="18" charset="0"/>
                <a:cs typeface="Aptos" panose="020B0004020202020204" pitchFamily="34" charset="0"/>
              </a:rPr>
              <a:t>Multiple Fund settlement Cycles reduces TAT of overall trade process, encouraging Qualified Suppliers to offer best rates and manage Bullion shipment cycles and Cash flow of funds more efficiently.</a:t>
            </a:r>
          </a:p>
          <a:p>
            <a:pPr marL="342900" lvl="0" indent="-342900" algn="just">
              <a:buFont typeface="Wingdings" panose="05000000000000000000" pitchFamily="2" charset="2"/>
              <a:buChar char="§"/>
              <a:tabLst>
                <a:tab pos="457200" algn="l"/>
              </a:tabLst>
            </a:pPr>
            <a:endParaRPr lang="en-IN" sz="2200" dirty="0">
              <a:effectLst/>
              <a:latin typeface="Aptos" panose="020B0004020202020204" pitchFamily="34" charset="0"/>
              <a:ea typeface="Aptos" panose="020B0004020202020204" pitchFamily="34" charset="0"/>
              <a:cs typeface="Aptos" panose="020B000402020202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ea typeface="Times New Roman" panose="02020603050405020304" pitchFamily="18" charset="0"/>
                <a:cs typeface="Calibri" panose="020F0502020204030204" pitchFamily="34" charset="0"/>
              </a:rPr>
              <a:t>These innovative solutions have paved the way for same day delivery of Bullion through IIBX ecosystem for the Qualified Jewellers.</a:t>
            </a:r>
          </a:p>
        </p:txBody>
      </p:sp>
      <p:sp>
        <p:nvSpPr>
          <p:cNvPr id="3" name="Title 1">
            <a:extLst>
              <a:ext uri="{FF2B5EF4-FFF2-40B4-BE49-F238E27FC236}">
                <a16:creationId xmlns:a16="http://schemas.microsoft.com/office/drawing/2014/main" id="{E494E0EA-B0F7-C4CD-6731-18193C8A7109}"/>
              </a:ext>
            </a:extLst>
          </p:cNvPr>
          <p:cNvSpPr txBox="1">
            <a:spLocks/>
          </p:cNvSpPr>
          <p:nvPr/>
        </p:nvSpPr>
        <p:spPr>
          <a:xfrm>
            <a:off x="1447800" y="60702"/>
            <a:ext cx="8305800" cy="5949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defRPr/>
            </a:pPr>
            <a:r>
              <a:rPr lang="en-US" sz="3500" b="1" dirty="0">
                <a:solidFill>
                  <a:srgbClr val="1F3863"/>
                </a:solidFill>
                <a:latin typeface="Calibri"/>
                <a:cs typeface="Calibri"/>
              </a:rPr>
              <a:t>Global First Initiatives </a:t>
            </a:r>
          </a:p>
        </p:txBody>
      </p:sp>
      <p:pic>
        <p:nvPicPr>
          <p:cNvPr id="2" name="object 2">
            <a:extLst>
              <a:ext uri="{FF2B5EF4-FFF2-40B4-BE49-F238E27FC236}">
                <a16:creationId xmlns:a16="http://schemas.microsoft.com/office/drawing/2014/main" id="{A1123E47-F458-DD38-DAC3-69596664B1C1}"/>
              </a:ext>
            </a:extLst>
          </p:cNvPr>
          <p:cNvPicPr/>
          <p:nvPr/>
        </p:nvPicPr>
        <p:blipFill>
          <a:blip r:embed="rId2" cstate="print"/>
          <a:stretch>
            <a:fillRect/>
          </a:stretch>
        </p:blipFill>
        <p:spPr>
          <a:xfrm>
            <a:off x="10962131" y="6316979"/>
            <a:ext cx="1138427" cy="379476"/>
          </a:xfrm>
          <a:prstGeom prst="rect">
            <a:avLst/>
          </a:prstGeom>
        </p:spPr>
      </p:pic>
    </p:spTree>
    <p:extLst>
      <p:ext uri="{BB962C8B-B14F-4D97-AF65-F5344CB8AC3E}">
        <p14:creationId xmlns:p14="http://schemas.microsoft.com/office/powerpoint/2010/main" val="13446980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3AE-0DE4-FFB5-F25A-532F4D897C75}"/>
              </a:ext>
            </a:extLst>
          </p:cNvPr>
          <p:cNvSpPr>
            <a:spLocks noGrp="1"/>
          </p:cNvSpPr>
          <p:nvPr>
            <p:ph type="ctrTitle"/>
          </p:nvPr>
        </p:nvSpPr>
        <p:spPr>
          <a:xfrm>
            <a:off x="-381000" y="152400"/>
            <a:ext cx="13030200" cy="430887"/>
          </a:xfrm>
        </p:spPr>
        <p:txBody>
          <a:bodyPr/>
          <a:lstStyle/>
          <a:p>
            <a:r>
              <a:rPr lang="en-US" sz="2800" dirty="0"/>
              <a:t>Major Advantage for IIBX Buyers (TRQ-Holders: IGCR Removed, Duty credit scrips)</a:t>
            </a:r>
            <a:endParaRPr lang="en-IN" sz="2800" dirty="0"/>
          </a:p>
        </p:txBody>
      </p:sp>
      <p:sp>
        <p:nvSpPr>
          <p:cNvPr id="3" name="Subtitle 2">
            <a:extLst>
              <a:ext uri="{FF2B5EF4-FFF2-40B4-BE49-F238E27FC236}">
                <a16:creationId xmlns:a16="http://schemas.microsoft.com/office/drawing/2014/main" id="{653AD037-E4A5-A0DC-4FCD-6491935346AB}"/>
              </a:ext>
            </a:extLst>
          </p:cNvPr>
          <p:cNvSpPr>
            <a:spLocks noGrp="1"/>
          </p:cNvSpPr>
          <p:nvPr>
            <p:ph type="subTitle" idx="1"/>
          </p:nvPr>
        </p:nvSpPr>
        <p:spPr>
          <a:xfrm>
            <a:off x="533400" y="1219200"/>
            <a:ext cx="11125200" cy="3824701"/>
          </a:xfrm>
        </p:spPr>
        <p:txBody>
          <a:bodyPr/>
          <a:lstStyle/>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Department of Revenue notification no:66/2023-customs dated on 22</a:t>
            </a:r>
            <a:r>
              <a:rPr lang="en-US" baseline="30000" dirty="0">
                <a:latin typeface="Aptos" panose="020B0004020202020204" pitchFamily="34" charset="0"/>
                <a:cs typeface="Calibri" panose="020F0502020204030204" pitchFamily="34" charset="0"/>
              </a:rPr>
              <a:t>nd</a:t>
            </a:r>
            <a:r>
              <a:rPr lang="en-US" dirty="0">
                <a:latin typeface="Aptos" panose="020B0004020202020204" pitchFamily="34" charset="0"/>
                <a:cs typeface="Calibri" panose="020F0502020204030204" pitchFamily="34" charset="0"/>
              </a:rPr>
              <a:t> December 2023 has advised that if Importer and the TRQ holder are same entity then IGCR or specified end user rule will not be applicable.</a:t>
            </a:r>
          </a:p>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The TRQ holder when importing through IIBX become direct importer and thus exempted from IGCR rule.</a:t>
            </a:r>
          </a:p>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Use of Duty credit scrips (like MEIS, </a:t>
            </a:r>
            <a:r>
              <a:rPr lang="en-US" dirty="0" err="1">
                <a:latin typeface="Aptos" panose="020B0004020202020204" pitchFamily="34" charset="0"/>
                <a:cs typeface="Calibri" panose="020F0502020204030204" pitchFamily="34" charset="0"/>
              </a:rPr>
              <a:t>RoDTEP</a:t>
            </a:r>
            <a:r>
              <a:rPr lang="en-US" dirty="0">
                <a:latin typeface="Aptos" panose="020B0004020202020204" pitchFamily="34" charset="0"/>
                <a:cs typeface="Calibri" panose="020F0502020204030204" pitchFamily="34" charset="0"/>
              </a:rPr>
              <a:t>, </a:t>
            </a:r>
            <a:r>
              <a:rPr lang="en-US" dirty="0" err="1">
                <a:latin typeface="Aptos" panose="020B0004020202020204" pitchFamily="34" charset="0"/>
                <a:cs typeface="Calibri" panose="020F0502020204030204" pitchFamily="34" charset="0"/>
              </a:rPr>
              <a:t>RoSCTL</a:t>
            </a:r>
            <a:r>
              <a:rPr lang="en-US" dirty="0">
                <a:latin typeface="Aptos" panose="020B0004020202020204" pitchFamily="34" charset="0"/>
                <a:cs typeface="Calibri" panose="020F0502020204030204" pitchFamily="34" charset="0"/>
              </a:rPr>
              <a:t> etc.) is possible in ICEGATE for payment of customs duty post transacting through IIBX.</a:t>
            </a:r>
            <a:endParaRPr lang="en-IN" dirty="0">
              <a:latin typeface="Aptos" panose="020B0004020202020204" pitchFamily="34" charset="0"/>
            </a:endParaRPr>
          </a:p>
        </p:txBody>
      </p:sp>
      <p:pic>
        <p:nvPicPr>
          <p:cNvPr id="4" name="object 2">
            <a:extLst>
              <a:ext uri="{FF2B5EF4-FFF2-40B4-BE49-F238E27FC236}">
                <a16:creationId xmlns:a16="http://schemas.microsoft.com/office/drawing/2014/main" id="{EEAF11EC-CAD5-99C6-405F-54BD5A07A39C}"/>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41509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F7376-AFE0-BC17-E6FB-352785E0E07F}"/>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C1601A02-52F9-64BB-65F9-03EE76647174}"/>
              </a:ext>
            </a:extLst>
          </p:cNvPr>
          <p:cNvPicPr/>
          <p:nvPr/>
        </p:nvPicPr>
        <p:blipFill>
          <a:blip r:embed="rId2" cstate="print"/>
          <a:stretch>
            <a:fillRect/>
          </a:stretch>
        </p:blipFill>
        <p:spPr>
          <a:xfrm>
            <a:off x="11053372" y="6462618"/>
            <a:ext cx="1138628" cy="379455"/>
          </a:xfrm>
          <a:prstGeom prst="rect">
            <a:avLst/>
          </a:prstGeom>
        </p:spPr>
      </p:pic>
      <p:sp>
        <p:nvSpPr>
          <p:cNvPr id="2" name="Subtitle 2">
            <a:extLst>
              <a:ext uri="{FF2B5EF4-FFF2-40B4-BE49-F238E27FC236}">
                <a16:creationId xmlns:a16="http://schemas.microsoft.com/office/drawing/2014/main" id="{4FBF84B4-F1E9-7636-0917-25F10B2A10F3}"/>
              </a:ext>
            </a:extLst>
          </p:cNvPr>
          <p:cNvSpPr txBox="1">
            <a:spLocks/>
          </p:cNvSpPr>
          <p:nvPr/>
        </p:nvSpPr>
        <p:spPr>
          <a:xfrm>
            <a:off x="685800" y="1371600"/>
            <a:ext cx="11125200" cy="3622338"/>
          </a:xfrm>
          <a:prstGeom prst="rect">
            <a:avLst/>
          </a:prstGeom>
        </p:spPr>
        <p:txBody>
          <a:bodyPr wrap="square" lIns="0" tIns="0" rIns="0" bIns="0">
            <a:spAutoFit/>
          </a:bodyPr>
          <a:lstStyle>
            <a:lvl1pPr marL="0" indent="0" algn="ctr">
              <a:buNone/>
              <a:defRPr sz="2400">
                <a:latin typeface="+mn-lt"/>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just">
              <a:lnSpc>
                <a:spcPct val="150000"/>
              </a:lnSpc>
            </a:pPr>
            <a:r>
              <a:rPr lang="en-US" sz="3200" b="1" kern="0" dirty="0">
                <a:solidFill>
                  <a:sysClr val="windowText" lastClr="000000"/>
                </a:solidFill>
                <a:latin typeface="Aptos" panose="020B0004020202020204" pitchFamily="34" charset="0"/>
              </a:rPr>
              <a:t>Pre Conditions</a:t>
            </a:r>
          </a:p>
          <a:p>
            <a:pPr algn="just">
              <a:lnSpc>
                <a:spcPct val="150000"/>
              </a:lnSpc>
            </a:pPr>
            <a:endParaRPr lang="en-US" sz="3200" b="1" kern="0" dirty="0">
              <a:solidFill>
                <a:sysClr val="windowText" lastClr="000000"/>
              </a:solidFill>
              <a:latin typeface="Aptos" panose="020B0004020202020204" pitchFamily="34" charset="0"/>
            </a:endParaRPr>
          </a:p>
          <a:p>
            <a:pPr marL="914400" lvl="1" indent="-457200" algn="just">
              <a:lnSpc>
                <a:spcPct val="150000"/>
              </a:lnSpc>
              <a:buFont typeface="Wingdings" panose="05000000000000000000" pitchFamily="2" charset="2"/>
              <a:buChar char="§"/>
            </a:pPr>
            <a:r>
              <a:rPr lang="en-US" sz="3200" b="1" kern="0" dirty="0">
                <a:solidFill>
                  <a:sysClr val="windowText" lastClr="000000"/>
                </a:solidFill>
                <a:latin typeface="Aptos" panose="020B0004020202020204" pitchFamily="34" charset="0"/>
              </a:rPr>
              <a:t>Valid Advance Authorisation Licence issued by DGFT</a:t>
            </a:r>
          </a:p>
          <a:p>
            <a:pPr marL="914400" lvl="1" indent="-457200" algn="just">
              <a:lnSpc>
                <a:spcPct val="150000"/>
              </a:lnSpc>
              <a:buFont typeface="Wingdings" panose="05000000000000000000" pitchFamily="2" charset="2"/>
              <a:buChar char="§"/>
            </a:pPr>
            <a:endParaRPr lang="en-US" sz="3200" b="1" kern="0" dirty="0">
              <a:solidFill>
                <a:sysClr val="windowText" lastClr="000000"/>
              </a:solidFill>
              <a:latin typeface="Aptos" panose="020B0004020202020204" pitchFamily="34" charset="0"/>
            </a:endParaRPr>
          </a:p>
          <a:p>
            <a:pPr marL="914400" lvl="1" indent="-457200" algn="just">
              <a:lnSpc>
                <a:spcPct val="150000"/>
              </a:lnSpc>
              <a:buFont typeface="Wingdings" panose="05000000000000000000" pitchFamily="2" charset="2"/>
              <a:buChar char="§"/>
            </a:pPr>
            <a:r>
              <a:rPr lang="en-US" sz="3200" b="1" kern="0" dirty="0">
                <a:solidFill>
                  <a:sysClr val="windowText" lastClr="000000"/>
                </a:solidFill>
                <a:latin typeface="Aptos" panose="020B0004020202020204" pitchFamily="34" charset="0"/>
              </a:rPr>
              <a:t>Should be a Qualified </a:t>
            </a:r>
            <a:r>
              <a:rPr lang="en-US" sz="3200" b="1" kern="0" dirty="0" err="1">
                <a:solidFill>
                  <a:sysClr val="windowText" lastClr="000000"/>
                </a:solidFill>
                <a:latin typeface="Aptos" panose="020B0004020202020204" pitchFamily="34" charset="0"/>
              </a:rPr>
              <a:t>Jeweller</a:t>
            </a:r>
            <a:r>
              <a:rPr lang="en-US" sz="3200" b="1" kern="0" dirty="0">
                <a:solidFill>
                  <a:sysClr val="windowText" lastClr="000000"/>
                </a:solidFill>
                <a:latin typeface="Aptos" panose="020B0004020202020204" pitchFamily="34" charset="0"/>
              </a:rPr>
              <a:t> of IIBX</a:t>
            </a:r>
            <a:endParaRPr lang="en-IN" sz="3200" b="1" kern="0" dirty="0">
              <a:solidFill>
                <a:sysClr val="windowText" lastClr="000000"/>
              </a:solidFill>
              <a:latin typeface="Aptos" panose="020B0004020202020204" pitchFamily="34" charset="0"/>
            </a:endParaRPr>
          </a:p>
        </p:txBody>
      </p:sp>
      <p:sp>
        <p:nvSpPr>
          <p:cNvPr id="5" name="Title 1">
            <a:extLst>
              <a:ext uri="{FF2B5EF4-FFF2-40B4-BE49-F238E27FC236}">
                <a16:creationId xmlns:a16="http://schemas.microsoft.com/office/drawing/2014/main" id="{687A8521-639E-D7C4-FEDA-6B08673054B6}"/>
              </a:ext>
            </a:extLst>
          </p:cNvPr>
          <p:cNvSpPr>
            <a:spLocks noGrp="1"/>
          </p:cNvSpPr>
          <p:nvPr>
            <p:ph type="ctrTitle"/>
          </p:nvPr>
        </p:nvSpPr>
        <p:spPr>
          <a:xfrm>
            <a:off x="-381000" y="152400"/>
            <a:ext cx="13030200" cy="430887"/>
          </a:xfrm>
        </p:spPr>
        <p:txBody>
          <a:bodyPr/>
          <a:lstStyle/>
          <a:p>
            <a:r>
              <a:rPr lang="en-IN" sz="2800" dirty="0"/>
              <a:t>Import of Bullion by Exporters through IIBX under Advance Authorisation Scheme</a:t>
            </a:r>
          </a:p>
        </p:txBody>
      </p:sp>
    </p:spTree>
    <p:extLst>
      <p:ext uri="{BB962C8B-B14F-4D97-AF65-F5344CB8AC3E}">
        <p14:creationId xmlns:p14="http://schemas.microsoft.com/office/powerpoint/2010/main" val="332317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78BA-1E9E-C889-3C48-D0EC73725F48}"/>
              </a:ext>
            </a:extLst>
          </p:cNvPr>
          <p:cNvSpPr>
            <a:spLocks noGrp="1"/>
          </p:cNvSpPr>
          <p:nvPr>
            <p:ph type="ctrTitle"/>
          </p:nvPr>
        </p:nvSpPr>
        <p:spPr>
          <a:xfrm>
            <a:off x="762000" y="152400"/>
            <a:ext cx="9144000" cy="615553"/>
          </a:xfrm>
        </p:spPr>
        <p:txBody>
          <a:bodyPr/>
          <a:lstStyle/>
          <a:p>
            <a:pPr algn="l"/>
            <a:r>
              <a:rPr lang="en-US" sz="4000" dirty="0"/>
              <a:t>Advance Authorisation…1/2</a:t>
            </a:r>
            <a:endParaRPr lang="en-IN" sz="4000" dirty="0"/>
          </a:p>
        </p:txBody>
      </p:sp>
      <p:sp>
        <p:nvSpPr>
          <p:cNvPr id="3" name="Subtitle 2">
            <a:extLst>
              <a:ext uri="{FF2B5EF4-FFF2-40B4-BE49-F238E27FC236}">
                <a16:creationId xmlns:a16="http://schemas.microsoft.com/office/drawing/2014/main" id="{7D41FE2E-C405-BF15-C18D-4E911263023A}"/>
              </a:ext>
            </a:extLst>
          </p:cNvPr>
          <p:cNvSpPr>
            <a:spLocks noGrp="1"/>
          </p:cNvSpPr>
          <p:nvPr>
            <p:ph type="subTitle" idx="1"/>
          </p:nvPr>
        </p:nvSpPr>
        <p:spPr>
          <a:xfrm>
            <a:off x="1143000" y="1066800"/>
            <a:ext cx="10515600" cy="2342949"/>
          </a:xfrm>
        </p:spPr>
        <p:txBody>
          <a:bodyPr/>
          <a:lstStyle/>
          <a:p>
            <a:pPr algn="just">
              <a:lnSpc>
                <a:spcPct val="150000"/>
              </a:lnSpc>
            </a:pPr>
            <a:r>
              <a:rPr lang="en-US" sz="2600" kern="100" dirty="0">
                <a:latin typeface="Aptos" panose="020B0004020202020204" pitchFamily="34" charset="0"/>
                <a:cs typeface="Times New Roman" panose="02020603050405020304" pitchFamily="18" charset="0"/>
              </a:rPr>
              <a:t>Advance Authorisation (AA) License: This license, issued by the Directorate General of Foreign Trade (DGFT), allows for duty free import of inputs like gold and silver required for the manufacture of export products.</a:t>
            </a:r>
          </a:p>
          <a:p>
            <a:pPr algn="just">
              <a:lnSpc>
                <a:spcPct val="150000"/>
              </a:lnSpc>
            </a:pPr>
            <a:endParaRPr lang="en-IN" sz="2600" kern="100" dirty="0">
              <a:latin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8F45613-A4AD-F65E-F630-E60C440B2D97}"/>
              </a:ext>
            </a:extLst>
          </p:cNvPr>
          <p:cNvPicPr>
            <a:picLocks noChangeAspect="1"/>
          </p:cNvPicPr>
          <p:nvPr/>
        </p:nvPicPr>
        <p:blipFill>
          <a:blip r:embed="rId2"/>
          <a:stretch>
            <a:fillRect/>
          </a:stretch>
        </p:blipFill>
        <p:spPr>
          <a:xfrm>
            <a:off x="457200" y="3048000"/>
            <a:ext cx="11734800" cy="3810000"/>
          </a:xfrm>
          <a:prstGeom prst="rect">
            <a:avLst/>
          </a:prstGeom>
        </p:spPr>
      </p:pic>
      <p:pic>
        <p:nvPicPr>
          <p:cNvPr id="6" name="object 2">
            <a:extLst>
              <a:ext uri="{FF2B5EF4-FFF2-40B4-BE49-F238E27FC236}">
                <a16:creationId xmlns:a16="http://schemas.microsoft.com/office/drawing/2014/main" id="{E60549A1-6073-2BF0-706F-7158CD9A8389}"/>
              </a:ext>
            </a:extLst>
          </p:cNvPr>
          <p:cNvPicPr/>
          <p:nvPr/>
        </p:nvPicPr>
        <p:blipFill>
          <a:blip r:embed="rId3" cstate="print"/>
          <a:stretch>
            <a:fillRect/>
          </a:stretch>
        </p:blipFill>
        <p:spPr>
          <a:xfrm>
            <a:off x="11053372" y="6462618"/>
            <a:ext cx="1138628" cy="379455"/>
          </a:xfrm>
          <a:prstGeom prst="rect">
            <a:avLst/>
          </a:prstGeom>
        </p:spPr>
      </p:pic>
      <p:sp>
        <p:nvSpPr>
          <p:cNvPr id="15" name="Arrow: Up 14">
            <a:extLst>
              <a:ext uri="{FF2B5EF4-FFF2-40B4-BE49-F238E27FC236}">
                <a16:creationId xmlns:a16="http://schemas.microsoft.com/office/drawing/2014/main" id="{6873B524-D910-CD50-73D2-54B9D8BDF506}"/>
              </a:ext>
            </a:extLst>
          </p:cNvPr>
          <p:cNvSpPr/>
          <p:nvPr/>
        </p:nvSpPr>
        <p:spPr>
          <a:xfrm rot="7183276">
            <a:off x="3388425" y="3552560"/>
            <a:ext cx="586453" cy="112448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9521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4C1D-04BA-FE04-1E68-238166081FEB}"/>
              </a:ext>
            </a:extLst>
          </p:cNvPr>
          <p:cNvSpPr>
            <a:spLocks noGrp="1"/>
          </p:cNvSpPr>
          <p:nvPr>
            <p:ph type="ctrTitle"/>
          </p:nvPr>
        </p:nvSpPr>
        <p:spPr>
          <a:xfrm>
            <a:off x="914400" y="838200"/>
            <a:ext cx="10896600" cy="923330"/>
          </a:xfrm>
        </p:spPr>
        <p:txBody>
          <a:bodyPr/>
          <a:lstStyle/>
          <a:p>
            <a:pPr algn="l"/>
            <a:r>
              <a:rPr lang="en-US" sz="3000" kern="100" dirty="0">
                <a:latin typeface="Aptos" panose="020B0004020202020204" pitchFamily="34" charset="0"/>
                <a:cs typeface="Times New Roman" panose="02020603050405020304" pitchFamily="18" charset="0"/>
              </a:rPr>
              <a:t>Under the condition sheet of Advance Authorisation Licence at point No. 23 read as follows;</a:t>
            </a:r>
            <a:endParaRPr lang="en-IN" sz="3000" dirty="0"/>
          </a:p>
        </p:txBody>
      </p:sp>
      <p:pic>
        <p:nvPicPr>
          <p:cNvPr id="5" name="Picture 4">
            <a:extLst>
              <a:ext uri="{FF2B5EF4-FFF2-40B4-BE49-F238E27FC236}">
                <a16:creationId xmlns:a16="http://schemas.microsoft.com/office/drawing/2014/main" id="{BCAA681F-824D-4CDE-1B96-0093510204EA}"/>
              </a:ext>
            </a:extLst>
          </p:cNvPr>
          <p:cNvPicPr>
            <a:picLocks noChangeAspect="1"/>
          </p:cNvPicPr>
          <p:nvPr/>
        </p:nvPicPr>
        <p:blipFill>
          <a:blip r:embed="rId2"/>
          <a:stretch>
            <a:fillRect/>
          </a:stretch>
        </p:blipFill>
        <p:spPr>
          <a:xfrm>
            <a:off x="656816" y="2057400"/>
            <a:ext cx="11549039" cy="2971800"/>
          </a:xfrm>
          <a:prstGeom prst="rect">
            <a:avLst/>
          </a:prstGeom>
        </p:spPr>
      </p:pic>
      <p:sp>
        <p:nvSpPr>
          <p:cNvPr id="4" name="Arrow: Up 3">
            <a:extLst>
              <a:ext uri="{FF2B5EF4-FFF2-40B4-BE49-F238E27FC236}">
                <a16:creationId xmlns:a16="http://schemas.microsoft.com/office/drawing/2014/main" id="{337B1692-C3E4-7849-89C8-8F250DA86266}"/>
              </a:ext>
            </a:extLst>
          </p:cNvPr>
          <p:cNvSpPr/>
          <p:nvPr/>
        </p:nvSpPr>
        <p:spPr>
          <a:xfrm rot="7183276">
            <a:off x="49673" y="1342760"/>
            <a:ext cx="586453" cy="112448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7493AC0B-875F-080F-85B1-9ADD6F67EA27}"/>
              </a:ext>
            </a:extLst>
          </p:cNvPr>
          <p:cNvSpPr txBox="1">
            <a:spLocks/>
          </p:cNvSpPr>
          <p:nvPr/>
        </p:nvSpPr>
        <p:spPr>
          <a:xfrm>
            <a:off x="609600" y="152400"/>
            <a:ext cx="9144000" cy="615553"/>
          </a:xfrm>
          <a:prstGeom prst="rect">
            <a:avLst/>
          </a:prstGeom>
        </p:spPr>
        <p:txBody>
          <a:bodyPr wrap="square" lIns="0" tIns="0" rIns="0" bIns="0" anchor="b">
            <a:spAutoFit/>
          </a:bodyPr>
          <a:lstStyle>
            <a:lvl1pPr algn="ctr">
              <a:defRPr sz="6000" b="1" i="0">
                <a:solidFill>
                  <a:srgbClr val="1F3863"/>
                </a:solidFill>
                <a:latin typeface="Calibri"/>
                <a:ea typeface="+mj-ea"/>
                <a:cs typeface="Calibri"/>
              </a:defRPr>
            </a:lvl1pPr>
          </a:lstStyle>
          <a:p>
            <a:pPr algn="l"/>
            <a:r>
              <a:rPr lang="en-US" sz="4000" dirty="0"/>
              <a:t>Advance Authorisation…2/2</a:t>
            </a:r>
            <a:endParaRPr lang="en-IN" sz="4000" dirty="0"/>
          </a:p>
        </p:txBody>
      </p:sp>
    </p:spTree>
    <p:extLst>
      <p:ext uri="{BB962C8B-B14F-4D97-AF65-F5344CB8AC3E}">
        <p14:creationId xmlns:p14="http://schemas.microsoft.com/office/powerpoint/2010/main" val="399829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F684-8CF5-7224-2C18-CABFEF1808E3}"/>
              </a:ext>
            </a:extLst>
          </p:cNvPr>
          <p:cNvSpPr>
            <a:spLocks noGrp="1"/>
          </p:cNvSpPr>
          <p:nvPr>
            <p:ph type="ctrTitle"/>
          </p:nvPr>
        </p:nvSpPr>
        <p:spPr>
          <a:xfrm>
            <a:off x="990600" y="-304799"/>
            <a:ext cx="10439400" cy="984885"/>
          </a:xfrm>
        </p:spPr>
        <p:txBody>
          <a:bodyPr/>
          <a:lstStyle/>
          <a:p>
            <a:pPr algn="l"/>
            <a:r>
              <a:rPr lang="en-IN" sz="3200" dirty="0"/>
              <a:t>Advance Authorisation Import Mechanism through IIBX…1/2</a:t>
            </a:r>
          </a:p>
        </p:txBody>
      </p:sp>
      <p:sp>
        <p:nvSpPr>
          <p:cNvPr id="3" name="Subtitle 2">
            <a:extLst>
              <a:ext uri="{FF2B5EF4-FFF2-40B4-BE49-F238E27FC236}">
                <a16:creationId xmlns:a16="http://schemas.microsoft.com/office/drawing/2014/main" id="{7EE13690-E920-E6D4-85D5-72854285F1D5}"/>
              </a:ext>
            </a:extLst>
          </p:cNvPr>
          <p:cNvSpPr>
            <a:spLocks noGrp="1"/>
          </p:cNvSpPr>
          <p:nvPr>
            <p:ph type="subTitle" idx="1"/>
          </p:nvPr>
        </p:nvSpPr>
        <p:spPr>
          <a:xfrm>
            <a:off x="838200" y="914400"/>
            <a:ext cx="10564091" cy="4518032"/>
          </a:xfrm>
        </p:spPr>
        <p:txBody>
          <a:bodyPr/>
          <a:lstStyle/>
          <a:p>
            <a:pPr marL="342900" indent="-342900" algn="just">
              <a:lnSpc>
                <a:spcPct val="150000"/>
              </a:lnSpc>
              <a:buFont typeface="Wingdings" panose="05000000000000000000" pitchFamily="2" charset="2"/>
              <a:buChar char="§"/>
            </a:pPr>
            <a:r>
              <a:rPr lang="en-US" sz="2200" dirty="0"/>
              <a:t>Jewellers who hold the Advance Authorisation license and are also IFSCA notified Qualified Jewellers can now leverage the IIBX platform to import Bullion duty free under advance authorization licence. This mechanism streamlines the process and is a major development for India’s Jewellery export sector.</a:t>
            </a:r>
          </a:p>
          <a:p>
            <a:pPr marL="342900" indent="-342900" algn="just">
              <a:lnSpc>
                <a:spcPct val="150000"/>
              </a:lnSpc>
              <a:buFont typeface="Wingdings" panose="05000000000000000000" pitchFamily="2" charset="2"/>
              <a:buChar char="§"/>
            </a:pPr>
            <a:r>
              <a:rPr lang="en-US" sz="2200" dirty="0"/>
              <a:t>QJ to submit its Advance Authorisation Licence to IIBX</a:t>
            </a:r>
          </a:p>
          <a:p>
            <a:pPr marL="342900" indent="-342900" algn="l">
              <a:lnSpc>
                <a:spcPct val="150000"/>
              </a:lnSpc>
              <a:buFont typeface="Wingdings" panose="05000000000000000000" pitchFamily="2" charset="2"/>
              <a:buChar char="§"/>
            </a:pPr>
            <a:r>
              <a:rPr lang="en-US" sz="2200" dirty="0"/>
              <a:t>QJ to take AD letter for the quantity wish to trade on IIBX platform</a:t>
            </a:r>
          </a:p>
          <a:p>
            <a:pPr marL="342900" indent="-342900" algn="l">
              <a:lnSpc>
                <a:spcPct val="150000"/>
              </a:lnSpc>
              <a:buFont typeface="Wingdings" panose="05000000000000000000" pitchFamily="2" charset="2"/>
              <a:buChar char="§"/>
            </a:pPr>
            <a:r>
              <a:rPr lang="en-US" sz="2200" dirty="0"/>
              <a:t>QJ to remit USDs funds</a:t>
            </a:r>
          </a:p>
          <a:p>
            <a:pPr marL="342900" indent="-342900" algn="l">
              <a:lnSpc>
                <a:spcPct val="150000"/>
              </a:lnSpc>
              <a:buFont typeface="Wingdings" panose="05000000000000000000" pitchFamily="2" charset="2"/>
              <a:buChar char="§"/>
            </a:pPr>
            <a:r>
              <a:rPr lang="en-US" sz="2200" dirty="0"/>
              <a:t>The import is facilitated through the IIBX’s democratic and transparent platform, by purchasing Bullion Depository Receipts (BDRs).</a:t>
            </a:r>
          </a:p>
        </p:txBody>
      </p:sp>
      <p:pic>
        <p:nvPicPr>
          <p:cNvPr id="4" name="object 2">
            <a:extLst>
              <a:ext uri="{FF2B5EF4-FFF2-40B4-BE49-F238E27FC236}">
                <a16:creationId xmlns:a16="http://schemas.microsoft.com/office/drawing/2014/main" id="{D3E88FD0-B5F4-40ED-BB19-A0B46A9836C6}"/>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43565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9BFA14-29BA-3CA7-4330-587EC5C6891E}"/>
              </a:ext>
            </a:extLst>
          </p:cNvPr>
          <p:cNvSpPr>
            <a:spLocks noGrp="1"/>
          </p:cNvSpPr>
          <p:nvPr>
            <p:ph type="subTitle" idx="1"/>
          </p:nvPr>
        </p:nvSpPr>
        <p:spPr>
          <a:xfrm>
            <a:off x="1143000" y="1295400"/>
            <a:ext cx="10058400" cy="3693319"/>
          </a:xfrm>
        </p:spPr>
        <p:txBody>
          <a:bodyPr/>
          <a:lstStyle/>
          <a:p>
            <a:pPr marL="342900" indent="-342900" algn="l">
              <a:lnSpc>
                <a:spcPct val="150000"/>
              </a:lnSpc>
              <a:buFont typeface="Wingdings" panose="05000000000000000000" pitchFamily="2" charset="2"/>
              <a:buChar char="§"/>
            </a:pPr>
            <a:r>
              <a:rPr lang="en-US" dirty="0"/>
              <a:t>Post trade QJ to submit BDR extinguishment request to IIDIL (Depository)</a:t>
            </a:r>
          </a:p>
          <a:p>
            <a:pPr marL="342900" indent="-342900" algn="l">
              <a:lnSpc>
                <a:spcPct val="150000"/>
              </a:lnSpc>
              <a:buFont typeface="Wingdings" panose="05000000000000000000" pitchFamily="2" charset="2"/>
              <a:buChar char="§"/>
            </a:pPr>
            <a:r>
              <a:rPr lang="en-US" dirty="0"/>
              <a:t>QJ to share BDR extinguishment summary, Advance Authorisation Licence to his Customs House Agent (CHA) for BOE filing</a:t>
            </a:r>
          </a:p>
          <a:p>
            <a:pPr marL="342900" indent="-342900" algn="l">
              <a:lnSpc>
                <a:spcPct val="150000"/>
              </a:lnSpc>
              <a:buFont typeface="Wingdings" panose="05000000000000000000" pitchFamily="2" charset="2"/>
              <a:buChar char="§"/>
            </a:pPr>
            <a:r>
              <a:rPr lang="en-IN" dirty="0"/>
              <a:t>QJ to file BOE in the GIFT SEZ customs using its Advance Authorisation License.</a:t>
            </a:r>
          </a:p>
          <a:p>
            <a:pPr marL="342900" indent="-342900" algn="l">
              <a:lnSpc>
                <a:spcPct val="150000"/>
              </a:lnSpc>
              <a:buFont typeface="Wingdings" panose="05000000000000000000" pitchFamily="2" charset="2"/>
              <a:buChar char="§"/>
            </a:pPr>
            <a:r>
              <a:rPr lang="en-IN" dirty="0"/>
              <a:t>Customs clear the shipment under Advance Authorisation License duty free.</a:t>
            </a:r>
          </a:p>
          <a:p>
            <a:pPr marL="342900" indent="-342900" algn="l">
              <a:lnSpc>
                <a:spcPct val="150000"/>
              </a:lnSpc>
              <a:buFont typeface="Wingdings" panose="05000000000000000000" pitchFamily="2" charset="2"/>
              <a:buChar char="§"/>
            </a:pPr>
            <a:r>
              <a:rPr lang="en-IN" dirty="0"/>
              <a:t>QJ to instruct the Vault manager for the delivery in Domestic Tariff Area</a:t>
            </a:r>
          </a:p>
          <a:p>
            <a:endParaRPr lang="en-IN" dirty="0"/>
          </a:p>
        </p:txBody>
      </p:sp>
      <p:sp>
        <p:nvSpPr>
          <p:cNvPr id="4" name="Title 1">
            <a:extLst>
              <a:ext uri="{FF2B5EF4-FFF2-40B4-BE49-F238E27FC236}">
                <a16:creationId xmlns:a16="http://schemas.microsoft.com/office/drawing/2014/main" id="{EA4D9F13-6A0B-0FF9-0F6A-9FA278A0BBA8}"/>
              </a:ext>
            </a:extLst>
          </p:cNvPr>
          <p:cNvSpPr txBox="1">
            <a:spLocks/>
          </p:cNvSpPr>
          <p:nvPr/>
        </p:nvSpPr>
        <p:spPr>
          <a:xfrm>
            <a:off x="990600" y="187644"/>
            <a:ext cx="10287000" cy="492443"/>
          </a:xfrm>
          <a:prstGeom prst="rect">
            <a:avLst/>
          </a:prstGeom>
        </p:spPr>
        <p:txBody>
          <a:bodyPr wrap="square" lIns="0" tIns="0" rIns="0" bIns="0" anchor="b">
            <a:spAutoFit/>
          </a:bodyPr>
          <a:lstStyle>
            <a:lvl1pPr algn="ctr">
              <a:defRPr sz="6000" b="1" i="0">
                <a:solidFill>
                  <a:srgbClr val="1F3863"/>
                </a:solidFill>
                <a:latin typeface="Calibri"/>
                <a:ea typeface="+mj-ea"/>
                <a:cs typeface="Calibri"/>
              </a:defRPr>
            </a:lvl1pPr>
          </a:lstStyle>
          <a:p>
            <a:pPr algn="l"/>
            <a:r>
              <a:rPr lang="en-IN" sz="3200" kern="0" dirty="0"/>
              <a:t>Advance Authorisation Import Mechanism through IIBX…2/2</a:t>
            </a:r>
          </a:p>
        </p:txBody>
      </p:sp>
      <p:pic>
        <p:nvPicPr>
          <p:cNvPr id="5" name="object 2">
            <a:extLst>
              <a:ext uri="{FF2B5EF4-FFF2-40B4-BE49-F238E27FC236}">
                <a16:creationId xmlns:a16="http://schemas.microsoft.com/office/drawing/2014/main" id="{2348CEA9-0521-C095-AE91-DDF107D718D0}"/>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23944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8C6D48-63B9-E09C-590A-10D82BC3DCE4}"/>
              </a:ext>
            </a:extLst>
          </p:cNvPr>
          <p:cNvSpPr txBox="1">
            <a:spLocks/>
          </p:cNvSpPr>
          <p:nvPr/>
        </p:nvSpPr>
        <p:spPr>
          <a:xfrm>
            <a:off x="381000" y="228600"/>
            <a:ext cx="10287000" cy="492443"/>
          </a:xfrm>
          <a:prstGeom prst="rect">
            <a:avLst/>
          </a:prstGeom>
        </p:spPr>
        <p:txBody>
          <a:bodyPr wrap="square" lIns="0" tIns="0" rIns="0" bIns="0" anchor="b">
            <a:spAutoFit/>
          </a:bodyPr>
          <a:lstStyle>
            <a:lvl1pPr algn="ctr">
              <a:defRPr sz="6000" b="1" i="0">
                <a:solidFill>
                  <a:srgbClr val="1F3863"/>
                </a:solidFill>
                <a:latin typeface="Calibri"/>
                <a:ea typeface="+mj-ea"/>
                <a:cs typeface="Calibri"/>
              </a:defRPr>
            </a:lvl1pPr>
          </a:lstStyle>
          <a:p>
            <a:pPr algn="l"/>
            <a:r>
              <a:rPr lang="en-IN" sz="3200" kern="0" dirty="0"/>
              <a:t>BOE filing under Advance Authorisation at Customs</a:t>
            </a:r>
          </a:p>
        </p:txBody>
      </p:sp>
      <p:sp>
        <p:nvSpPr>
          <p:cNvPr id="7" name="Subtitle 2">
            <a:extLst>
              <a:ext uri="{FF2B5EF4-FFF2-40B4-BE49-F238E27FC236}">
                <a16:creationId xmlns:a16="http://schemas.microsoft.com/office/drawing/2014/main" id="{4F7D531A-AB3A-36DF-E369-CB016101447C}"/>
              </a:ext>
            </a:extLst>
          </p:cNvPr>
          <p:cNvSpPr txBox="1">
            <a:spLocks/>
          </p:cNvSpPr>
          <p:nvPr/>
        </p:nvSpPr>
        <p:spPr>
          <a:xfrm>
            <a:off x="533400" y="1143000"/>
            <a:ext cx="11430000" cy="4069384"/>
          </a:xfrm>
          <a:prstGeom prst="rect">
            <a:avLst/>
          </a:prstGeom>
        </p:spPr>
        <p:txBody>
          <a:bodyPr wrap="square" lIns="0" tIns="0" rIns="0" bIns="0">
            <a:spAutoFit/>
          </a:bodyPr>
          <a:lstStyle>
            <a:lvl1pPr marL="0" indent="0" algn="ctr">
              <a:buNone/>
              <a:defRPr sz="2400">
                <a:latin typeface="+mn-lt"/>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marL="457200" lvl="0" indent="-457200" algn="l" eaLnBrk="0" fontAlgn="base" hangingPunct="0">
              <a:lnSpc>
                <a:spcPct val="150000"/>
              </a:lnSpc>
              <a:spcBef>
                <a:spcPct val="0"/>
              </a:spcBef>
              <a:spcAft>
                <a:spcPct val="0"/>
              </a:spcAft>
              <a:buFont typeface="Wingdings" panose="05000000000000000000" pitchFamily="2" charset="2"/>
              <a:buChar char="§"/>
            </a:pPr>
            <a:r>
              <a:rPr lang="en-US" altLang="en-US" sz="3000" dirty="0">
                <a:latin typeface="Arial" panose="020B0604020202020204" pitchFamily="34" charset="0"/>
              </a:rPr>
              <a:t>Bond is to be filed with customs, as hitherto.</a:t>
            </a:r>
          </a:p>
          <a:p>
            <a:pPr marL="457200" lvl="0" indent="-457200" algn="l" eaLnBrk="0" fontAlgn="base" hangingPunct="0">
              <a:lnSpc>
                <a:spcPct val="150000"/>
              </a:lnSpc>
              <a:spcBef>
                <a:spcPct val="0"/>
              </a:spcBef>
              <a:spcAft>
                <a:spcPct val="0"/>
              </a:spcAft>
              <a:buFont typeface="Wingdings" panose="05000000000000000000" pitchFamily="2" charset="2"/>
              <a:buChar char="§"/>
            </a:pPr>
            <a:r>
              <a:rPr lang="en-US" altLang="en-US" sz="3000" dirty="0">
                <a:latin typeface="Arial" panose="020B0604020202020204" pitchFamily="34" charset="0"/>
              </a:rPr>
              <a:t>Once transaction is completed at IIBX &amp; post BDR extinguishment process at IIDI, the Gold can be taken to DTA after the customs clearance process. </a:t>
            </a:r>
          </a:p>
          <a:p>
            <a:pPr marL="457200" lvl="0" indent="-457200" algn="l" eaLnBrk="0" fontAlgn="base" hangingPunct="0">
              <a:lnSpc>
                <a:spcPct val="150000"/>
              </a:lnSpc>
              <a:spcBef>
                <a:spcPct val="0"/>
              </a:spcBef>
              <a:spcAft>
                <a:spcPct val="0"/>
              </a:spcAft>
              <a:buFont typeface="Wingdings" panose="05000000000000000000" pitchFamily="2" charset="2"/>
              <a:buChar char="§"/>
            </a:pPr>
            <a:r>
              <a:rPr lang="en-US" altLang="en-US" sz="3000" dirty="0">
                <a:latin typeface="Arial" panose="020B0604020202020204" pitchFamily="34" charset="0"/>
              </a:rPr>
              <a:t>Please Note: Under Advance Authorisation for Domestic Tariff Area, the T type BOE is to be filed.</a:t>
            </a:r>
          </a:p>
        </p:txBody>
      </p:sp>
    </p:spTree>
    <p:extLst>
      <p:ext uri="{BB962C8B-B14F-4D97-AF65-F5344CB8AC3E}">
        <p14:creationId xmlns:p14="http://schemas.microsoft.com/office/powerpoint/2010/main" val="317740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3AE-0DE4-FFB5-F25A-532F4D897C75}"/>
              </a:ext>
            </a:extLst>
          </p:cNvPr>
          <p:cNvSpPr>
            <a:spLocks noGrp="1"/>
          </p:cNvSpPr>
          <p:nvPr>
            <p:ph type="ctrTitle"/>
          </p:nvPr>
        </p:nvSpPr>
        <p:spPr>
          <a:xfrm>
            <a:off x="1295400" y="152400"/>
            <a:ext cx="9525000" cy="461665"/>
          </a:xfrm>
        </p:spPr>
        <p:txBody>
          <a:bodyPr/>
          <a:lstStyle/>
          <a:p>
            <a:pPr algn="l"/>
            <a:r>
              <a:rPr lang="en-US" sz="3000" kern="1200" dirty="0">
                <a:solidFill>
                  <a:schemeClr val="accent1">
                    <a:lumMod val="50000"/>
                  </a:schemeClr>
                </a:solidFill>
                <a:latin typeface="Aptos" panose="020B0004020202020204" pitchFamily="34" charset="0"/>
                <a:cs typeface="+mj-cs"/>
              </a:rPr>
              <a:t>Gold for SEZ Exporters of Jewellery</a:t>
            </a:r>
            <a:endParaRPr lang="en-IN" sz="3000" kern="1200" dirty="0">
              <a:solidFill>
                <a:schemeClr val="accent1">
                  <a:lumMod val="50000"/>
                </a:schemeClr>
              </a:solidFill>
              <a:latin typeface="Aptos" panose="020B0004020202020204" pitchFamily="34" charset="0"/>
              <a:cs typeface="+mj-cs"/>
            </a:endParaRPr>
          </a:p>
        </p:txBody>
      </p:sp>
      <p:sp>
        <p:nvSpPr>
          <p:cNvPr id="3" name="Subtitle 2">
            <a:extLst>
              <a:ext uri="{FF2B5EF4-FFF2-40B4-BE49-F238E27FC236}">
                <a16:creationId xmlns:a16="http://schemas.microsoft.com/office/drawing/2014/main" id="{653AD037-E4A5-A0DC-4FCD-6491935346AB}"/>
              </a:ext>
            </a:extLst>
          </p:cNvPr>
          <p:cNvSpPr>
            <a:spLocks noGrp="1"/>
          </p:cNvSpPr>
          <p:nvPr>
            <p:ph type="subTitle" idx="1"/>
          </p:nvPr>
        </p:nvSpPr>
        <p:spPr>
          <a:xfrm>
            <a:off x="1219200" y="1014174"/>
            <a:ext cx="10058400" cy="4924425"/>
          </a:xfrm>
        </p:spPr>
        <p:txBody>
          <a:bodyPr/>
          <a:lstStyle/>
          <a:p>
            <a:pPr marL="342900" indent="-342900" algn="just">
              <a:lnSpc>
                <a:spcPct val="150000"/>
              </a:lnSpc>
              <a:buFont typeface="Wingdings" panose="05000000000000000000" pitchFamily="2" charset="2"/>
              <a:buChar char="Ø"/>
            </a:pPr>
            <a:r>
              <a:rPr lang="en-US" sz="2000" dirty="0">
                <a:latin typeface="Aptos" panose="020B0004020202020204" pitchFamily="34" charset="0"/>
                <a:cs typeface="Calibri" panose="020F0502020204030204" pitchFamily="34" charset="0"/>
              </a:rPr>
              <a:t>Gold for Exporters of Jewellery in SEZs</a:t>
            </a:r>
          </a:p>
          <a:p>
            <a:pPr marL="342900" indent="-342900" algn="just">
              <a:lnSpc>
                <a:spcPct val="150000"/>
              </a:lnSpc>
              <a:buFont typeface="Wingdings" panose="05000000000000000000" pitchFamily="2" charset="2"/>
              <a:buChar char="Ø"/>
            </a:pPr>
            <a:r>
              <a:rPr lang="en-US" sz="2000" dirty="0">
                <a:latin typeface="Aptos" panose="020B0004020202020204" pitchFamily="34" charset="0"/>
                <a:cs typeface="Calibri" panose="020F0502020204030204" pitchFamily="34" charset="0"/>
              </a:rPr>
              <a:t>Development Commissioner of GIFT SEZ has issued a public notice on 06/2023-24 whereby Standard Operating Procedure (SOP) has been issued in accordance with Rule 38 of SEZ rules, 2006, Which address the need for Zone to Zone transfer of bullion imported by Qualified Jewellers through IIBX.</a:t>
            </a:r>
          </a:p>
          <a:p>
            <a:pPr marL="342900" indent="-342900" algn="just">
              <a:lnSpc>
                <a:spcPct val="150000"/>
              </a:lnSpc>
              <a:buFont typeface="Wingdings" panose="05000000000000000000" pitchFamily="2" charset="2"/>
              <a:buChar char="Ø"/>
            </a:pPr>
            <a:r>
              <a:rPr lang="en-IN" sz="2000" dirty="0">
                <a:effectLst/>
                <a:latin typeface="Aptos" panose="020B0004020202020204" pitchFamily="34" charset="0"/>
                <a:ea typeface="Times New Roman" panose="02020603050405020304" pitchFamily="18" charset="0"/>
                <a:cs typeface="Aptos" panose="020B0004020202020204" pitchFamily="34" charset="0"/>
              </a:rPr>
              <a:t>The SEZ Division of the Department of Commerce, Ministry of Commerce &amp; Industry, Government of India, has issued letter No.J.16/3/2007-SEZ Vol-V, dated June 22, 2024, to all Development Commissioners of Special Economic Zones regarding the implementation of ICEGATE at all SEZs, except IT/ITES SEZs and FTWZs, effective from July 1, 2024.</a:t>
            </a:r>
            <a:endParaRPr lang="en-US" sz="20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IN" sz="2000" dirty="0">
              <a:latin typeface="Aptos" panose="020B0004020202020204" pitchFamily="34" charset="0"/>
            </a:endParaRPr>
          </a:p>
        </p:txBody>
      </p:sp>
      <p:pic>
        <p:nvPicPr>
          <p:cNvPr id="4" name="object 2">
            <a:extLst>
              <a:ext uri="{FF2B5EF4-FFF2-40B4-BE49-F238E27FC236}">
                <a16:creationId xmlns:a16="http://schemas.microsoft.com/office/drawing/2014/main" id="{EEAF11EC-CAD5-99C6-405F-54BD5A07A39C}"/>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93721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7BA0-402D-2CDF-C059-51DD141E5F92}"/>
              </a:ext>
            </a:extLst>
          </p:cNvPr>
          <p:cNvSpPr>
            <a:spLocks noGrp="1"/>
          </p:cNvSpPr>
          <p:nvPr>
            <p:ph type="ctrTitle"/>
          </p:nvPr>
        </p:nvSpPr>
        <p:spPr>
          <a:xfrm>
            <a:off x="304800" y="350223"/>
            <a:ext cx="11582400" cy="338554"/>
          </a:xfrm>
          <a:noFill/>
          <a:ln>
            <a:noFill/>
          </a:ln>
        </p:spPr>
        <p:style>
          <a:lnRef idx="2">
            <a:schemeClr val="accent1"/>
          </a:lnRef>
          <a:fillRef idx="1">
            <a:schemeClr val="lt1"/>
          </a:fillRef>
          <a:effectRef idx="0">
            <a:schemeClr val="accent1"/>
          </a:effectRef>
          <a:fontRef idx="minor">
            <a:schemeClr val="dk1"/>
          </a:fontRef>
        </p:style>
        <p:txBody>
          <a:bodyPr/>
          <a:lstStyle/>
          <a:p>
            <a:r>
              <a:rPr lang="en-IN" sz="2200" dirty="0">
                <a:ea typeface="+mj-ea"/>
              </a:rPr>
              <a:t>UNDERSTANDING IFSCA CIRCULAR ON REVISED QUALIFYING CRITERIA FOR QUALIFIED JEWELLERS</a:t>
            </a:r>
          </a:p>
        </p:txBody>
      </p:sp>
      <p:sp>
        <p:nvSpPr>
          <p:cNvPr id="3" name="Subtitle 2">
            <a:extLst>
              <a:ext uri="{FF2B5EF4-FFF2-40B4-BE49-F238E27FC236}">
                <a16:creationId xmlns:a16="http://schemas.microsoft.com/office/drawing/2014/main" id="{4E38165C-2E21-36B8-3906-C9D17F4A05C0}"/>
              </a:ext>
            </a:extLst>
          </p:cNvPr>
          <p:cNvSpPr>
            <a:spLocks noGrp="1"/>
          </p:cNvSpPr>
          <p:nvPr>
            <p:ph type="subTitle" idx="1"/>
          </p:nvPr>
        </p:nvSpPr>
        <p:spPr>
          <a:xfrm>
            <a:off x="1905000" y="1828800"/>
            <a:ext cx="9144000" cy="1107996"/>
          </a:xfrm>
        </p:spPr>
        <p:txBody>
          <a:bodyPr/>
          <a:lstStyle/>
          <a:p>
            <a:r>
              <a:rPr lang="en-IN" sz="3600" dirty="0">
                <a:ln w="0"/>
                <a:solidFill>
                  <a:schemeClr val="tx1"/>
                </a:solidFill>
                <a:effectLst>
                  <a:outerShdw blurRad="38100" dist="19050" dir="2700000" algn="tl" rotWithShape="0">
                    <a:schemeClr val="dk1">
                      <a:alpha val="40000"/>
                    </a:schemeClr>
                  </a:outerShdw>
                </a:effectLst>
              </a:rPr>
              <a:t>IFSCA-PMTS/10/2023-Precious Metals </a:t>
            </a:r>
          </a:p>
          <a:p>
            <a:r>
              <a:rPr lang="en-IN" sz="3600" dirty="0">
                <a:ln w="0"/>
                <a:solidFill>
                  <a:schemeClr val="tx1"/>
                </a:solidFill>
                <a:effectLst>
                  <a:outerShdw blurRad="38100" dist="19050" dir="2700000" algn="tl" rotWithShape="0">
                    <a:schemeClr val="dk1">
                      <a:alpha val="40000"/>
                    </a:schemeClr>
                  </a:outerShdw>
                </a:effectLst>
              </a:rPr>
              <a:t>dated October 10, 2025</a:t>
            </a:r>
          </a:p>
        </p:txBody>
      </p:sp>
      <p:pic>
        <p:nvPicPr>
          <p:cNvPr id="4" name="object 2">
            <a:extLst>
              <a:ext uri="{FF2B5EF4-FFF2-40B4-BE49-F238E27FC236}">
                <a16:creationId xmlns:a16="http://schemas.microsoft.com/office/drawing/2014/main" id="{420555EF-5399-CA53-438A-4DB76CFC7128}"/>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89501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2">
            <a:extLst>
              <a:ext uri="{FF2B5EF4-FFF2-40B4-BE49-F238E27FC236}">
                <a16:creationId xmlns:a16="http://schemas.microsoft.com/office/drawing/2014/main" id="{33F2CF4C-54F5-64AD-AC92-4354DE642580}"/>
              </a:ext>
            </a:extLst>
          </p:cNvPr>
          <p:cNvPicPr/>
          <p:nvPr/>
        </p:nvPicPr>
        <p:blipFill>
          <a:blip r:embed="rId2" cstate="print"/>
          <a:stretch>
            <a:fillRect/>
          </a:stretch>
        </p:blipFill>
        <p:spPr>
          <a:xfrm>
            <a:off x="5029199" y="3047"/>
            <a:ext cx="2514599" cy="1597153"/>
          </a:xfrm>
          <a:prstGeom prst="rect">
            <a:avLst/>
          </a:prstGeom>
        </p:spPr>
      </p:pic>
      <p:graphicFrame>
        <p:nvGraphicFramePr>
          <p:cNvPr id="5" name="Diagram 4">
            <a:extLst>
              <a:ext uri="{FF2B5EF4-FFF2-40B4-BE49-F238E27FC236}">
                <a16:creationId xmlns:a16="http://schemas.microsoft.com/office/drawing/2014/main" id="{DA182BBB-EE2A-640F-64ED-7324A644A4FE}"/>
              </a:ext>
            </a:extLst>
          </p:cNvPr>
          <p:cNvGraphicFramePr/>
          <p:nvPr/>
        </p:nvGraphicFramePr>
        <p:xfrm>
          <a:off x="228600" y="1447800"/>
          <a:ext cx="632460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object 2">
            <a:extLst>
              <a:ext uri="{FF2B5EF4-FFF2-40B4-BE49-F238E27FC236}">
                <a16:creationId xmlns:a16="http://schemas.microsoft.com/office/drawing/2014/main" id="{39D83A8B-A616-B385-59B1-535DCF583633}"/>
              </a:ext>
            </a:extLst>
          </p:cNvPr>
          <p:cNvPicPr/>
          <p:nvPr/>
        </p:nvPicPr>
        <p:blipFill>
          <a:blip r:embed="rId8" cstate="print"/>
          <a:stretch>
            <a:fillRect/>
          </a:stretch>
        </p:blipFill>
        <p:spPr>
          <a:xfrm>
            <a:off x="10896600" y="6357658"/>
            <a:ext cx="1138628" cy="379455"/>
          </a:xfrm>
          <a:prstGeom prst="rect">
            <a:avLst/>
          </a:prstGeom>
        </p:spPr>
      </p:pic>
      <p:pic>
        <p:nvPicPr>
          <p:cNvPr id="3" name="Picture 2" descr="A building with a flag in front of a city&#10;&#10;Description automatically generated">
            <a:extLst>
              <a:ext uri="{FF2B5EF4-FFF2-40B4-BE49-F238E27FC236}">
                <a16:creationId xmlns:a16="http://schemas.microsoft.com/office/drawing/2014/main" id="{6F3CA51B-59C8-49C8-15B7-B54E70499B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600" y="2362199"/>
            <a:ext cx="5329628" cy="3145687"/>
          </a:xfrm>
          <a:prstGeom prst="rect">
            <a:avLst/>
          </a:prstGeom>
        </p:spPr>
      </p:pic>
    </p:spTree>
    <p:extLst>
      <p:ext uri="{BB962C8B-B14F-4D97-AF65-F5344CB8AC3E}">
        <p14:creationId xmlns:p14="http://schemas.microsoft.com/office/powerpoint/2010/main" val="109507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D7A4C-5F3F-26F6-AFCB-AE582FCBC52D}"/>
              </a:ext>
            </a:extLst>
          </p:cNvPr>
          <p:cNvSpPr>
            <a:spLocks noGrp="1"/>
          </p:cNvSpPr>
          <p:nvPr>
            <p:ph idx="1"/>
          </p:nvPr>
        </p:nvSpPr>
        <p:spPr>
          <a:xfrm>
            <a:off x="409492" y="990600"/>
            <a:ext cx="11373015" cy="5303531"/>
          </a:xfrm>
        </p:spPr>
        <p:txBody>
          <a:bodyPr>
            <a:noAutofit/>
          </a:bodyPr>
          <a:lstStyle/>
          <a:p>
            <a:pPr marL="514350" indent="-285750" algn="just">
              <a:lnSpc>
                <a:spcPct val="150000"/>
              </a:lnSpc>
              <a:spcAft>
                <a:spcPts val="800"/>
              </a:spcAft>
              <a:buFont typeface="Wingdings" panose="05000000000000000000" pitchFamily="2" charset="2"/>
              <a:buChar char="§"/>
            </a:pPr>
            <a:r>
              <a:rPr lang="en-IN" sz="2200" kern="100" dirty="0">
                <a:latin typeface="Aptos" panose="020B0004020202020204" pitchFamily="34" charset="0"/>
                <a:cs typeface="Times New Roman" panose="02020603050405020304" pitchFamily="18" charset="0"/>
              </a:rPr>
              <a:t>The entity shall be engaged in the business of goods falling under ITS(HS) codes 7106, 7108, 7113, 7114 and 7118 under Chapter 71 of ITC(HS);</a:t>
            </a:r>
          </a:p>
          <a:p>
            <a:pPr marL="228600" algn="just">
              <a:lnSpc>
                <a:spcPct val="150000"/>
              </a:lnSpc>
              <a:spcAft>
                <a:spcPts val="800"/>
              </a:spcAft>
            </a:pPr>
            <a:r>
              <a:rPr lang="en-IN" sz="2200" kern="100" dirty="0">
                <a:latin typeface="Aptos" panose="020B0004020202020204" pitchFamily="34" charset="0"/>
                <a:cs typeface="Times New Roman" panose="02020603050405020304" pitchFamily="18" charset="0"/>
              </a:rPr>
              <a:t>b) The entity must have filed due GST returns up to the preceding month/quarter, as applicable, prior to making an application to the IIBX;</a:t>
            </a:r>
          </a:p>
          <a:p>
            <a:pPr marL="228600" algn="just">
              <a:lnSpc>
                <a:spcPct val="150000"/>
              </a:lnSpc>
              <a:spcAft>
                <a:spcPts val="800"/>
              </a:spcAft>
            </a:pPr>
            <a:r>
              <a:rPr lang="en-IN" sz="2200" kern="100" dirty="0">
                <a:latin typeface="Aptos" panose="020B0004020202020204" pitchFamily="34" charset="0"/>
                <a:cs typeface="Times New Roman" panose="02020603050405020304" pitchFamily="18" charset="0"/>
              </a:rPr>
              <a:t>c) A certificate should be submitted by the entity, duly attested by a practicing chartered accountant or a practicing cost accountant or a practicing company secretary, stating that: </a:t>
            </a:r>
          </a:p>
          <a:p>
            <a:pPr marL="685800" lvl="2" algn="just">
              <a:lnSpc>
                <a:spcPct val="150000"/>
              </a:lnSpc>
              <a:spcAft>
                <a:spcPts val="800"/>
              </a:spcAft>
            </a:pPr>
            <a:r>
              <a:rPr lang="en-IN" sz="2200" kern="100" dirty="0" err="1">
                <a:latin typeface="Aptos" panose="020B0004020202020204" pitchFamily="34" charset="0"/>
                <a:cs typeface="Times New Roman" panose="02020603050405020304" pitchFamily="18" charset="0"/>
              </a:rPr>
              <a:t>i</a:t>
            </a:r>
            <a:r>
              <a:rPr lang="en-IN" sz="2200" kern="100" dirty="0">
                <a:latin typeface="Aptos" panose="020B0004020202020204" pitchFamily="34" charset="0"/>
                <a:cs typeface="Times New Roman" panose="02020603050405020304" pitchFamily="18" charset="0"/>
              </a:rPr>
              <a:t>. </a:t>
            </a:r>
            <a:r>
              <a:rPr lang="en-IN" sz="2200" b="1" kern="100" dirty="0">
                <a:latin typeface="Aptos" panose="020B0004020202020204" pitchFamily="34" charset="0"/>
                <a:cs typeface="Times New Roman" panose="02020603050405020304" pitchFamily="18" charset="0"/>
              </a:rPr>
              <a:t>60%</a:t>
            </a:r>
            <a:r>
              <a:rPr lang="en-IN" sz="2200" kern="100" dirty="0">
                <a:latin typeface="Aptos" panose="020B0004020202020204" pitchFamily="34" charset="0"/>
                <a:cs typeface="Times New Roman" panose="02020603050405020304" pitchFamily="18" charset="0"/>
              </a:rPr>
              <a:t> of annual turnover in </a:t>
            </a:r>
            <a:r>
              <a:rPr lang="en-IN" sz="2200" b="1" kern="100" dirty="0">
                <a:latin typeface="Aptos" panose="020B0004020202020204" pitchFamily="34" charset="0"/>
                <a:cs typeface="Times New Roman" panose="02020603050405020304" pitchFamily="18" charset="0"/>
              </a:rPr>
              <a:t>each of the last 3 financial years including the current financial year until the date of making the application</a:t>
            </a:r>
            <a:r>
              <a:rPr lang="en-IN" sz="2200" kern="100" dirty="0">
                <a:latin typeface="Aptos" panose="020B0004020202020204" pitchFamily="34" charset="0"/>
                <a:cs typeface="Times New Roman" panose="02020603050405020304" pitchFamily="18" charset="0"/>
              </a:rPr>
              <a:t>, or </a:t>
            </a:r>
          </a:p>
          <a:p>
            <a:pPr marL="514350" lvl="1" indent="-285750" algn="just">
              <a:lnSpc>
                <a:spcPct val="150000"/>
              </a:lnSpc>
              <a:spcAft>
                <a:spcPts val="800"/>
              </a:spcAft>
              <a:buFont typeface="Wingdings" panose="05000000000000000000" pitchFamily="2" charset="2"/>
              <a:buChar char="§"/>
            </a:pPr>
            <a:endParaRPr lang="en-IN" kern="100" dirty="0">
              <a:latin typeface="Aptos" panose="020B0004020202020204" pitchFamily="34" charset="0"/>
              <a:cs typeface="Times New Roman" panose="02020603050405020304" pitchFamily="18" charset="0"/>
            </a:endParaRPr>
          </a:p>
          <a:p>
            <a:pPr algn="just"/>
            <a:endParaRPr lang="en-IN" sz="2400" dirty="0"/>
          </a:p>
        </p:txBody>
      </p:sp>
      <p:pic>
        <p:nvPicPr>
          <p:cNvPr id="6" name="object 2">
            <a:extLst>
              <a:ext uri="{FF2B5EF4-FFF2-40B4-BE49-F238E27FC236}">
                <a16:creationId xmlns:a16="http://schemas.microsoft.com/office/drawing/2014/main" id="{8E334A9E-679E-37EF-6121-12CC5CABF01B}"/>
              </a:ext>
            </a:extLst>
          </p:cNvPr>
          <p:cNvPicPr/>
          <p:nvPr/>
        </p:nvPicPr>
        <p:blipFill>
          <a:blip r:embed="rId2" cstate="print"/>
          <a:stretch>
            <a:fillRect/>
          </a:stretch>
        </p:blipFill>
        <p:spPr>
          <a:xfrm>
            <a:off x="11053372" y="6462618"/>
            <a:ext cx="1138628" cy="379455"/>
          </a:xfrm>
          <a:prstGeom prst="rect">
            <a:avLst/>
          </a:prstGeom>
        </p:spPr>
      </p:pic>
      <p:sp>
        <p:nvSpPr>
          <p:cNvPr id="5" name="Title 4">
            <a:extLst>
              <a:ext uri="{FF2B5EF4-FFF2-40B4-BE49-F238E27FC236}">
                <a16:creationId xmlns:a16="http://schemas.microsoft.com/office/drawing/2014/main" id="{42E548BC-D6ED-C029-AD40-DD27747CC2A4}"/>
              </a:ext>
            </a:extLst>
          </p:cNvPr>
          <p:cNvSpPr>
            <a:spLocks noGrp="1"/>
          </p:cNvSpPr>
          <p:nvPr>
            <p:ph type="title"/>
          </p:nvPr>
        </p:nvSpPr>
        <p:spPr>
          <a:xfrm>
            <a:off x="1059380" y="136092"/>
            <a:ext cx="10563306" cy="484748"/>
          </a:xfrm>
        </p:spPr>
        <p:txBody>
          <a:bodyPr/>
          <a:lstStyle/>
          <a:p>
            <a:pPr algn="ctr" rtl="0" fontAlgn="base">
              <a:lnSpc>
                <a:spcPct val="90000"/>
              </a:lnSpc>
              <a:spcBef>
                <a:spcPct val="0"/>
              </a:spcBef>
              <a:defRPr/>
            </a:pPr>
            <a:r>
              <a:rPr lang="en-US" sz="3500" dirty="0"/>
              <a:t>Revised Norms for being a Qualified Jeweller (QJ)…1/2</a:t>
            </a:r>
            <a:endParaRPr lang="en-IN" sz="3500" dirty="0"/>
          </a:p>
        </p:txBody>
      </p:sp>
    </p:spTree>
    <p:extLst>
      <p:ext uri="{BB962C8B-B14F-4D97-AF65-F5344CB8AC3E}">
        <p14:creationId xmlns:p14="http://schemas.microsoft.com/office/powerpoint/2010/main" val="289687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5D6F60-3A1B-AF4E-7134-B91B18BA3949}"/>
              </a:ext>
            </a:extLst>
          </p:cNvPr>
          <p:cNvSpPr>
            <a:spLocks noGrp="1"/>
          </p:cNvSpPr>
          <p:nvPr>
            <p:ph type="body" idx="1"/>
          </p:nvPr>
        </p:nvSpPr>
        <p:spPr>
          <a:xfrm>
            <a:off x="609600" y="1295400"/>
            <a:ext cx="11049000" cy="5034648"/>
          </a:xfrm>
        </p:spPr>
        <p:txBody>
          <a:bodyPr/>
          <a:lstStyle/>
          <a:p>
            <a:pPr marL="685800" lvl="2" algn="just">
              <a:lnSpc>
                <a:spcPct val="150000"/>
              </a:lnSpc>
              <a:spcAft>
                <a:spcPts val="800"/>
              </a:spcAft>
            </a:pPr>
            <a:r>
              <a:rPr lang="en-IN" sz="2200" kern="100" dirty="0">
                <a:latin typeface="Aptos" panose="020B0004020202020204" pitchFamily="34" charset="0"/>
                <a:cs typeface="Times New Roman" panose="02020603050405020304" pitchFamily="18" charset="0"/>
              </a:rPr>
              <a:t>ii. </a:t>
            </a:r>
            <a:r>
              <a:rPr lang="en-IN" sz="2200" b="1" kern="100" dirty="0">
                <a:latin typeface="Aptos" panose="020B0004020202020204" pitchFamily="34" charset="0"/>
                <a:cs typeface="Times New Roman" panose="02020603050405020304" pitchFamily="18" charset="0"/>
              </a:rPr>
              <a:t>90% </a:t>
            </a:r>
            <a:r>
              <a:rPr lang="en-IN" sz="2200" kern="100" dirty="0">
                <a:latin typeface="Aptos" panose="020B0004020202020204" pitchFamily="34" charset="0"/>
                <a:cs typeface="Times New Roman" panose="02020603050405020304" pitchFamily="18" charset="0"/>
              </a:rPr>
              <a:t>of annual turnover in the </a:t>
            </a:r>
            <a:r>
              <a:rPr lang="en-IN" sz="2200" b="1" kern="100" dirty="0">
                <a:latin typeface="Aptos" panose="020B0004020202020204" pitchFamily="34" charset="0"/>
                <a:cs typeface="Times New Roman" panose="02020603050405020304" pitchFamily="18" charset="0"/>
              </a:rPr>
              <a:t>previous entire financial year including the current financial</a:t>
            </a:r>
            <a:r>
              <a:rPr lang="en-IN" sz="2200" kern="100" dirty="0">
                <a:latin typeface="Aptos" panose="020B0004020202020204" pitchFamily="34" charset="0"/>
                <a:cs typeface="Times New Roman" panose="02020603050405020304" pitchFamily="18" charset="0"/>
              </a:rPr>
              <a:t> </a:t>
            </a:r>
            <a:r>
              <a:rPr lang="en-IN" sz="2200" b="1" kern="100" dirty="0">
                <a:latin typeface="Aptos" panose="020B0004020202020204" pitchFamily="34" charset="0"/>
                <a:cs typeface="Times New Roman" panose="02020603050405020304" pitchFamily="18" charset="0"/>
              </a:rPr>
              <a:t>year</a:t>
            </a:r>
            <a:r>
              <a:rPr lang="en-IN" sz="2200" kern="100" dirty="0">
                <a:latin typeface="Aptos" panose="020B0004020202020204" pitchFamily="34" charset="0"/>
                <a:cs typeface="Times New Roman" panose="02020603050405020304" pitchFamily="18" charset="0"/>
              </a:rPr>
              <a:t> until the date of making the application. </a:t>
            </a:r>
          </a:p>
          <a:p>
            <a:pPr marL="228600" lvl="1" algn="just">
              <a:lnSpc>
                <a:spcPct val="150000"/>
              </a:lnSpc>
              <a:spcAft>
                <a:spcPts val="800"/>
              </a:spcAft>
            </a:pPr>
            <a:r>
              <a:rPr lang="en-IN" sz="2200" kern="100" dirty="0">
                <a:latin typeface="Aptos" panose="020B0004020202020204" pitchFamily="34" charset="0"/>
                <a:cs typeface="Times New Roman" panose="02020603050405020304" pitchFamily="18" charset="0"/>
              </a:rPr>
              <a:t>are through dealing in goods falling under ITS(HS) codes 7106, 7108, 7113, 7114 and 7118 under Chapter 71 of ITC(HS); and</a:t>
            </a:r>
          </a:p>
          <a:p>
            <a:pPr marL="228600" lvl="1" algn="just">
              <a:lnSpc>
                <a:spcPct val="150000"/>
              </a:lnSpc>
              <a:spcAft>
                <a:spcPts val="800"/>
              </a:spcAft>
            </a:pPr>
            <a:r>
              <a:rPr lang="en-IN" sz="2200" kern="100" dirty="0">
                <a:latin typeface="Aptos" panose="020B0004020202020204" pitchFamily="34" charset="0"/>
                <a:cs typeface="Times New Roman" panose="02020603050405020304" pitchFamily="18" charset="0"/>
              </a:rPr>
              <a:t>d) The entity shall have a minimum net worth of </a:t>
            </a:r>
            <a:r>
              <a:rPr lang="en-IN" sz="2200" b="1" kern="100" dirty="0">
                <a:latin typeface="Aptos" panose="020B0004020202020204" pitchFamily="34" charset="0"/>
                <a:cs typeface="Times New Roman" panose="02020603050405020304" pitchFamily="18" charset="0"/>
              </a:rPr>
              <a:t>INR 15 crore </a:t>
            </a:r>
            <a:r>
              <a:rPr lang="en-IN" sz="2200" kern="100" dirty="0">
                <a:latin typeface="Aptos" panose="020B0004020202020204" pitchFamily="34" charset="0"/>
                <a:cs typeface="Times New Roman" panose="02020603050405020304" pitchFamily="18" charset="0"/>
              </a:rPr>
              <a:t>as per its latest audited financial statement.</a:t>
            </a:r>
          </a:p>
          <a:p>
            <a:pPr algn="just">
              <a:lnSpc>
                <a:spcPct val="150000"/>
              </a:lnSpc>
              <a:spcAft>
                <a:spcPts val="800"/>
              </a:spcAft>
            </a:pPr>
            <a:r>
              <a:rPr lang="en-IN" sz="2200" kern="100" dirty="0">
                <a:latin typeface="Aptos" panose="020B0004020202020204" pitchFamily="34" charset="0"/>
                <a:cs typeface="Times New Roman" panose="02020603050405020304" pitchFamily="18" charset="0"/>
              </a:rPr>
              <a:t> e) An applicant shall be considered for notification as a Qualified Jeweller only if it   </a:t>
            </a:r>
          </a:p>
          <a:p>
            <a:pPr algn="just">
              <a:lnSpc>
                <a:spcPct val="150000"/>
              </a:lnSpc>
              <a:spcAft>
                <a:spcPts val="800"/>
              </a:spcAft>
            </a:pPr>
            <a:r>
              <a:rPr lang="en-IN" sz="2200" kern="100" dirty="0">
                <a:latin typeface="Aptos" panose="020B0004020202020204" pitchFamily="34" charset="0"/>
                <a:cs typeface="Times New Roman" panose="02020603050405020304" pitchFamily="18" charset="0"/>
              </a:rPr>
              <a:t>    qualifies  as a “fit and proper person”.</a:t>
            </a:r>
          </a:p>
          <a:p>
            <a:pPr algn="just">
              <a:lnSpc>
                <a:spcPct val="150000"/>
              </a:lnSpc>
              <a:spcAft>
                <a:spcPts val="800"/>
              </a:spcAft>
            </a:pPr>
            <a:r>
              <a:rPr lang="en-US" sz="2200" b="1" kern="100" dirty="0">
                <a:latin typeface="Aptos" panose="020B0004020202020204" pitchFamily="34" charset="0"/>
                <a:cs typeface="Times New Roman" panose="02020603050405020304" pitchFamily="18" charset="0"/>
              </a:rPr>
              <a:t>Ref. Para 3</a:t>
            </a:r>
          </a:p>
        </p:txBody>
      </p:sp>
      <p:sp>
        <p:nvSpPr>
          <p:cNvPr id="4" name="Title 4">
            <a:extLst>
              <a:ext uri="{FF2B5EF4-FFF2-40B4-BE49-F238E27FC236}">
                <a16:creationId xmlns:a16="http://schemas.microsoft.com/office/drawing/2014/main" id="{F3EEAB66-0EFA-FFB3-3385-7167405FD8BD}"/>
              </a:ext>
            </a:extLst>
          </p:cNvPr>
          <p:cNvSpPr txBox="1">
            <a:spLocks/>
          </p:cNvSpPr>
          <p:nvPr/>
        </p:nvSpPr>
        <p:spPr>
          <a:xfrm>
            <a:off x="304800" y="304800"/>
            <a:ext cx="10563306" cy="484748"/>
          </a:xfrm>
          <a:prstGeom prst="rect">
            <a:avLst/>
          </a:prstGeom>
        </p:spPr>
        <p:txBody>
          <a:bodyPr wrap="square" lIns="0" tIns="0" rIns="0" bIns="0">
            <a:spAutoFit/>
          </a:bodyPr>
          <a:lstStyle>
            <a:lvl1pPr>
              <a:defRPr sz="1800" b="1" i="0">
                <a:solidFill>
                  <a:srgbClr val="1F3863"/>
                </a:solidFill>
                <a:latin typeface="Calibri"/>
                <a:ea typeface="+mj-ea"/>
                <a:cs typeface="Calibri"/>
              </a:defRPr>
            </a:lvl1pPr>
          </a:lstStyle>
          <a:p>
            <a:pPr algn="ctr" rtl="0" fontAlgn="base">
              <a:lnSpc>
                <a:spcPct val="90000"/>
              </a:lnSpc>
              <a:spcBef>
                <a:spcPct val="0"/>
              </a:spcBef>
              <a:defRPr/>
            </a:pPr>
            <a:r>
              <a:rPr lang="en-US" sz="3500" dirty="0"/>
              <a:t>Revised Norms for being a Qualified </a:t>
            </a:r>
            <a:r>
              <a:rPr lang="en-US" sz="3500" dirty="0" err="1"/>
              <a:t>Jeweller</a:t>
            </a:r>
            <a:r>
              <a:rPr lang="en-US" sz="3500" dirty="0"/>
              <a:t> (QJ)…2/2</a:t>
            </a:r>
            <a:endParaRPr lang="en-IN" sz="3500" dirty="0"/>
          </a:p>
        </p:txBody>
      </p:sp>
      <p:pic>
        <p:nvPicPr>
          <p:cNvPr id="2" name="object 2">
            <a:extLst>
              <a:ext uri="{FF2B5EF4-FFF2-40B4-BE49-F238E27FC236}">
                <a16:creationId xmlns:a16="http://schemas.microsoft.com/office/drawing/2014/main" id="{21DB89AF-961C-47C4-95AD-F217226133EA}"/>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127863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30D3-C615-E2A5-EFC9-47DEA836CF27}"/>
              </a:ext>
            </a:extLst>
          </p:cNvPr>
          <p:cNvSpPr>
            <a:spLocks noGrp="1"/>
          </p:cNvSpPr>
          <p:nvPr>
            <p:ph type="title"/>
          </p:nvPr>
        </p:nvSpPr>
        <p:spPr>
          <a:xfrm>
            <a:off x="685800" y="152400"/>
            <a:ext cx="5601969" cy="538609"/>
          </a:xfrm>
        </p:spPr>
        <p:txBody>
          <a:bodyPr/>
          <a:lstStyle/>
          <a:p>
            <a:r>
              <a:rPr lang="en-US" sz="3500" kern="1200" dirty="0"/>
              <a:t>Fit &amp; Proper person…1/2</a:t>
            </a:r>
            <a:endParaRPr lang="en-IN" sz="3500" kern="1200" dirty="0"/>
          </a:p>
        </p:txBody>
      </p:sp>
      <p:sp>
        <p:nvSpPr>
          <p:cNvPr id="3" name="Text Placeholder 2">
            <a:extLst>
              <a:ext uri="{FF2B5EF4-FFF2-40B4-BE49-F238E27FC236}">
                <a16:creationId xmlns:a16="http://schemas.microsoft.com/office/drawing/2014/main" id="{981913D8-495B-914A-9A38-374816251B00}"/>
              </a:ext>
            </a:extLst>
          </p:cNvPr>
          <p:cNvSpPr>
            <a:spLocks noGrp="1"/>
          </p:cNvSpPr>
          <p:nvPr>
            <p:ph type="body" idx="1"/>
          </p:nvPr>
        </p:nvSpPr>
        <p:spPr>
          <a:xfrm>
            <a:off x="304800" y="914400"/>
            <a:ext cx="11582400" cy="4932056"/>
          </a:xfrm>
        </p:spPr>
        <p:txBody>
          <a:bodyPr/>
          <a:lstStyle/>
          <a:p>
            <a:pPr algn="just">
              <a:lnSpc>
                <a:spcPct val="150000"/>
              </a:lnSpc>
              <a:spcAft>
                <a:spcPts val="800"/>
              </a:spcAft>
            </a:pPr>
            <a:r>
              <a:rPr lang="en-US" sz="2200" kern="100" dirty="0">
                <a:latin typeface="Aptos" panose="020B0004020202020204" pitchFamily="34" charset="0"/>
                <a:cs typeface="Times New Roman" panose="02020603050405020304" pitchFamily="18" charset="0"/>
              </a:rPr>
              <a:t>For the purpose of determining as to whether any person is a ‘fit and proper person’, the IFSCA or IIBX may take into account any criteria as it deems fit, including but not limited to the following: </a:t>
            </a:r>
          </a:p>
          <a:p>
            <a:pPr marL="514350" indent="-514350" algn="just">
              <a:lnSpc>
                <a:spcPct val="150000"/>
              </a:lnSpc>
              <a:spcAft>
                <a:spcPts val="800"/>
              </a:spcAft>
              <a:buAutoNum type="romanLcPeriod"/>
            </a:pPr>
            <a:r>
              <a:rPr lang="en-US" sz="2200" kern="100" dirty="0">
                <a:latin typeface="Aptos" panose="020B0004020202020204" pitchFamily="34" charset="0"/>
                <a:cs typeface="Times New Roman" panose="02020603050405020304" pitchFamily="18" charset="0"/>
              </a:rPr>
              <a:t>integrity, honesty, ethical </a:t>
            </a:r>
            <a:r>
              <a:rPr lang="en-US" sz="2200" kern="100" dirty="0" err="1">
                <a:latin typeface="Aptos" panose="020B0004020202020204" pitchFamily="34" charset="0"/>
                <a:cs typeface="Times New Roman" panose="02020603050405020304" pitchFamily="18" charset="0"/>
              </a:rPr>
              <a:t>behaviour</a:t>
            </a:r>
            <a:r>
              <a:rPr lang="en-US" sz="2200" kern="100" dirty="0">
                <a:latin typeface="Aptos" panose="020B0004020202020204" pitchFamily="34" charset="0"/>
                <a:cs typeface="Times New Roman" panose="02020603050405020304" pitchFamily="18" charset="0"/>
              </a:rPr>
              <a:t>, reputation, fairness and character of the person. </a:t>
            </a:r>
          </a:p>
          <a:p>
            <a:pPr marL="514350" indent="-514350" algn="just">
              <a:lnSpc>
                <a:spcPct val="150000"/>
              </a:lnSpc>
              <a:spcAft>
                <a:spcPts val="800"/>
              </a:spcAft>
              <a:buAutoNum type="romanLcPeriod"/>
            </a:pPr>
            <a:r>
              <a:rPr lang="en-US" sz="2200" kern="100" dirty="0">
                <a:latin typeface="Aptos" panose="020B0004020202020204" pitchFamily="34" charset="0"/>
                <a:cs typeface="Times New Roman" panose="02020603050405020304" pitchFamily="18" charset="0"/>
              </a:rPr>
              <a:t>ii. the person not incurring any of the following disqualifications: </a:t>
            </a:r>
          </a:p>
          <a:p>
            <a:pPr marL="342900" indent="-342900" algn="just">
              <a:lnSpc>
                <a:spcPct val="150000"/>
              </a:lnSpc>
              <a:spcAft>
                <a:spcPts val="800"/>
              </a:spcAft>
              <a:buAutoNum type="alphaLcPeriod"/>
            </a:pPr>
            <a:r>
              <a:rPr lang="en-US" sz="2200" kern="100" dirty="0">
                <a:latin typeface="Aptos" panose="020B0004020202020204" pitchFamily="34" charset="0"/>
                <a:cs typeface="Times New Roman" panose="02020603050405020304" pitchFamily="18" charset="0"/>
              </a:rPr>
              <a:t>an order of conviction has been passed against such person by a court for any economic offence or any offence of the securities law or bullion market; </a:t>
            </a:r>
          </a:p>
          <a:p>
            <a:pPr algn="just">
              <a:lnSpc>
                <a:spcPct val="150000"/>
              </a:lnSpc>
              <a:spcAft>
                <a:spcPts val="800"/>
              </a:spcAft>
            </a:pPr>
            <a:r>
              <a:rPr lang="en-US" sz="2200" kern="100" dirty="0">
                <a:latin typeface="Aptos" panose="020B0004020202020204" pitchFamily="34" charset="0"/>
                <a:cs typeface="Times New Roman" panose="02020603050405020304" pitchFamily="18" charset="0"/>
              </a:rPr>
              <a:t>b. an order of restraint, prohibition or debarment has been passed against such person by the IFSCA or any other regulatory authority or enforcement agency in any matter concerning securities laws or financial markets or bullion market and such order is in force; </a:t>
            </a:r>
          </a:p>
        </p:txBody>
      </p:sp>
    </p:spTree>
    <p:extLst>
      <p:ext uri="{BB962C8B-B14F-4D97-AF65-F5344CB8AC3E}">
        <p14:creationId xmlns:p14="http://schemas.microsoft.com/office/powerpoint/2010/main" val="245615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CB47F8-D18C-CABA-FCAD-79C1ADC48E02}"/>
              </a:ext>
            </a:extLst>
          </p:cNvPr>
          <p:cNvSpPr>
            <a:spLocks noGrp="1"/>
          </p:cNvSpPr>
          <p:nvPr>
            <p:ph type="body" idx="1"/>
          </p:nvPr>
        </p:nvSpPr>
        <p:spPr>
          <a:xfrm>
            <a:off x="609600" y="990600"/>
            <a:ext cx="11430000" cy="5537350"/>
          </a:xfrm>
        </p:spPr>
        <p:txBody>
          <a:bodyPr/>
          <a:lstStyle/>
          <a:p>
            <a:pPr>
              <a:lnSpc>
                <a:spcPct val="150000"/>
              </a:lnSpc>
            </a:pPr>
            <a:r>
              <a:rPr lang="en-US" sz="2200" kern="100" dirty="0">
                <a:latin typeface="Aptos" panose="020B0004020202020204" pitchFamily="34" charset="0"/>
                <a:cs typeface="Times New Roman" panose="02020603050405020304" pitchFamily="18" charset="0"/>
              </a:rPr>
              <a:t>c. recovery proceedings have been initiated by the IFSCA against such person and are pending; </a:t>
            </a:r>
          </a:p>
          <a:p>
            <a:pPr>
              <a:lnSpc>
                <a:spcPct val="150000"/>
              </a:lnSpc>
            </a:pPr>
            <a:r>
              <a:rPr lang="en-US" sz="2200" kern="100" dirty="0">
                <a:latin typeface="Aptos" panose="020B0004020202020204" pitchFamily="34" charset="0"/>
                <a:cs typeface="Times New Roman" panose="02020603050405020304" pitchFamily="18" charset="0"/>
              </a:rPr>
              <a:t>d. an order of conviction has been passed against such person by a court for any offence involving moral turpitude; </a:t>
            </a:r>
          </a:p>
          <a:p>
            <a:pPr>
              <a:lnSpc>
                <a:spcPct val="150000"/>
              </a:lnSpc>
            </a:pPr>
            <a:r>
              <a:rPr lang="en-US" sz="2200" kern="100" dirty="0">
                <a:latin typeface="Aptos" panose="020B0004020202020204" pitchFamily="34" charset="0"/>
                <a:cs typeface="Times New Roman" panose="02020603050405020304" pitchFamily="18" charset="0"/>
              </a:rPr>
              <a:t>e. any winding up proceedings have been initiated or an order for winding up has been passed against such person; </a:t>
            </a:r>
          </a:p>
          <a:p>
            <a:pPr>
              <a:lnSpc>
                <a:spcPct val="150000"/>
              </a:lnSpc>
            </a:pPr>
            <a:r>
              <a:rPr lang="en-US" sz="2200" kern="100" dirty="0">
                <a:latin typeface="Aptos" panose="020B0004020202020204" pitchFamily="34" charset="0"/>
                <a:cs typeface="Times New Roman" panose="02020603050405020304" pitchFamily="18" charset="0"/>
              </a:rPr>
              <a:t>f. such person has been declared insolvent and not discharged; </a:t>
            </a:r>
          </a:p>
          <a:p>
            <a:pPr>
              <a:lnSpc>
                <a:spcPct val="150000"/>
              </a:lnSpc>
            </a:pPr>
            <a:r>
              <a:rPr lang="en-US" sz="2200" kern="100" dirty="0">
                <a:latin typeface="Aptos" panose="020B0004020202020204" pitchFamily="34" charset="0"/>
                <a:cs typeface="Times New Roman" panose="02020603050405020304" pitchFamily="18" charset="0"/>
              </a:rPr>
              <a:t>g. such person has been found to be of unsound mind by a court of competent jurisdiction and the finding is in force; h. such person has been categorized as a </a:t>
            </a:r>
            <a:r>
              <a:rPr lang="en-US" sz="2200" kern="100" dirty="0" err="1">
                <a:latin typeface="Aptos" panose="020B0004020202020204" pitchFamily="34" charset="0"/>
                <a:cs typeface="Times New Roman" panose="02020603050405020304" pitchFamily="18" charset="0"/>
              </a:rPr>
              <a:t>wilful</a:t>
            </a:r>
            <a:r>
              <a:rPr lang="en-US" sz="2200" kern="100" dirty="0">
                <a:latin typeface="Aptos" panose="020B0004020202020204" pitchFamily="34" charset="0"/>
                <a:cs typeface="Times New Roman" panose="02020603050405020304" pitchFamily="18" charset="0"/>
              </a:rPr>
              <a:t> defaulter; </a:t>
            </a:r>
          </a:p>
          <a:p>
            <a:pPr>
              <a:lnSpc>
                <a:spcPct val="150000"/>
              </a:lnSpc>
            </a:pPr>
            <a:r>
              <a:rPr lang="en-US" sz="2200" kern="100" dirty="0" err="1">
                <a:latin typeface="Aptos" panose="020B0004020202020204" pitchFamily="34" charset="0"/>
                <a:cs typeface="Times New Roman" panose="02020603050405020304" pitchFamily="18" charset="0"/>
              </a:rPr>
              <a:t>i</a:t>
            </a:r>
            <a:r>
              <a:rPr lang="en-US" sz="2200" kern="100" dirty="0">
                <a:latin typeface="Aptos" panose="020B0004020202020204" pitchFamily="34" charset="0"/>
                <a:cs typeface="Times New Roman" panose="02020603050405020304" pitchFamily="18" charset="0"/>
              </a:rPr>
              <a:t>. such person has been declared a fugitive economic offender; </a:t>
            </a:r>
          </a:p>
          <a:p>
            <a:pPr>
              <a:lnSpc>
                <a:spcPct val="150000"/>
              </a:lnSpc>
            </a:pPr>
            <a:r>
              <a:rPr lang="en-US" sz="2200" kern="100" dirty="0">
                <a:latin typeface="Aptos" panose="020B0004020202020204" pitchFamily="34" charset="0"/>
                <a:cs typeface="Times New Roman" panose="02020603050405020304" pitchFamily="18" charset="0"/>
              </a:rPr>
              <a:t>j. any other disqualification as may be specified by the IFSCA from time to time.</a:t>
            </a:r>
          </a:p>
          <a:p>
            <a:pPr algn="just">
              <a:lnSpc>
                <a:spcPct val="150000"/>
              </a:lnSpc>
            </a:pPr>
            <a:r>
              <a:rPr lang="en-US" sz="2200" b="1" kern="100" dirty="0">
                <a:latin typeface="Aptos" panose="020B0004020202020204" pitchFamily="34" charset="0"/>
                <a:cs typeface="Times New Roman" panose="02020603050405020304" pitchFamily="18" charset="0"/>
              </a:rPr>
              <a:t>Ref para 7 (j)</a:t>
            </a:r>
            <a:endParaRPr lang="en-IN" sz="2200" b="1" kern="100" dirty="0">
              <a:latin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60C51393-1EA4-D5AC-F966-669D196F6A19}"/>
              </a:ext>
            </a:extLst>
          </p:cNvPr>
          <p:cNvSpPr txBox="1">
            <a:spLocks/>
          </p:cNvSpPr>
          <p:nvPr/>
        </p:nvSpPr>
        <p:spPr>
          <a:xfrm>
            <a:off x="685800" y="152400"/>
            <a:ext cx="5601969" cy="538609"/>
          </a:xfrm>
          <a:prstGeom prst="rect">
            <a:avLst/>
          </a:prstGeom>
        </p:spPr>
        <p:txBody>
          <a:bodyPr wrap="square" lIns="0" tIns="0" rIns="0" bIns="0">
            <a:spAutoFit/>
          </a:bodyPr>
          <a:lstStyle>
            <a:lvl1pPr>
              <a:defRPr sz="1800" b="1" i="0">
                <a:solidFill>
                  <a:srgbClr val="1F3863"/>
                </a:solidFill>
                <a:latin typeface="Calibri"/>
                <a:ea typeface="+mj-ea"/>
                <a:cs typeface="Calibri"/>
              </a:defRPr>
            </a:lvl1pPr>
          </a:lstStyle>
          <a:p>
            <a:r>
              <a:rPr lang="en-US" sz="3500" kern="1200" dirty="0"/>
              <a:t>Fit &amp; Proper person…2/2</a:t>
            </a:r>
            <a:endParaRPr lang="en-IN" sz="3500" kern="1200" dirty="0"/>
          </a:p>
        </p:txBody>
      </p:sp>
    </p:spTree>
    <p:extLst>
      <p:ext uri="{BB962C8B-B14F-4D97-AF65-F5344CB8AC3E}">
        <p14:creationId xmlns:p14="http://schemas.microsoft.com/office/powerpoint/2010/main" val="87003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D7A4C-5F3F-26F6-AFCB-AE582FCBC52D}"/>
              </a:ext>
            </a:extLst>
          </p:cNvPr>
          <p:cNvSpPr>
            <a:spLocks noGrp="1"/>
          </p:cNvSpPr>
          <p:nvPr>
            <p:ph idx="1"/>
          </p:nvPr>
        </p:nvSpPr>
        <p:spPr>
          <a:xfrm>
            <a:off x="409492" y="1083366"/>
            <a:ext cx="11373015" cy="5393634"/>
          </a:xfrm>
        </p:spPr>
        <p:txBody>
          <a:bodyPr>
            <a:noAutofit/>
          </a:bodyPr>
          <a:lstStyle/>
          <a:p>
            <a:pPr algn="just">
              <a:lnSpc>
                <a:spcPct val="150000"/>
              </a:lnSpc>
              <a:spcAft>
                <a:spcPts val="800"/>
              </a:spcAft>
            </a:pPr>
            <a:r>
              <a:rPr lang="en-IN" sz="2200" kern="100" dirty="0">
                <a:latin typeface="Aptos" panose="020B0004020202020204" pitchFamily="34" charset="0"/>
                <a:cs typeface="Times New Roman" panose="02020603050405020304" pitchFamily="18" charset="0"/>
              </a:rPr>
              <a:t>IFSCA’s notification of an entity as a valid India-UAE CEPA TRQ holder shall remain valid for the subsequent financial year(s) as well, subject to the following conditions:</a:t>
            </a:r>
          </a:p>
          <a:p>
            <a:pPr lvl="1" algn="just">
              <a:lnSpc>
                <a:spcPct val="150000"/>
              </a:lnSpc>
              <a:spcAft>
                <a:spcPts val="800"/>
              </a:spcAft>
            </a:pPr>
            <a:r>
              <a:rPr lang="en-IN" sz="2200" kern="100" dirty="0">
                <a:latin typeface="Aptos" panose="020B0004020202020204" pitchFamily="34" charset="0"/>
                <a:cs typeface="Times New Roman" panose="02020603050405020304" pitchFamily="18" charset="0"/>
              </a:rPr>
              <a:t>a) it has been allotted TRQ license/authorization by the DGFT for that financial year, and </a:t>
            </a:r>
          </a:p>
          <a:p>
            <a:pPr lvl="1" algn="just">
              <a:lnSpc>
                <a:spcPct val="150000"/>
              </a:lnSpc>
              <a:spcAft>
                <a:spcPts val="800"/>
              </a:spcAft>
            </a:pPr>
            <a:r>
              <a:rPr lang="en-IN" sz="2200" kern="100" dirty="0">
                <a:latin typeface="Aptos" panose="020B0004020202020204" pitchFamily="34" charset="0"/>
                <a:cs typeface="Times New Roman" panose="02020603050405020304" pitchFamily="18" charset="0"/>
              </a:rPr>
              <a:t>b) it has been continually allotted TRQ license/authorization (i.e. every year or as per any other frequency at which DGFT may issue TRQ license/authorization) by the DGFT since it was originally notified by the IFSCA as a valid India-UAE CEPA TRQ holder. </a:t>
            </a:r>
          </a:p>
          <a:p>
            <a:pPr lvl="1" algn="just">
              <a:lnSpc>
                <a:spcPct val="150000"/>
              </a:lnSpc>
              <a:spcAft>
                <a:spcPts val="800"/>
              </a:spcAft>
            </a:pPr>
            <a:r>
              <a:rPr lang="en-IN" sz="2200" kern="100" dirty="0">
                <a:latin typeface="Aptos" panose="020B0004020202020204" pitchFamily="34" charset="0"/>
                <a:cs typeface="Times New Roman" panose="02020603050405020304" pitchFamily="18" charset="0"/>
              </a:rPr>
              <a:t>c) already notified valid India-UAE CEPA TRQ holder submits to IIBX a copy of the newly issued TRQ license/authorization as issued by DGFT</a:t>
            </a:r>
          </a:p>
          <a:p>
            <a:pPr algn="just">
              <a:lnSpc>
                <a:spcPct val="150000"/>
              </a:lnSpc>
              <a:spcAft>
                <a:spcPts val="800"/>
              </a:spcAft>
            </a:pPr>
            <a:r>
              <a:rPr lang="en-IN" sz="2200" b="1" kern="100" dirty="0">
                <a:latin typeface="Aptos" panose="020B0004020202020204" pitchFamily="34" charset="0"/>
                <a:cs typeface="Times New Roman" panose="02020603050405020304" pitchFamily="18" charset="0"/>
              </a:rPr>
              <a:t>Ref. Para 13 </a:t>
            </a:r>
            <a:endParaRPr lang="en-US" sz="2200" b="1" kern="100" dirty="0">
              <a:latin typeface="Aptos" panose="020B0004020202020204" pitchFamily="34" charset="0"/>
              <a:cs typeface="Times New Roman" panose="02020603050405020304" pitchFamily="18" charset="0"/>
            </a:endParaRPr>
          </a:p>
        </p:txBody>
      </p:sp>
      <p:pic>
        <p:nvPicPr>
          <p:cNvPr id="6" name="object 2">
            <a:extLst>
              <a:ext uri="{FF2B5EF4-FFF2-40B4-BE49-F238E27FC236}">
                <a16:creationId xmlns:a16="http://schemas.microsoft.com/office/drawing/2014/main" id="{8E334A9E-679E-37EF-6121-12CC5CABF01B}"/>
              </a:ext>
            </a:extLst>
          </p:cNvPr>
          <p:cNvPicPr/>
          <p:nvPr/>
        </p:nvPicPr>
        <p:blipFill>
          <a:blip r:embed="rId2" cstate="print"/>
          <a:stretch>
            <a:fillRect/>
          </a:stretch>
        </p:blipFill>
        <p:spPr>
          <a:xfrm>
            <a:off x="11053372" y="6462618"/>
            <a:ext cx="1138628" cy="379455"/>
          </a:xfrm>
          <a:prstGeom prst="rect">
            <a:avLst/>
          </a:prstGeom>
        </p:spPr>
      </p:pic>
      <p:sp>
        <p:nvSpPr>
          <p:cNvPr id="5" name="Title 4">
            <a:extLst>
              <a:ext uri="{FF2B5EF4-FFF2-40B4-BE49-F238E27FC236}">
                <a16:creationId xmlns:a16="http://schemas.microsoft.com/office/drawing/2014/main" id="{42E548BC-D6ED-C029-AD40-DD27747CC2A4}"/>
              </a:ext>
            </a:extLst>
          </p:cNvPr>
          <p:cNvSpPr>
            <a:spLocks noGrp="1"/>
          </p:cNvSpPr>
          <p:nvPr>
            <p:ph type="title"/>
          </p:nvPr>
        </p:nvSpPr>
        <p:spPr>
          <a:xfrm>
            <a:off x="914400" y="152400"/>
            <a:ext cx="10563306" cy="484748"/>
          </a:xfrm>
        </p:spPr>
        <p:txBody>
          <a:bodyPr/>
          <a:lstStyle/>
          <a:p>
            <a:pPr algn="ctr" rtl="0" fontAlgn="base">
              <a:lnSpc>
                <a:spcPct val="90000"/>
              </a:lnSpc>
              <a:spcBef>
                <a:spcPct val="0"/>
              </a:spcBef>
              <a:defRPr/>
            </a:pPr>
            <a:r>
              <a:rPr lang="en-US" sz="3500" dirty="0"/>
              <a:t>Revised Norms for being a Valid India UAE TRQ holder</a:t>
            </a:r>
            <a:endParaRPr lang="en-IN" sz="3500" dirty="0"/>
          </a:p>
        </p:txBody>
      </p:sp>
    </p:spTree>
    <p:extLst>
      <p:ext uri="{BB962C8B-B14F-4D97-AF65-F5344CB8AC3E}">
        <p14:creationId xmlns:p14="http://schemas.microsoft.com/office/powerpoint/2010/main" val="3428750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139D-8E8F-B37E-7431-1FC1E85235DC}"/>
              </a:ext>
            </a:extLst>
          </p:cNvPr>
          <p:cNvSpPr>
            <a:spLocks noGrp="1"/>
          </p:cNvSpPr>
          <p:nvPr>
            <p:ph type="title"/>
          </p:nvPr>
        </p:nvSpPr>
        <p:spPr>
          <a:xfrm>
            <a:off x="685800" y="304800"/>
            <a:ext cx="7924800" cy="538609"/>
          </a:xfrm>
        </p:spPr>
        <p:txBody>
          <a:bodyPr/>
          <a:lstStyle/>
          <a:p>
            <a:pPr algn="l"/>
            <a:r>
              <a:rPr lang="en-US" sz="3500" dirty="0"/>
              <a:t>Purchase of BDR for import of gold/silver </a:t>
            </a:r>
            <a:endParaRPr lang="en-IN" sz="3500" dirty="0"/>
          </a:p>
        </p:txBody>
      </p:sp>
      <p:sp>
        <p:nvSpPr>
          <p:cNvPr id="3" name="Text Placeholder 2">
            <a:extLst>
              <a:ext uri="{FF2B5EF4-FFF2-40B4-BE49-F238E27FC236}">
                <a16:creationId xmlns:a16="http://schemas.microsoft.com/office/drawing/2014/main" id="{CCF5ADA3-9E68-8BE1-08B2-763CDC48BF07}"/>
              </a:ext>
            </a:extLst>
          </p:cNvPr>
          <p:cNvSpPr>
            <a:spLocks noGrp="1"/>
          </p:cNvSpPr>
          <p:nvPr>
            <p:ph type="body" idx="1"/>
          </p:nvPr>
        </p:nvSpPr>
        <p:spPr>
          <a:xfrm>
            <a:off x="609600" y="1577340"/>
            <a:ext cx="10972800" cy="2445541"/>
          </a:xfrm>
        </p:spPr>
        <p:txBody>
          <a:bodyPr/>
          <a:lstStyle/>
          <a:p>
            <a:pPr algn="just">
              <a:lnSpc>
                <a:spcPct val="150000"/>
              </a:lnSpc>
              <a:spcAft>
                <a:spcPts val="800"/>
              </a:spcAft>
            </a:pPr>
            <a:r>
              <a:rPr lang="en-IN" sz="2600" kern="100" dirty="0">
                <a:latin typeface="Aptos" panose="020B0004020202020204" pitchFamily="34" charset="0"/>
                <a:cs typeface="Times New Roman" panose="02020603050405020304" pitchFamily="18" charset="0"/>
              </a:rPr>
              <a:t>BDR purchased by Qualified Jeweller or valid India-UAE CEPA TRQ holder is extinguished and the Bill of Entry is filed before the expiry of eleven (calendar) day period. </a:t>
            </a:r>
          </a:p>
          <a:p>
            <a:pPr algn="just">
              <a:lnSpc>
                <a:spcPct val="150000"/>
              </a:lnSpc>
              <a:spcAft>
                <a:spcPts val="800"/>
              </a:spcAft>
            </a:pPr>
            <a:r>
              <a:rPr lang="en-IN" sz="2600" b="1" kern="100" dirty="0">
                <a:latin typeface="Aptos" panose="020B0004020202020204" pitchFamily="34" charset="0"/>
                <a:cs typeface="Times New Roman" panose="02020603050405020304" pitchFamily="18" charset="0"/>
              </a:rPr>
              <a:t>Ref. para 25</a:t>
            </a:r>
          </a:p>
        </p:txBody>
      </p:sp>
      <p:pic>
        <p:nvPicPr>
          <p:cNvPr id="4" name="object 2">
            <a:extLst>
              <a:ext uri="{FF2B5EF4-FFF2-40B4-BE49-F238E27FC236}">
                <a16:creationId xmlns:a16="http://schemas.microsoft.com/office/drawing/2014/main" id="{39408DE6-9F08-283E-43C3-DEF405D03E22}"/>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929577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F66F8E0-9B3B-EFC3-6AFA-F2F0D6B692C2}"/>
              </a:ext>
            </a:extLst>
          </p:cNvPr>
          <p:cNvGraphicFramePr>
            <a:graphicFrameLocks noGrp="1"/>
          </p:cNvGraphicFramePr>
          <p:nvPr>
            <p:extLst>
              <p:ext uri="{D42A27DB-BD31-4B8C-83A1-F6EECF244321}">
                <p14:modId xmlns:p14="http://schemas.microsoft.com/office/powerpoint/2010/main" val="3023112376"/>
              </p:ext>
            </p:extLst>
          </p:nvPr>
        </p:nvGraphicFramePr>
        <p:xfrm>
          <a:off x="20782" y="1371600"/>
          <a:ext cx="12192000" cy="47244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106263851"/>
                    </a:ext>
                  </a:extLst>
                </a:gridCol>
                <a:gridCol w="4876800">
                  <a:extLst>
                    <a:ext uri="{9D8B030D-6E8A-4147-A177-3AD203B41FA5}">
                      <a16:colId xmlns:a16="http://schemas.microsoft.com/office/drawing/2014/main" val="300585187"/>
                    </a:ext>
                  </a:extLst>
                </a:gridCol>
                <a:gridCol w="5257800">
                  <a:extLst>
                    <a:ext uri="{9D8B030D-6E8A-4147-A177-3AD203B41FA5}">
                      <a16:colId xmlns:a16="http://schemas.microsoft.com/office/drawing/2014/main" val="598178868"/>
                    </a:ext>
                  </a:extLst>
                </a:gridCol>
              </a:tblGrid>
              <a:tr h="1105678">
                <a:tc>
                  <a:txBody>
                    <a:bodyPr/>
                    <a:lstStyle/>
                    <a:p>
                      <a:pPr fontAlgn="base">
                        <a:buNone/>
                      </a:pPr>
                      <a:r>
                        <a:rPr lang="en-IN" sz="2200" b="1" dirty="0">
                          <a:solidFill>
                            <a:srgbClr val="000000"/>
                          </a:solidFill>
                          <a:effectLst/>
                          <a:latin typeface="Aptos" panose="020B0004020202020204" pitchFamily="34" charset="0"/>
                        </a:rPr>
                        <a:t>Entity type</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Prior HSN Codes permitted</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New HSN codes permitted</a:t>
                      </a:r>
                      <a:endParaRPr lang="en-IN" sz="2200" dirty="0">
                        <a:solidFill>
                          <a:srgbClr val="000000"/>
                        </a:solidFill>
                        <a:effectLst/>
                        <a:latin typeface="Aptos" panose="020B0004020202020204" pitchFamily="34" charset="0"/>
                      </a:endParaRPr>
                    </a:p>
                  </a:txBody>
                  <a:tcPr marL="68580" marR="68580" marT="0" marB="0"/>
                </a:tc>
                <a:extLst>
                  <a:ext uri="{0D108BD9-81ED-4DB2-BD59-A6C34878D82A}">
                    <a16:rowId xmlns:a16="http://schemas.microsoft.com/office/drawing/2014/main" val="1091754974"/>
                  </a:ext>
                </a:extLst>
              </a:tr>
              <a:tr h="2704322">
                <a:tc>
                  <a:txBody>
                    <a:bodyPr/>
                    <a:lstStyle/>
                    <a:p>
                      <a:pPr fontAlgn="base">
                        <a:buNone/>
                      </a:pPr>
                      <a:r>
                        <a:rPr lang="en-IN" sz="2200" b="1" dirty="0">
                          <a:solidFill>
                            <a:srgbClr val="000000"/>
                          </a:solidFill>
                          <a:effectLst/>
                          <a:latin typeface="Aptos" panose="020B0004020202020204" pitchFamily="34" charset="0"/>
                        </a:rPr>
                        <a:t>Qualified Jewellers (QJs)</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Gold: </a:t>
                      </a:r>
                    </a:p>
                    <a:p>
                      <a:pPr fontAlgn="base">
                        <a:buNone/>
                      </a:pPr>
                      <a:r>
                        <a:rPr lang="en-IN" sz="2200" b="1" dirty="0">
                          <a:solidFill>
                            <a:srgbClr val="000000"/>
                          </a:solidFill>
                          <a:effectLst/>
                          <a:latin typeface="Aptos" panose="020B0004020202020204" pitchFamily="34" charset="0"/>
                        </a:rPr>
                        <a:t>71081200 (Other unwrought forms)</a:t>
                      </a:r>
                    </a:p>
                    <a:p>
                      <a:pPr fontAlgn="base">
                        <a:buNone/>
                      </a:pPr>
                      <a:r>
                        <a:rPr lang="en-IN" sz="2200" b="1" dirty="0">
                          <a:solidFill>
                            <a:srgbClr val="000000"/>
                          </a:solidFill>
                          <a:effectLst/>
                          <a:latin typeface="Aptos" panose="020B0004020202020204" pitchFamily="34" charset="0"/>
                        </a:rPr>
                        <a:t>&amp;</a:t>
                      </a:r>
                      <a:r>
                        <a:rPr lang="en-IN" sz="2200" dirty="0">
                          <a:solidFill>
                            <a:srgbClr val="000000"/>
                          </a:solidFill>
                          <a:effectLst/>
                          <a:latin typeface="Aptos" panose="020B0004020202020204" pitchFamily="34" charset="0"/>
                        </a:rPr>
                        <a:t> </a:t>
                      </a:r>
                      <a:r>
                        <a:rPr lang="en-IN" sz="2200" b="1" dirty="0">
                          <a:solidFill>
                            <a:srgbClr val="000000"/>
                          </a:solidFill>
                          <a:effectLst/>
                          <a:latin typeface="Aptos" panose="020B0004020202020204" pitchFamily="34" charset="0"/>
                        </a:rPr>
                        <a:t>71189000 (Other)</a:t>
                      </a:r>
                      <a:endParaRPr lang="en-IN" sz="2200" dirty="0">
                        <a:solidFill>
                          <a:srgbClr val="000000"/>
                        </a:solidFill>
                        <a:effectLst/>
                        <a:latin typeface="Aptos" panose="020B0004020202020204" pitchFamily="34" charset="0"/>
                      </a:endParaRPr>
                    </a:p>
                    <a:p>
                      <a:pPr fontAlgn="base">
                        <a:buNone/>
                      </a:pPr>
                      <a:endParaRPr lang="en-IN" sz="2200" b="1" dirty="0">
                        <a:solidFill>
                          <a:srgbClr val="000000"/>
                        </a:solidFill>
                        <a:effectLst/>
                        <a:latin typeface="Aptos" panose="020B0004020202020204" pitchFamily="34" charset="0"/>
                      </a:endParaRPr>
                    </a:p>
                    <a:p>
                      <a:pPr fontAlgn="base">
                        <a:buNone/>
                      </a:pPr>
                      <a:r>
                        <a:rPr lang="en-IN" sz="2200" b="1" dirty="0">
                          <a:solidFill>
                            <a:srgbClr val="000000"/>
                          </a:solidFill>
                          <a:effectLst/>
                          <a:latin typeface="Aptos" panose="020B0004020202020204" pitchFamily="34" charset="0"/>
                        </a:rPr>
                        <a:t>Silver: </a:t>
                      </a:r>
                    </a:p>
                    <a:p>
                      <a:pPr fontAlgn="base">
                        <a:buNone/>
                      </a:pPr>
                      <a:r>
                        <a:rPr lang="en-IN" sz="2200" b="1" dirty="0">
                          <a:solidFill>
                            <a:srgbClr val="000000"/>
                          </a:solidFill>
                          <a:effectLst/>
                          <a:latin typeface="Aptos" panose="020B0004020202020204" pitchFamily="34" charset="0"/>
                        </a:rPr>
                        <a:t>71069110 (Grains) &amp;</a:t>
                      </a:r>
                      <a:r>
                        <a:rPr lang="en-IN" sz="2200" dirty="0">
                          <a:solidFill>
                            <a:srgbClr val="000000"/>
                          </a:solidFill>
                          <a:effectLst/>
                          <a:latin typeface="Aptos" panose="020B0004020202020204" pitchFamily="34" charset="0"/>
                        </a:rPr>
                        <a:t> </a:t>
                      </a:r>
                      <a:r>
                        <a:rPr lang="en-IN" sz="2200" b="1" dirty="0">
                          <a:solidFill>
                            <a:srgbClr val="000000"/>
                          </a:solidFill>
                          <a:effectLst/>
                          <a:latin typeface="Aptos" panose="020B0004020202020204" pitchFamily="34" charset="0"/>
                        </a:rPr>
                        <a:t>71069290 (Other)</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Gold: 71081210 (Other unwrought forms), 71081290 (Other unwrought form: Other) &amp; 71189000 (Other)</a:t>
                      </a:r>
                      <a:endParaRPr lang="en-IN" sz="2200" dirty="0">
                        <a:solidFill>
                          <a:srgbClr val="000000"/>
                        </a:solidFill>
                        <a:effectLst/>
                        <a:latin typeface="Aptos" panose="020B0004020202020204" pitchFamily="34" charset="0"/>
                      </a:endParaRPr>
                    </a:p>
                    <a:p>
                      <a:pPr fontAlgn="base">
                        <a:buNone/>
                      </a:pPr>
                      <a:endParaRPr lang="en-IN" sz="2200" b="1" dirty="0">
                        <a:solidFill>
                          <a:srgbClr val="000000"/>
                        </a:solidFill>
                        <a:effectLst/>
                        <a:latin typeface="Aptos" panose="020B0004020202020204" pitchFamily="34" charset="0"/>
                      </a:endParaRPr>
                    </a:p>
                    <a:p>
                      <a:pPr fontAlgn="base">
                        <a:buNone/>
                      </a:pPr>
                      <a:r>
                        <a:rPr lang="en-IN" sz="2200" b="1" dirty="0">
                          <a:solidFill>
                            <a:srgbClr val="000000"/>
                          </a:solidFill>
                          <a:effectLst/>
                          <a:latin typeface="Aptos" panose="020B0004020202020204" pitchFamily="34" charset="0"/>
                        </a:rPr>
                        <a:t>Silver: 71069120 (Other: Unwrought),</a:t>
                      </a:r>
                    </a:p>
                    <a:p>
                      <a:pPr fontAlgn="base">
                        <a:buNone/>
                      </a:pPr>
                      <a:r>
                        <a:rPr lang="en-IN" sz="2200" b="1" dirty="0">
                          <a:solidFill>
                            <a:srgbClr val="000000"/>
                          </a:solidFill>
                          <a:effectLst/>
                          <a:latin typeface="Aptos" panose="020B0004020202020204" pitchFamily="34" charset="0"/>
                        </a:rPr>
                        <a:t>71069221 (Bar) 71069229 (Bar-other)</a:t>
                      </a:r>
                      <a:endParaRPr lang="en-IN" sz="2200" dirty="0">
                        <a:solidFill>
                          <a:srgbClr val="000000"/>
                        </a:solidFill>
                        <a:effectLst/>
                        <a:latin typeface="Aptos" panose="020B0004020202020204" pitchFamily="34" charset="0"/>
                      </a:endParaRPr>
                    </a:p>
                  </a:txBody>
                  <a:tcPr marL="68580" marR="68580" marT="0" marB="0"/>
                </a:tc>
                <a:extLst>
                  <a:ext uri="{0D108BD9-81ED-4DB2-BD59-A6C34878D82A}">
                    <a16:rowId xmlns:a16="http://schemas.microsoft.com/office/drawing/2014/main" val="3023742682"/>
                  </a:ext>
                </a:extLst>
              </a:tr>
              <a:tr h="914400">
                <a:tc>
                  <a:txBody>
                    <a:bodyPr/>
                    <a:lstStyle/>
                    <a:p>
                      <a:pPr fontAlgn="base">
                        <a:buNone/>
                      </a:pPr>
                      <a:r>
                        <a:rPr lang="en-IN" sz="2200" b="1" dirty="0">
                          <a:solidFill>
                            <a:srgbClr val="000000"/>
                          </a:solidFill>
                          <a:effectLst/>
                          <a:latin typeface="Aptos" panose="020B0004020202020204" pitchFamily="34" charset="0"/>
                        </a:rPr>
                        <a:t>TRQ holders</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71081200 (Other unwrought forms)</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71081210 (Other unwrought forms)</a:t>
                      </a:r>
                      <a:endParaRPr lang="en-IN" sz="2200" dirty="0">
                        <a:solidFill>
                          <a:srgbClr val="000000"/>
                        </a:solidFill>
                        <a:effectLst/>
                        <a:latin typeface="Aptos" panose="020B0004020202020204" pitchFamily="34" charset="0"/>
                      </a:endParaRPr>
                    </a:p>
                  </a:txBody>
                  <a:tcPr marL="68580" marR="68580" marT="0" marB="0"/>
                </a:tc>
                <a:extLst>
                  <a:ext uri="{0D108BD9-81ED-4DB2-BD59-A6C34878D82A}">
                    <a16:rowId xmlns:a16="http://schemas.microsoft.com/office/drawing/2014/main" val="3782172582"/>
                  </a:ext>
                </a:extLst>
              </a:tr>
            </a:tbl>
          </a:graphicData>
        </a:graphic>
      </p:graphicFrame>
      <p:sp>
        <p:nvSpPr>
          <p:cNvPr id="6" name="Title 1">
            <a:extLst>
              <a:ext uri="{FF2B5EF4-FFF2-40B4-BE49-F238E27FC236}">
                <a16:creationId xmlns:a16="http://schemas.microsoft.com/office/drawing/2014/main" id="{021134CB-07BE-5736-9920-E2F46B210EBD}"/>
              </a:ext>
            </a:extLst>
          </p:cNvPr>
          <p:cNvSpPr>
            <a:spLocks noGrp="1"/>
          </p:cNvSpPr>
          <p:nvPr>
            <p:ph type="title"/>
          </p:nvPr>
        </p:nvSpPr>
        <p:spPr>
          <a:xfrm>
            <a:off x="228600" y="228600"/>
            <a:ext cx="7924800" cy="538609"/>
          </a:xfrm>
        </p:spPr>
        <p:txBody>
          <a:bodyPr/>
          <a:lstStyle/>
          <a:p>
            <a:r>
              <a:rPr lang="en-US" sz="3500" dirty="0"/>
              <a:t>HSNs Enabled to Import</a:t>
            </a:r>
            <a:endParaRPr lang="en-IN" sz="3500" dirty="0"/>
          </a:p>
        </p:txBody>
      </p:sp>
      <p:pic>
        <p:nvPicPr>
          <p:cNvPr id="7" name="object 2">
            <a:extLst>
              <a:ext uri="{FF2B5EF4-FFF2-40B4-BE49-F238E27FC236}">
                <a16:creationId xmlns:a16="http://schemas.microsoft.com/office/drawing/2014/main" id="{2EC41D1D-B239-11FB-9C60-6EF2F735B721}"/>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1142406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11CEF2-D2F9-455F-BA35-3CDEDDA3D223}"/>
              </a:ext>
            </a:extLst>
          </p:cNvPr>
          <p:cNvSpPr txBox="1">
            <a:spLocks/>
          </p:cNvSpPr>
          <p:nvPr/>
        </p:nvSpPr>
        <p:spPr>
          <a:xfrm>
            <a:off x="391273" y="120756"/>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2800" dirty="0">
                <a:solidFill>
                  <a:schemeClr val="accent1">
                    <a:lumMod val="50000"/>
                  </a:schemeClr>
                </a:solidFill>
                <a:latin typeface="Book Antiqua" panose="02040602050305030304" pitchFamily="18" charset="0"/>
              </a:rPr>
              <a:t>IIBX Annual Plan for FY 2025-26 </a:t>
            </a:r>
          </a:p>
        </p:txBody>
      </p:sp>
      <p:cxnSp>
        <p:nvCxnSpPr>
          <p:cNvPr id="3" name="Straight Connector 2">
            <a:extLst>
              <a:ext uri="{FF2B5EF4-FFF2-40B4-BE49-F238E27FC236}">
                <a16:creationId xmlns:a16="http://schemas.microsoft.com/office/drawing/2014/main" id="{E2F5004A-CAB1-4087-8BE2-5B948BA8AAB3}"/>
              </a:ext>
            </a:extLst>
          </p:cNvPr>
          <p:cNvCxnSpPr>
            <a:cxnSpLocks/>
            <a:endCxn id="30" idx="0"/>
          </p:cNvCxnSpPr>
          <p:nvPr/>
        </p:nvCxnSpPr>
        <p:spPr>
          <a:xfrm flipV="1">
            <a:off x="968368" y="2891897"/>
            <a:ext cx="636979" cy="693444"/>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ardrop 9">
            <a:extLst>
              <a:ext uri="{FF2B5EF4-FFF2-40B4-BE49-F238E27FC236}">
                <a16:creationId xmlns:a16="http://schemas.microsoft.com/office/drawing/2014/main" id="{8B1B9A6D-B8BE-4A07-AD55-DD4242A5A820}"/>
              </a:ext>
            </a:extLst>
          </p:cNvPr>
          <p:cNvSpPr/>
          <p:nvPr/>
        </p:nvSpPr>
        <p:spPr>
          <a:xfrm rot="8120989">
            <a:off x="412139" y="3615141"/>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pic>
        <p:nvPicPr>
          <p:cNvPr id="20" name="Graphic 19" descr="Lightbulb and gear">
            <a:extLst>
              <a:ext uri="{FF2B5EF4-FFF2-40B4-BE49-F238E27FC236}">
                <a16:creationId xmlns:a16="http://schemas.microsoft.com/office/drawing/2014/main" id="{2BE70D19-428A-4A69-97AF-01D946439F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289" y="3780765"/>
            <a:ext cx="483022" cy="483022"/>
          </a:xfrm>
          <a:prstGeom prst="rect">
            <a:avLst/>
          </a:prstGeom>
        </p:spPr>
      </p:pic>
      <p:sp>
        <p:nvSpPr>
          <p:cNvPr id="30" name="Teardrop 29">
            <a:extLst>
              <a:ext uri="{FF2B5EF4-FFF2-40B4-BE49-F238E27FC236}">
                <a16:creationId xmlns:a16="http://schemas.microsoft.com/office/drawing/2014/main" id="{B8A0723B-FF60-48E2-93A3-EC95AD1D37F4}"/>
              </a:ext>
            </a:extLst>
          </p:cNvPr>
          <p:cNvSpPr/>
          <p:nvPr/>
        </p:nvSpPr>
        <p:spPr>
          <a:xfrm rot="8120989">
            <a:off x="1494125" y="2245600"/>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pic>
        <p:nvPicPr>
          <p:cNvPr id="29" name="Graphic 28" descr="Court">
            <a:extLst>
              <a:ext uri="{FF2B5EF4-FFF2-40B4-BE49-F238E27FC236}">
                <a16:creationId xmlns:a16="http://schemas.microsoft.com/office/drawing/2014/main" id="{668FDB55-12F7-4C6C-9348-90A95CA4ED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927" y="2439495"/>
            <a:ext cx="373195" cy="373195"/>
          </a:xfrm>
          <a:prstGeom prst="rect">
            <a:avLst/>
          </a:prstGeom>
        </p:spPr>
      </p:pic>
      <p:sp>
        <p:nvSpPr>
          <p:cNvPr id="31" name="Rectangle 30">
            <a:extLst>
              <a:ext uri="{FF2B5EF4-FFF2-40B4-BE49-F238E27FC236}">
                <a16:creationId xmlns:a16="http://schemas.microsoft.com/office/drawing/2014/main" id="{E28F4041-6FDC-40D0-A547-7AFF5DC7B3DB}"/>
              </a:ext>
            </a:extLst>
          </p:cNvPr>
          <p:cNvSpPr/>
          <p:nvPr/>
        </p:nvSpPr>
        <p:spPr>
          <a:xfrm>
            <a:off x="160413" y="1640963"/>
            <a:ext cx="286197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MEPZ Vault at Chennai (Done)</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sp>
        <p:nvSpPr>
          <p:cNvPr id="34" name="Rectangle 33">
            <a:extLst>
              <a:ext uri="{FF2B5EF4-FFF2-40B4-BE49-F238E27FC236}">
                <a16:creationId xmlns:a16="http://schemas.microsoft.com/office/drawing/2014/main" id="{0F056EA4-A0C7-4C2D-82B9-B7DF554998FC}"/>
              </a:ext>
            </a:extLst>
          </p:cNvPr>
          <p:cNvSpPr/>
          <p:nvPr/>
        </p:nvSpPr>
        <p:spPr>
          <a:xfrm>
            <a:off x="58790" y="5007309"/>
            <a:ext cx="2532010" cy="77187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rPr>
              <a:t>Extension in Trading Hours for T+0 contracts by 3 hours till 9:30 pm (Done)</a:t>
            </a:r>
            <a:endParaRPr kumimoji="0" lang="en-IN"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cxnSp>
        <p:nvCxnSpPr>
          <p:cNvPr id="46" name="Straight Connector 45">
            <a:extLst>
              <a:ext uri="{FF2B5EF4-FFF2-40B4-BE49-F238E27FC236}">
                <a16:creationId xmlns:a16="http://schemas.microsoft.com/office/drawing/2014/main" id="{59212FDF-07F7-4AEE-9170-A7503DB515BD}"/>
              </a:ext>
            </a:extLst>
          </p:cNvPr>
          <p:cNvCxnSpPr>
            <a:cxnSpLocks/>
            <a:stCxn id="30" idx="6"/>
            <a:endCxn id="49" idx="2"/>
          </p:cNvCxnSpPr>
          <p:nvPr/>
        </p:nvCxnSpPr>
        <p:spPr>
          <a:xfrm>
            <a:off x="2143380" y="2888144"/>
            <a:ext cx="1214158" cy="858604"/>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ardrop 48">
            <a:extLst>
              <a:ext uri="{FF2B5EF4-FFF2-40B4-BE49-F238E27FC236}">
                <a16:creationId xmlns:a16="http://schemas.microsoft.com/office/drawing/2014/main" id="{4E734A38-FED4-4E57-8F98-598F3A033355}"/>
              </a:ext>
            </a:extLst>
          </p:cNvPr>
          <p:cNvSpPr/>
          <p:nvPr/>
        </p:nvSpPr>
        <p:spPr>
          <a:xfrm rot="8120989">
            <a:off x="3235993" y="3638398"/>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sp>
        <p:nvSpPr>
          <p:cNvPr id="50" name="Rectangle 49">
            <a:extLst>
              <a:ext uri="{FF2B5EF4-FFF2-40B4-BE49-F238E27FC236}">
                <a16:creationId xmlns:a16="http://schemas.microsoft.com/office/drawing/2014/main" id="{F7C8FA6A-5B92-48E5-B94E-AAE4F90152CB}"/>
              </a:ext>
            </a:extLst>
          </p:cNvPr>
          <p:cNvSpPr/>
          <p:nvPr/>
        </p:nvSpPr>
        <p:spPr>
          <a:xfrm>
            <a:off x="664263" y="4662894"/>
            <a:ext cx="100219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4F81BD">
                    <a:lumMod val="50000"/>
                  </a:srgbClr>
                </a:solidFill>
                <a:latin typeface="Book Antiqua" panose="02040602050305030304" pitchFamily="18" charset="0"/>
              </a:rPr>
              <a:t>May</a:t>
            </a: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2025 </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52" name="Straight Connector 51">
            <a:extLst>
              <a:ext uri="{FF2B5EF4-FFF2-40B4-BE49-F238E27FC236}">
                <a16:creationId xmlns:a16="http://schemas.microsoft.com/office/drawing/2014/main" id="{80697301-B1A1-4F14-A30C-BC3777E41382}"/>
              </a:ext>
            </a:extLst>
          </p:cNvPr>
          <p:cNvCxnSpPr>
            <a:cxnSpLocks/>
          </p:cNvCxnSpPr>
          <p:nvPr/>
        </p:nvCxnSpPr>
        <p:spPr>
          <a:xfrm>
            <a:off x="259506" y="4998984"/>
            <a:ext cx="203141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E6A2DB5-7229-4B6F-8113-1387419A4913}"/>
              </a:ext>
            </a:extLst>
          </p:cNvPr>
          <p:cNvSpPr/>
          <p:nvPr/>
        </p:nvSpPr>
        <p:spPr>
          <a:xfrm>
            <a:off x="843178" y="1261735"/>
            <a:ext cx="137730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May 2025  </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57" name="Straight Connector 56">
            <a:extLst>
              <a:ext uri="{FF2B5EF4-FFF2-40B4-BE49-F238E27FC236}">
                <a16:creationId xmlns:a16="http://schemas.microsoft.com/office/drawing/2014/main" id="{D985103C-B0AE-4AF8-B22C-D6AE897514C0}"/>
              </a:ext>
            </a:extLst>
          </p:cNvPr>
          <p:cNvCxnSpPr>
            <a:cxnSpLocks/>
          </p:cNvCxnSpPr>
          <p:nvPr/>
        </p:nvCxnSpPr>
        <p:spPr>
          <a:xfrm>
            <a:off x="664263" y="1623536"/>
            <a:ext cx="185902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1" name="Graphic 60" descr="Document">
            <a:extLst>
              <a:ext uri="{FF2B5EF4-FFF2-40B4-BE49-F238E27FC236}">
                <a16:creationId xmlns:a16="http://schemas.microsoft.com/office/drawing/2014/main" id="{EE756477-3EBC-4400-B06C-762865A49D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1572" y="3823199"/>
            <a:ext cx="419641" cy="419641"/>
          </a:xfrm>
          <a:prstGeom prst="rect">
            <a:avLst/>
          </a:prstGeom>
        </p:spPr>
      </p:pic>
      <p:sp>
        <p:nvSpPr>
          <p:cNvPr id="63" name="Rectangle 62">
            <a:extLst>
              <a:ext uri="{FF2B5EF4-FFF2-40B4-BE49-F238E27FC236}">
                <a16:creationId xmlns:a16="http://schemas.microsoft.com/office/drawing/2014/main" id="{AC1D6003-3A69-4709-ABD0-9BCF326752A3}"/>
              </a:ext>
            </a:extLst>
          </p:cNvPr>
          <p:cNvSpPr/>
          <p:nvPr/>
        </p:nvSpPr>
        <p:spPr>
          <a:xfrm>
            <a:off x="2938964" y="4645552"/>
            <a:ext cx="133081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4F81BD">
                    <a:lumMod val="50000"/>
                  </a:srgbClr>
                </a:solidFill>
                <a:latin typeface="Book Antiqua" panose="02040602050305030304" pitchFamily="18" charset="0"/>
              </a:rPr>
              <a:t>Q2 FY </a:t>
            </a: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64" name="Straight Connector 63">
            <a:extLst>
              <a:ext uri="{FF2B5EF4-FFF2-40B4-BE49-F238E27FC236}">
                <a16:creationId xmlns:a16="http://schemas.microsoft.com/office/drawing/2014/main" id="{6765C8C2-A90E-4165-9463-FD401AEB60E1}"/>
              </a:ext>
            </a:extLst>
          </p:cNvPr>
          <p:cNvCxnSpPr>
            <a:cxnSpLocks/>
          </p:cNvCxnSpPr>
          <p:nvPr/>
        </p:nvCxnSpPr>
        <p:spPr>
          <a:xfrm>
            <a:off x="2907378" y="4953329"/>
            <a:ext cx="213191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D30B4C2-FBCF-44AA-AB37-C167AB8BBA91}"/>
              </a:ext>
            </a:extLst>
          </p:cNvPr>
          <p:cNvCxnSpPr>
            <a:cxnSpLocks/>
            <a:stCxn id="49" idx="4"/>
            <a:endCxn id="66" idx="0"/>
          </p:cNvCxnSpPr>
          <p:nvPr/>
        </p:nvCxnSpPr>
        <p:spPr>
          <a:xfrm flipV="1">
            <a:off x="3895571" y="2929503"/>
            <a:ext cx="667629" cy="813491"/>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ardrop 65">
            <a:extLst>
              <a:ext uri="{FF2B5EF4-FFF2-40B4-BE49-F238E27FC236}">
                <a16:creationId xmlns:a16="http://schemas.microsoft.com/office/drawing/2014/main" id="{0F4ECE8B-4D84-4339-BDDA-30B9F66981E8}"/>
              </a:ext>
            </a:extLst>
          </p:cNvPr>
          <p:cNvSpPr/>
          <p:nvPr/>
        </p:nvSpPr>
        <p:spPr>
          <a:xfrm rot="8120989">
            <a:off x="4451978" y="2283206"/>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cxnSp>
        <p:nvCxnSpPr>
          <p:cNvPr id="72" name="Straight Connector 71">
            <a:extLst>
              <a:ext uri="{FF2B5EF4-FFF2-40B4-BE49-F238E27FC236}">
                <a16:creationId xmlns:a16="http://schemas.microsoft.com/office/drawing/2014/main" id="{629E4561-8F8C-4D9B-8F9D-DBC1C0E4B7B2}"/>
              </a:ext>
            </a:extLst>
          </p:cNvPr>
          <p:cNvCxnSpPr>
            <a:cxnSpLocks/>
            <a:endCxn id="73" idx="2"/>
          </p:cNvCxnSpPr>
          <p:nvPr/>
        </p:nvCxnSpPr>
        <p:spPr>
          <a:xfrm>
            <a:off x="5234580" y="2772146"/>
            <a:ext cx="875635" cy="928018"/>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Teardrop 72">
            <a:extLst>
              <a:ext uri="{FF2B5EF4-FFF2-40B4-BE49-F238E27FC236}">
                <a16:creationId xmlns:a16="http://schemas.microsoft.com/office/drawing/2014/main" id="{FC692288-0217-47CA-9896-2543403B8F09}"/>
              </a:ext>
            </a:extLst>
          </p:cNvPr>
          <p:cNvSpPr/>
          <p:nvPr/>
        </p:nvSpPr>
        <p:spPr>
          <a:xfrm rot="8120989">
            <a:off x="5988670" y="3591814"/>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sp>
        <p:nvSpPr>
          <p:cNvPr id="74" name="Rectangle 73">
            <a:extLst>
              <a:ext uri="{FF2B5EF4-FFF2-40B4-BE49-F238E27FC236}">
                <a16:creationId xmlns:a16="http://schemas.microsoft.com/office/drawing/2014/main" id="{8EEA9337-E616-4B61-BC13-E11C0EC49F16}"/>
              </a:ext>
            </a:extLst>
          </p:cNvPr>
          <p:cNvSpPr/>
          <p:nvPr/>
        </p:nvSpPr>
        <p:spPr>
          <a:xfrm>
            <a:off x="3657600" y="1594207"/>
            <a:ext cx="2743200"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Gold for Advance Authorisation Licence holders (Done)</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sp>
        <p:nvSpPr>
          <p:cNvPr id="75" name="Rectangle 74">
            <a:extLst>
              <a:ext uri="{FF2B5EF4-FFF2-40B4-BE49-F238E27FC236}">
                <a16:creationId xmlns:a16="http://schemas.microsoft.com/office/drawing/2014/main" id="{614D13E4-4908-4D97-82BE-E9E4EBB9C874}"/>
              </a:ext>
            </a:extLst>
          </p:cNvPr>
          <p:cNvSpPr/>
          <p:nvPr/>
        </p:nvSpPr>
        <p:spPr>
          <a:xfrm>
            <a:off x="4173974" y="1266452"/>
            <a:ext cx="113685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4F81BD">
                    <a:lumMod val="50000"/>
                  </a:srgbClr>
                </a:solidFill>
                <a:latin typeface="Book Antiqua" panose="02040602050305030304" pitchFamily="18" charset="0"/>
              </a:rPr>
              <a:t>  FY</a:t>
            </a: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76" name="Straight Connector 75">
            <a:extLst>
              <a:ext uri="{FF2B5EF4-FFF2-40B4-BE49-F238E27FC236}">
                <a16:creationId xmlns:a16="http://schemas.microsoft.com/office/drawing/2014/main" id="{44800A43-6C96-4D75-995A-3D73455FC2F2}"/>
              </a:ext>
            </a:extLst>
          </p:cNvPr>
          <p:cNvCxnSpPr>
            <a:cxnSpLocks/>
          </p:cNvCxnSpPr>
          <p:nvPr/>
        </p:nvCxnSpPr>
        <p:spPr>
          <a:xfrm>
            <a:off x="4110573" y="1607620"/>
            <a:ext cx="15130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EAAF999-F7DA-4EBE-BBA8-291E42BDF86B}"/>
              </a:ext>
            </a:extLst>
          </p:cNvPr>
          <p:cNvCxnSpPr>
            <a:cxnSpLocks/>
          </p:cNvCxnSpPr>
          <p:nvPr/>
        </p:nvCxnSpPr>
        <p:spPr>
          <a:xfrm>
            <a:off x="8092518" y="2736516"/>
            <a:ext cx="1021189" cy="969843"/>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8" name="Teardrop 77">
            <a:extLst>
              <a:ext uri="{FF2B5EF4-FFF2-40B4-BE49-F238E27FC236}">
                <a16:creationId xmlns:a16="http://schemas.microsoft.com/office/drawing/2014/main" id="{7A51327B-5428-47BC-A969-82BB179211DD}"/>
              </a:ext>
            </a:extLst>
          </p:cNvPr>
          <p:cNvSpPr/>
          <p:nvPr/>
        </p:nvSpPr>
        <p:spPr>
          <a:xfrm rot="8120989">
            <a:off x="9015835" y="3660070"/>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sp>
        <p:nvSpPr>
          <p:cNvPr id="79" name="Rectangle 78">
            <a:extLst>
              <a:ext uri="{FF2B5EF4-FFF2-40B4-BE49-F238E27FC236}">
                <a16:creationId xmlns:a16="http://schemas.microsoft.com/office/drawing/2014/main" id="{1961DF51-2A14-47CD-9224-758C23C95170}"/>
              </a:ext>
            </a:extLst>
          </p:cNvPr>
          <p:cNvSpPr/>
          <p:nvPr/>
        </p:nvSpPr>
        <p:spPr>
          <a:xfrm>
            <a:off x="8610375" y="4613219"/>
            <a:ext cx="160504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FY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80" name="Straight Connector 79">
            <a:extLst>
              <a:ext uri="{FF2B5EF4-FFF2-40B4-BE49-F238E27FC236}">
                <a16:creationId xmlns:a16="http://schemas.microsoft.com/office/drawing/2014/main" id="{C40483FA-E800-4F2B-BE0C-D09F4ED6A862}"/>
              </a:ext>
            </a:extLst>
          </p:cNvPr>
          <p:cNvCxnSpPr>
            <a:cxnSpLocks/>
          </p:cNvCxnSpPr>
          <p:nvPr/>
        </p:nvCxnSpPr>
        <p:spPr>
          <a:xfrm>
            <a:off x="8701707" y="4953329"/>
            <a:ext cx="141568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82" name="Grafik 32" descr="Bullseye">
            <a:extLst>
              <a:ext uri="{FF2B5EF4-FFF2-40B4-BE49-F238E27FC236}">
                <a16:creationId xmlns:a16="http://schemas.microsoft.com/office/drawing/2014/main" id="{CAC4D4D8-771F-448F-A13B-0F23DD425A6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8616" y="3706359"/>
            <a:ext cx="392503" cy="392503"/>
          </a:xfrm>
          <a:prstGeom prst="rect">
            <a:avLst/>
          </a:prstGeom>
        </p:spPr>
      </p:pic>
      <p:pic>
        <p:nvPicPr>
          <p:cNvPr id="84" name="Graphic 83" descr="Bank">
            <a:extLst>
              <a:ext uri="{FF2B5EF4-FFF2-40B4-BE49-F238E27FC236}">
                <a16:creationId xmlns:a16="http://schemas.microsoft.com/office/drawing/2014/main" id="{EE65AD14-CDAF-4638-84C1-F396E315DA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2954" y="2447354"/>
            <a:ext cx="416342" cy="416342"/>
          </a:xfrm>
          <a:prstGeom prst="rect">
            <a:avLst/>
          </a:prstGeom>
        </p:spPr>
      </p:pic>
      <p:pic>
        <p:nvPicPr>
          <p:cNvPr id="86" name="Graphic 85" descr="Rocket">
            <a:extLst>
              <a:ext uri="{FF2B5EF4-FFF2-40B4-BE49-F238E27FC236}">
                <a16:creationId xmlns:a16="http://schemas.microsoft.com/office/drawing/2014/main" id="{BC6A0396-9D84-4C8D-A22F-4018248C08E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51100" y="2450130"/>
            <a:ext cx="380071" cy="380071"/>
          </a:xfrm>
          <a:prstGeom prst="rect">
            <a:avLst/>
          </a:prstGeom>
        </p:spPr>
      </p:pic>
      <p:cxnSp>
        <p:nvCxnSpPr>
          <p:cNvPr id="15" name="Straight Connector 14">
            <a:extLst>
              <a:ext uri="{FF2B5EF4-FFF2-40B4-BE49-F238E27FC236}">
                <a16:creationId xmlns:a16="http://schemas.microsoft.com/office/drawing/2014/main" id="{9B7E0EF0-2B3F-3534-3953-2BA247FA72DF}"/>
              </a:ext>
            </a:extLst>
          </p:cNvPr>
          <p:cNvCxnSpPr>
            <a:cxnSpLocks/>
            <a:stCxn id="73" idx="4"/>
          </p:cNvCxnSpPr>
          <p:nvPr/>
        </p:nvCxnSpPr>
        <p:spPr>
          <a:xfrm flipV="1">
            <a:off x="6648248" y="2963794"/>
            <a:ext cx="817936" cy="73261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2CDFDE2-2E50-8D8D-53E4-E781098F9E7B}"/>
              </a:ext>
            </a:extLst>
          </p:cNvPr>
          <p:cNvSpPr/>
          <p:nvPr/>
        </p:nvSpPr>
        <p:spPr>
          <a:xfrm>
            <a:off x="6799331" y="1262485"/>
            <a:ext cx="140615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FY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27" name="Straight Connector 26">
            <a:extLst>
              <a:ext uri="{FF2B5EF4-FFF2-40B4-BE49-F238E27FC236}">
                <a16:creationId xmlns:a16="http://schemas.microsoft.com/office/drawing/2014/main" id="{46D3E7AE-B4FC-AEA8-5A8B-C4237844F3F3}"/>
              </a:ext>
            </a:extLst>
          </p:cNvPr>
          <p:cNvCxnSpPr>
            <a:cxnSpLocks/>
          </p:cNvCxnSpPr>
          <p:nvPr/>
        </p:nvCxnSpPr>
        <p:spPr>
          <a:xfrm>
            <a:off x="6939064" y="1603401"/>
            <a:ext cx="146751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ardrop 27">
            <a:extLst>
              <a:ext uri="{FF2B5EF4-FFF2-40B4-BE49-F238E27FC236}">
                <a16:creationId xmlns:a16="http://schemas.microsoft.com/office/drawing/2014/main" id="{7B3B7056-FC4B-0B1C-503D-2FB870315AB8}"/>
              </a:ext>
            </a:extLst>
          </p:cNvPr>
          <p:cNvSpPr/>
          <p:nvPr/>
        </p:nvSpPr>
        <p:spPr>
          <a:xfrm rot="8120989">
            <a:off x="7362903" y="2289318"/>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pic>
        <p:nvPicPr>
          <p:cNvPr id="32" name="Graphic 31" descr="Checklist">
            <a:extLst>
              <a:ext uri="{FF2B5EF4-FFF2-40B4-BE49-F238E27FC236}">
                <a16:creationId xmlns:a16="http://schemas.microsoft.com/office/drawing/2014/main" id="{3E878681-B1AE-83A9-D0F1-3E80D0EDBDD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97323" y="3878394"/>
            <a:ext cx="392503" cy="392503"/>
          </a:xfrm>
          <a:prstGeom prst="rect">
            <a:avLst/>
          </a:prstGeom>
        </p:spPr>
      </p:pic>
      <p:pic>
        <p:nvPicPr>
          <p:cNvPr id="11" name="Graphic 10" descr="Document">
            <a:extLst>
              <a:ext uri="{FF2B5EF4-FFF2-40B4-BE49-F238E27FC236}">
                <a16:creationId xmlns:a16="http://schemas.microsoft.com/office/drawing/2014/main" id="{16EEE697-C8F9-5D70-B311-8E98D16569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80393" y="2494722"/>
            <a:ext cx="419641" cy="419641"/>
          </a:xfrm>
          <a:prstGeom prst="rect">
            <a:avLst/>
          </a:prstGeom>
        </p:spPr>
      </p:pic>
      <p:cxnSp>
        <p:nvCxnSpPr>
          <p:cNvPr id="14" name="Straight Connector 13">
            <a:extLst>
              <a:ext uri="{FF2B5EF4-FFF2-40B4-BE49-F238E27FC236}">
                <a16:creationId xmlns:a16="http://schemas.microsoft.com/office/drawing/2014/main" id="{59B508C0-1318-BD5E-FDBF-5BACD5264102}"/>
              </a:ext>
            </a:extLst>
          </p:cNvPr>
          <p:cNvCxnSpPr>
            <a:cxnSpLocks/>
          </p:cNvCxnSpPr>
          <p:nvPr/>
        </p:nvCxnSpPr>
        <p:spPr>
          <a:xfrm>
            <a:off x="5712542" y="4920996"/>
            <a:ext cx="175364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8D7402C-7982-5F6E-0AF5-3F69F95044B0}"/>
              </a:ext>
            </a:extLst>
          </p:cNvPr>
          <p:cNvSpPr/>
          <p:nvPr/>
        </p:nvSpPr>
        <p:spPr>
          <a:xfrm>
            <a:off x="5623612" y="4573464"/>
            <a:ext cx="12266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FY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sp>
        <p:nvSpPr>
          <p:cNvPr id="42" name="Teardrop 41">
            <a:extLst>
              <a:ext uri="{FF2B5EF4-FFF2-40B4-BE49-F238E27FC236}">
                <a16:creationId xmlns:a16="http://schemas.microsoft.com/office/drawing/2014/main" id="{FC316800-3825-F32A-6DBF-9DB398C1A652}"/>
              </a:ext>
            </a:extLst>
          </p:cNvPr>
          <p:cNvSpPr/>
          <p:nvPr/>
        </p:nvSpPr>
        <p:spPr>
          <a:xfrm rot="8120989">
            <a:off x="10760337" y="2189083"/>
            <a:ext cx="761596"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cxnSp>
        <p:nvCxnSpPr>
          <p:cNvPr id="43" name="Straight Connector 42">
            <a:extLst>
              <a:ext uri="{FF2B5EF4-FFF2-40B4-BE49-F238E27FC236}">
                <a16:creationId xmlns:a16="http://schemas.microsoft.com/office/drawing/2014/main" id="{83C76349-F96F-F2E3-6AFC-B42A590E5DE2}"/>
              </a:ext>
            </a:extLst>
          </p:cNvPr>
          <p:cNvCxnSpPr>
            <a:cxnSpLocks/>
            <a:stCxn id="42" idx="0"/>
            <a:endCxn id="78" idx="4"/>
          </p:cNvCxnSpPr>
          <p:nvPr/>
        </p:nvCxnSpPr>
        <p:spPr>
          <a:xfrm flipH="1">
            <a:off x="9675413" y="2832145"/>
            <a:ext cx="1194818" cy="932521"/>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9A4DA8-5DA6-9429-A0E4-C21CD46B4D95}"/>
              </a:ext>
            </a:extLst>
          </p:cNvPr>
          <p:cNvCxnSpPr>
            <a:cxnSpLocks/>
          </p:cNvCxnSpPr>
          <p:nvPr/>
        </p:nvCxnSpPr>
        <p:spPr>
          <a:xfrm>
            <a:off x="9982200" y="1567979"/>
            <a:ext cx="1540248" cy="540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F6DB7D2-122B-A426-51EF-DD99ACD5C3F5}"/>
              </a:ext>
            </a:extLst>
          </p:cNvPr>
          <p:cNvSpPr/>
          <p:nvPr/>
        </p:nvSpPr>
        <p:spPr>
          <a:xfrm>
            <a:off x="9525000" y="1623536"/>
            <a:ext cx="2667000" cy="73866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rPr>
              <a:t>Introduction of Loco swap &amp; delivery at Singapore &amp; Dubai of FBDR</a:t>
            </a:r>
          </a:p>
        </p:txBody>
      </p:sp>
      <p:sp>
        <p:nvSpPr>
          <p:cNvPr id="19" name="Rectangle 18">
            <a:extLst>
              <a:ext uri="{FF2B5EF4-FFF2-40B4-BE49-F238E27FC236}">
                <a16:creationId xmlns:a16="http://schemas.microsoft.com/office/drawing/2014/main" id="{FBC1ED5A-07B0-1AF1-68D1-1E70DB1A5133}"/>
              </a:ext>
            </a:extLst>
          </p:cNvPr>
          <p:cNvSpPr/>
          <p:nvPr/>
        </p:nvSpPr>
        <p:spPr>
          <a:xfrm>
            <a:off x="10058400" y="1243654"/>
            <a:ext cx="131638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FY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sp>
        <p:nvSpPr>
          <p:cNvPr id="18" name="TextBox 17">
            <a:extLst>
              <a:ext uri="{FF2B5EF4-FFF2-40B4-BE49-F238E27FC236}">
                <a16:creationId xmlns:a16="http://schemas.microsoft.com/office/drawing/2014/main" id="{5743D1FE-C9BB-8D04-BBD3-B8A506C9751B}"/>
              </a:ext>
            </a:extLst>
          </p:cNvPr>
          <p:cNvSpPr txBox="1"/>
          <p:nvPr/>
        </p:nvSpPr>
        <p:spPr>
          <a:xfrm>
            <a:off x="2916615" y="5048435"/>
            <a:ext cx="205529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Activation of</a:t>
            </a:r>
            <a:r>
              <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rPr>
              <a:t> Futures (Done)</a:t>
            </a:r>
          </a:p>
        </p:txBody>
      </p:sp>
      <p:sp>
        <p:nvSpPr>
          <p:cNvPr id="21" name="Rectangle 20">
            <a:extLst>
              <a:ext uri="{FF2B5EF4-FFF2-40B4-BE49-F238E27FC236}">
                <a16:creationId xmlns:a16="http://schemas.microsoft.com/office/drawing/2014/main" id="{A1C58D78-95F9-F5CB-95F1-0B1643411EBC}"/>
              </a:ext>
            </a:extLst>
          </p:cNvPr>
          <p:cNvSpPr/>
          <p:nvPr/>
        </p:nvSpPr>
        <p:spPr>
          <a:xfrm>
            <a:off x="8534400" y="5029200"/>
            <a:ext cx="2046612"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rPr>
              <a:t>Launch of Digital Gold investment products</a:t>
            </a:r>
          </a:p>
        </p:txBody>
      </p:sp>
      <p:sp>
        <p:nvSpPr>
          <p:cNvPr id="2" name="Rectangle 1">
            <a:extLst>
              <a:ext uri="{FF2B5EF4-FFF2-40B4-BE49-F238E27FC236}">
                <a16:creationId xmlns:a16="http://schemas.microsoft.com/office/drawing/2014/main" id="{1F9931AB-1230-5E52-E265-A47A494D9179}"/>
              </a:ext>
            </a:extLst>
          </p:cNvPr>
          <p:cNvSpPr/>
          <p:nvPr/>
        </p:nvSpPr>
        <p:spPr>
          <a:xfrm>
            <a:off x="3382928" y="1673042"/>
            <a:ext cx="2861973" cy="307777"/>
          </a:xfrm>
          <a:prstGeom prst="rect">
            <a:avLst/>
          </a:prstGeom>
        </p:spPr>
        <p:txBody>
          <a:bodyPr wrap="square">
            <a:spAutoFit/>
          </a:bodyPr>
          <a:lstStyle/>
          <a:p>
            <a:pPr algn="ctr">
              <a:defRPr/>
            </a:pPr>
            <a:r>
              <a:rPr lang="en-US" sz="1400" dirty="0">
                <a:solidFill>
                  <a:prstClr val="black"/>
                </a:solidFill>
                <a:latin typeface="Book Antiqua" panose="02040602050305030304" pitchFamily="18" charset="0"/>
              </a:rPr>
              <a:t>      </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pic>
        <p:nvPicPr>
          <p:cNvPr id="4" name="object 2">
            <a:extLst>
              <a:ext uri="{FF2B5EF4-FFF2-40B4-BE49-F238E27FC236}">
                <a16:creationId xmlns:a16="http://schemas.microsoft.com/office/drawing/2014/main" id="{40ED3A4C-871F-312C-D245-41ED5E437341}"/>
              </a:ext>
            </a:extLst>
          </p:cNvPr>
          <p:cNvPicPr/>
          <p:nvPr/>
        </p:nvPicPr>
        <p:blipFill>
          <a:blip r:embed="rId17" cstate="print"/>
          <a:stretch>
            <a:fillRect/>
          </a:stretch>
        </p:blipFill>
        <p:spPr>
          <a:xfrm>
            <a:off x="10941769" y="6470769"/>
            <a:ext cx="1194626" cy="379455"/>
          </a:xfrm>
          <a:prstGeom prst="rect">
            <a:avLst/>
          </a:prstGeom>
        </p:spPr>
      </p:pic>
      <p:sp>
        <p:nvSpPr>
          <p:cNvPr id="12" name="TextBox 11">
            <a:extLst>
              <a:ext uri="{FF2B5EF4-FFF2-40B4-BE49-F238E27FC236}">
                <a16:creationId xmlns:a16="http://schemas.microsoft.com/office/drawing/2014/main" id="{051C56AD-B879-A76F-80CC-9B35CB4299E6}"/>
              </a:ext>
            </a:extLst>
          </p:cNvPr>
          <p:cNvSpPr txBox="1"/>
          <p:nvPr/>
        </p:nvSpPr>
        <p:spPr>
          <a:xfrm>
            <a:off x="6553200" y="1600200"/>
            <a:ext cx="2447991" cy="327077"/>
          </a:xfrm>
          <a:prstGeom prst="rect">
            <a:avLst/>
          </a:prstGeom>
          <a:noFill/>
        </p:spPr>
        <p:txBody>
          <a:bodyPr wrap="square">
            <a:spAutoFit/>
          </a:bodyPr>
          <a:lstStyle/>
          <a:p>
            <a:pPr marL="0" marR="0">
              <a:lnSpc>
                <a:spcPct val="115000"/>
              </a:lnSpc>
              <a:spcAft>
                <a:spcPts val="800"/>
              </a:spcAft>
              <a:buNone/>
            </a:pPr>
            <a:r>
              <a:rPr lang="en-US" sz="1400" dirty="0">
                <a:solidFill>
                  <a:prstClr val="black"/>
                </a:solidFill>
                <a:latin typeface="Book Antiqua" panose="02040602050305030304" pitchFamily="18" charset="0"/>
              </a:rPr>
              <a:t>Gold for Exporters in SEZ</a:t>
            </a:r>
          </a:p>
        </p:txBody>
      </p:sp>
      <p:sp>
        <p:nvSpPr>
          <p:cNvPr id="6" name="Rectangle 5">
            <a:extLst>
              <a:ext uri="{FF2B5EF4-FFF2-40B4-BE49-F238E27FC236}">
                <a16:creationId xmlns:a16="http://schemas.microsoft.com/office/drawing/2014/main" id="{7CC330BA-F35E-AD5F-7E48-88423C6EAD8F}"/>
              </a:ext>
            </a:extLst>
          </p:cNvPr>
          <p:cNvSpPr/>
          <p:nvPr/>
        </p:nvSpPr>
        <p:spPr>
          <a:xfrm>
            <a:off x="5486400" y="5029200"/>
            <a:ext cx="2301534"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Launch of T+2+D &amp; T10 products</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spTree>
    <p:extLst>
      <p:ext uri="{BB962C8B-B14F-4D97-AF65-F5344CB8AC3E}">
        <p14:creationId xmlns:p14="http://schemas.microsoft.com/office/powerpoint/2010/main" val="15667082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99BE-0220-D27B-D788-046137E6DCA1}"/>
              </a:ext>
            </a:extLst>
          </p:cNvPr>
          <p:cNvSpPr>
            <a:spLocks noGrp="1"/>
          </p:cNvSpPr>
          <p:nvPr>
            <p:ph type="title"/>
          </p:nvPr>
        </p:nvSpPr>
        <p:spPr>
          <a:xfrm>
            <a:off x="1722783" y="160713"/>
            <a:ext cx="8057321" cy="507072"/>
          </a:xfrm>
        </p:spPr>
        <p:txBody>
          <a:bodyPr>
            <a:noAutofit/>
          </a:bodyPr>
          <a:lstStyle/>
          <a:p>
            <a:pPr algn="ctr"/>
            <a:r>
              <a:rPr lang="en-US" sz="2800" kern="1200" dirty="0">
                <a:solidFill>
                  <a:schemeClr val="accent1">
                    <a:lumMod val="50000"/>
                  </a:schemeClr>
                </a:solidFill>
                <a:latin typeface="Book Antiqua" panose="02040602050305030304" pitchFamily="18" charset="0"/>
                <a:cs typeface="+mj-cs"/>
              </a:rPr>
              <a:t>Knowledge center at IIBX website</a:t>
            </a:r>
            <a:endParaRPr lang="en-IN" sz="2800" kern="1200" dirty="0">
              <a:solidFill>
                <a:schemeClr val="accent1">
                  <a:lumMod val="50000"/>
                </a:schemeClr>
              </a:solidFill>
              <a:latin typeface="Book Antiqua" panose="02040602050305030304" pitchFamily="18" charset="0"/>
              <a:cs typeface="+mj-cs"/>
            </a:endParaRPr>
          </a:p>
        </p:txBody>
      </p:sp>
      <p:sp>
        <p:nvSpPr>
          <p:cNvPr id="8" name="TextBox 7">
            <a:extLst>
              <a:ext uri="{FF2B5EF4-FFF2-40B4-BE49-F238E27FC236}">
                <a16:creationId xmlns:a16="http://schemas.microsoft.com/office/drawing/2014/main" id="{F89D8F14-C2D1-E6CE-6D83-2A68D64157E9}"/>
              </a:ext>
            </a:extLst>
          </p:cNvPr>
          <p:cNvSpPr txBox="1"/>
          <p:nvPr/>
        </p:nvSpPr>
        <p:spPr>
          <a:xfrm>
            <a:off x="872195" y="976991"/>
            <a:ext cx="10818057" cy="830997"/>
          </a:xfrm>
          <a:prstGeom prst="rect">
            <a:avLst/>
          </a:prstGeom>
          <a:noFill/>
        </p:spPr>
        <p:txBody>
          <a:bodyPr wrap="square" rtlCol="0">
            <a:spAutoFit/>
          </a:bodyPr>
          <a:lstStyle/>
          <a:p>
            <a:pPr algn="just"/>
            <a:r>
              <a:rPr lang="en-US" sz="2400" dirty="0">
                <a:latin typeface="Aptos" panose="020B0004020202020204" pitchFamily="34" charset="0"/>
              </a:rPr>
              <a:t>IIBX's website now includes a knowledge center aimed at educating and spreading awareness about IIBX services</a:t>
            </a:r>
          </a:p>
        </p:txBody>
      </p:sp>
      <p:pic>
        <p:nvPicPr>
          <p:cNvPr id="3" name="object 2">
            <a:extLst>
              <a:ext uri="{FF2B5EF4-FFF2-40B4-BE49-F238E27FC236}">
                <a16:creationId xmlns:a16="http://schemas.microsoft.com/office/drawing/2014/main" id="{E5EB021C-DB37-C97D-3CBD-A4E0845DD155}"/>
              </a:ext>
            </a:extLst>
          </p:cNvPr>
          <p:cNvPicPr/>
          <p:nvPr/>
        </p:nvPicPr>
        <p:blipFill>
          <a:blip r:embed="rId3" cstate="print"/>
          <a:stretch>
            <a:fillRect/>
          </a:stretch>
        </p:blipFill>
        <p:spPr>
          <a:xfrm>
            <a:off x="11053372" y="6462618"/>
            <a:ext cx="1138628" cy="379455"/>
          </a:xfrm>
          <a:prstGeom prst="rect">
            <a:avLst/>
          </a:prstGeom>
        </p:spPr>
      </p:pic>
      <p:pic>
        <p:nvPicPr>
          <p:cNvPr id="5" name="Picture 4">
            <a:extLst>
              <a:ext uri="{FF2B5EF4-FFF2-40B4-BE49-F238E27FC236}">
                <a16:creationId xmlns:a16="http://schemas.microsoft.com/office/drawing/2014/main" id="{81BCFD14-5324-7D5A-C264-BF18E0FCB719}"/>
              </a:ext>
            </a:extLst>
          </p:cNvPr>
          <p:cNvPicPr>
            <a:picLocks noChangeAspect="1"/>
          </p:cNvPicPr>
          <p:nvPr/>
        </p:nvPicPr>
        <p:blipFill>
          <a:blip r:embed="rId4"/>
          <a:stretch>
            <a:fillRect/>
          </a:stretch>
        </p:blipFill>
        <p:spPr>
          <a:xfrm>
            <a:off x="872196" y="1807989"/>
            <a:ext cx="10280590" cy="4654629"/>
          </a:xfrm>
          <a:prstGeom prst="rect">
            <a:avLst/>
          </a:prstGeom>
        </p:spPr>
      </p:pic>
      <p:sp>
        <p:nvSpPr>
          <p:cNvPr id="6" name="Arrow: Up 5">
            <a:extLst>
              <a:ext uri="{FF2B5EF4-FFF2-40B4-BE49-F238E27FC236}">
                <a16:creationId xmlns:a16="http://schemas.microsoft.com/office/drawing/2014/main" id="{C1496F0C-5E1B-ABA0-44E0-17FA6DC38F21}"/>
              </a:ext>
            </a:extLst>
          </p:cNvPr>
          <p:cNvSpPr/>
          <p:nvPr/>
        </p:nvSpPr>
        <p:spPr>
          <a:xfrm>
            <a:off x="9780104" y="2057400"/>
            <a:ext cx="202096" cy="457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8909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E670B-38D5-0FF6-6B38-4DA9273B9C6C}"/>
              </a:ext>
            </a:extLst>
          </p:cNvPr>
          <p:cNvSpPr txBox="1"/>
          <p:nvPr/>
        </p:nvSpPr>
        <p:spPr>
          <a:xfrm>
            <a:off x="2770496" y="2774399"/>
            <a:ext cx="6553200" cy="400110"/>
          </a:xfrm>
          <a:prstGeom prst="rect">
            <a:avLst/>
          </a:prstGeom>
          <a:noFill/>
        </p:spPr>
        <p:txBody>
          <a:bodyPr wrap="square" rtlCol="0">
            <a:spAutoFit/>
          </a:bodyPr>
          <a:lstStyle/>
          <a:p>
            <a:pPr algn="ctr"/>
            <a:r>
              <a:rPr lang="en-US" sz="2000" dirty="0"/>
              <a:t> </a:t>
            </a:r>
            <a:r>
              <a:rPr lang="en-US" sz="2000" b="1" dirty="0">
                <a:solidFill>
                  <a:srgbClr val="1F3863"/>
                </a:solidFill>
                <a:latin typeface="Georgia"/>
                <a:ea typeface="+mj-ea"/>
                <a:cs typeface="Calibri"/>
                <a:hlinkClick r:id="rId2"/>
              </a:rPr>
              <a:t>https://www.iibx.co.in</a:t>
            </a:r>
            <a:endParaRPr lang="en-US" sz="2000" b="1" dirty="0">
              <a:solidFill>
                <a:srgbClr val="1F3863"/>
              </a:solidFill>
              <a:latin typeface="Georgia"/>
              <a:ea typeface="+mj-ea"/>
              <a:cs typeface="Calibri"/>
            </a:endParaRPr>
          </a:p>
        </p:txBody>
      </p:sp>
      <p:sp>
        <p:nvSpPr>
          <p:cNvPr id="4" name="TextBox 3">
            <a:extLst>
              <a:ext uri="{FF2B5EF4-FFF2-40B4-BE49-F238E27FC236}">
                <a16:creationId xmlns:a16="http://schemas.microsoft.com/office/drawing/2014/main" id="{67E2412F-CA0C-2891-4CBE-E3AD833C61AE}"/>
              </a:ext>
            </a:extLst>
          </p:cNvPr>
          <p:cNvSpPr txBox="1"/>
          <p:nvPr/>
        </p:nvSpPr>
        <p:spPr>
          <a:xfrm>
            <a:off x="2770496" y="1725881"/>
            <a:ext cx="6553200" cy="769441"/>
          </a:xfrm>
          <a:prstGeom prst="rect">
            <a:avLst/>
          </a:prstGeom>
          <a:noFill/>
        </p:spPr>
        <p:txBody>
          <a:bodyPr wrap="square" rtlCol="0">
            <a:spAutoFit/>
          </a:bodyPr>
          <a:lstStyle/>
          <a:p>
            <a:pPr algn="ctr"/>
            <a:r>
              <a:rPr lang="en-US" sz="4400" b="1" dirty="0">
                <a:solidFill>
                  <a:srgbClr val="1F3863"/>
                </a:solidFill>
                <a:latin typeface="Georgia"/>
                <a:ea typeface="+mj-ea"/>
                <a:cs typeface="Calibri"/>
              </a:rPr>
              <a:t>Thank You</a:t>
            </a:r>
          </a:p>
        </p:txBody>
      </p:sp>
      <p:pic>
        <p:nvPicPr>
          <p:cNvPr id="3" name="Picture 2" descr="India International Bullion Exchange ...">
            <a:extLst>
              <a:ext uri="{FF2B5EF4-FFF2-40B4-BE49-F238E27FC236}">
                <a16:creationId xmlns:a16="http://schemas.microsoft.com/office/drawing/2014/main" id="{E2081ED2-A303-2DB1-5C4E-7C61CF464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802" y="3478986"/>
            <a:ext cx="4140588" cy="2070294"/>
          </a:xfrm>
          <a:prstGeom prst="rect">
            <a:avLst/>
          </a:prstGeom>
          <a:noFill/>
          <a:extLst>
            <a:ext uri="{909E8E84-426E-40DD-AFC4-6F175D3DCCD1}">
              <a14:hiddenFill xmlns:a14="http://schemas.microsoft.com/office/drawing/2010/main">
                <a:solidFill>
                  <a:srgbClr val="FFFFFF"/>
                </a:solidFill>
              </a14:hiddenFill>
            </a:ext>
          </a:extLst>
        </p:spPr>
      </p:pic>
      <p:pic>
        <p:nvPicPr>
          <p:cNvPr id="5" name="object 2">
            <a:extLst>
              <a:ext uri="{FF2B5EF4-FFF2-40B4-BE49-F238E27FC236}">
                <a16:creationId xmlns:a16="http://schemas.microsoft.com/office/drawing/2014/main" id="{76E47E53-3683-9CE8-81BC-DC09759B6782}"/>
              </a:ext>
            </a:extLst>
          </p:cNvPr>
          <p:cNvPicPr/>
          <p:nvPr/>
        </p:nvPicPr>
        <p:blipFill>
          <a:blip r:embed="rId4" cstate="print"/>
          <a:stretch>
            <a:fillRect/>
          </a:stretch>
        </p:blipFill>
        <p:spPr>
          <a:xfrm>
            <a:off x="11053372" y="6462618"/>
            <a:ext cx="1138628" cy="3794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94BDFF-CBB3-C7EC-8067-3D5B1A2EE959}"/>
              </a:ext>
            </a:extLst>
          </p:cNvPr>
          <p:cNvSpPr>
            <a:spLocks noGrp="1"/>
          </p:cNvSpPr>
          <p:nvPr>
            <p:ph type="body" idx="1"/>
          </p:nvPr>
        </p:nvSpPr>
        <p:spPr>
          <a:xfrm>
            <a:off x="228600" y="1066800"/>
            <a:ext cx="11430000" cy="5543184"/>
          </a:xfrm>
        </p:spPr>
        <p:txBody>
          <a:bodyPr/>
          <a:lstStyle/>
          <a:p>
            <a:pPr marL="457200" algn="just">
              <a:lnSpc>
                <a:spcPct val="107000"/>
              </a:lnSpc>
              <a:spcAft>
                <a:spcPts val="800"/>
              </a:spcAft>
            </a:pPr>
            <a:endParaRPr lang="en-IN"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Ø"/>
            </a:pPr>
            <a:r>
              <a:rPr lang="en-IN" sz="1800" b="1" u="sng" dirty="0">
                <a:effectLst/>
                <a:latin typeface="Calibri" panose="020F0502020204030204" pitchFamily="34" charset="0"/>
                <a:ea typeface="Calibri" panose="020F0502020204030204" pitchFamily="34" charset="0"/>
                <a:cs typeface="Times New Roman" panose="02020603050405020304" pitchFamily="18" charset="0"/>
              </a:rPr>
              <a:t>Role of IFSCA</a:t>
            </a: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IFSCA is a unified authority for the development and regulation of financial products, financial services and </a:t>
            </a:r>
            <a:r>
              <a:rPr lang="en-IN" dirty="0">
                <a:latin typeface="Calibri" panose="020F0502020204030204" pitchFamily="34" charset="0"/>
                <a:cs typeface="Times New Roman" panose="02020603050405020304" pitchFamily="18" charset="0"/>
              </a:rPr>
              <a:t>financial institutions in the International Financial Services Centres (IFSC) in India. The IFSCA has been established as a unified regulator </a:t>
            </a:r>
            <a:r>
              <a:rPr lang="en-US" dirty="0">
                <a:latin typeface="Calibri" panose="020F0502020204030204" pitchFamily="34" charset="0"/>
                <a:cs typeface="Times New Roman" panose="02020603050405020304" pitchFamily="18" charset="0"/>
              </a:rPr>
              <a:t>under the International Financial Services Centre Authority Act passed by the Indian Parliament in 2019 with a </a:t>
            </a:r>
            <a:r>
              <a:rPr lang="en-IN" dirty="0">
                <a:latin typeface="Calibri" panose="020F0502020204030204" pitchFamily="34" charset="0"/>
                <a:cs typeface="Times New Roman" panose="02020603050405020304" pitchFamily="18" charset="0"/>
              </a:rPr>
              <a:t>holistic vision in order to promote ease of doing business in IFSC and provide world class regulatory environment.</a:t>
            </a:r>
          </a:p>
          <a:p>
            <a:pPr marL="457200"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Ø"/>
            </a:pPr>
            <a:r>
              <a:rPr lang="en-IN" b="1" u="sng" dirty="0">
                <a:latin typeface="Calibri" panose="020F0502020204030204" pitchFamily="34" charset="0"/>
                <a:ea typeface="Calibri" panose="020F0502020204030204" pitchFamily="34" charset="0"/>
                <a:cs typeface="Times New Roman" panose="02020603050405020304" pitchFamily="18" charset="0"/>
              </a:rPr>
              <a:t>Purpose of IFSCA</a:t>
            </a:r>
            <a:endParaRPr lang="en-IN"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main objective of the IFSCA is to develop a strong global connect and focus on the needs of the Indian economy as well as to serve as an international financial platform for the entire region and the global economy as a whole.</a:t>
            </a: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Prior to the establishment of IFSCA, the domestic financial regulators, namely, RBI, SEBI, PFRDA and IRDAI regulated the business in IFSC.</a:t>
            </a:r>
          </a:p>
          <a:p>
            <a:pPr marL="457200"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5" name="object 2">
            <a:extLst>
              <a:ext uri="{FF2B5EF4-FFF2-40B4-BE49-F238E27FC236}">
                <a16:creationId xmlns:a16="http://schemas.microsoft.com/office/drawing/2014/main" id="{53F29D5B-2C37-D1D9-D27C-6AC5DEAD83A9}"/>
              </a:ext>
            </a:extLst>
          </p:cNvPr>
          <p:cNvSpPr txBox="1">
            <a:spLocks noGrp="1"/>
          </p:cNvSpPr>
          <p:nvPr>
            <p:ph type="title"/>
          </p:nvPr>
        </p:nvSpPr>
        <p:spPr>
          <a:xfrm>
            <a:off x="2133600" y="301144"/>
            <a:ext cx="9524999" cy="396904"/>
          </a:xfrm>
          <a:prstGeom prst="rect">
            <a:avLst/>
          </a:prstGeom>
        </p:spPr>
        <p:txBody>
          <a:bodyPr vert="horz" wrap="square" lIns="0" tIns="12065" rIns="0" bIns="0" rtlCol="0">
            <a:spAutoFit/>
          </a:bodyPr>
          <a:lstStyle/>
          <a:p>
            <a:pPr marL="12700" algn="ctr">
              <a:lnSpc>
                <a:spcPct val="100000"/>
              </a:lnSpc>
              <a:spcBef>
                <a:spcPts val="95"/>
              </a:spcBef>
            </a:pPr>
            <a:r>
              <a:rPr lang="en-US" sz="2500" dirty="0">
                <a:latin typeface="Aptos" panose="020B0004020202020204" pitchFamily="34" charset="0"/>
                <a:cs typeface="Georgia"/>
              </a:rPr>
              <a:t>International Financial Services </a:t>
            </a:r>
            <a:r>
              <a:rPr lang="en-US" sz="2500" dirty="0" err="1">
                <a:latin typeface="Aptos" panose="020B0004020202020204" pitchFamily="34" charset="0"/>
                <a:cs typeface="Georgia"/>
              </a:rPr>
              <a:t>Centres</a:t>
            </a:r>
            <a:r>
              <a:rPr lang="en-US" sz="2500" dirty="0">
                <a:latin typeface="Aptos" panose="020B0004020202020204" pitchFamily="34" charset="0"/>
                <a:cs typeface="Georgia"/>
              </a:rPr>
              <a:t> Authority</a:t>
            </a:r>
            <a:endParaRPr lang="en-IN" sz="2500" dirty="0">
              <a:latin typeface="Aptos" panose="020B0004020202020204" pitchFamily="34" charset="0"/>
              <a:cs typeface="Georgia"/>
            </a:endParaRPr>
          </a:p>
        </p:txBody>
      </p:sp>
      <p:pic>
        <p:nvPicPr>
          <p:cNvPr id="1026" name="Picture 2" descr="Awesome Image">
            <a:extLst>
              <a:ext uri="{FF2B5EF4-FFF2-40B4-BE49-F238E27FC236}">
                <a16:creationId xmlns:a16="http://schemas.microsoft.com/office/drawing/2014/main" id="{93C6E308-8F83-73AB-1C41-F2D35266A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
            <a:ext cx="132397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6" name="object 2">
            <a:extLst>
              <a:ext uri="{FF2B5EF4-FFF2-40B4-BE49-F238E27FC236}">
                <a16:creationId xmlns:a16="http://schemas.microsoft.com/office/drawing/2014/main" id="{5DB75E3A-942D-D784-EB77-6BFFD7CBFE65}"/>
              </a:ext>
            </a:extLst>
          </p:cNvPr>
          <p:cNvPicPr/>
          <p:nvPr/>
        </p:nvPicPr>
        <p:blipFill>
          <a:blip r:embed="rId3" cstate="print"/>
          <a:stretch>
            <a:fillRect/>
          </a:stretch>
        </p:blipFill>
        <p:spPr>
          <a:xfrm>
            <a:off x="10977172" y="6478545"/>
            <a:ext cx="1138628" cy="3794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C326D097-0145-9F47-4844-24956544B5C9}"/>
              </a:ext>
            </a:extLst>
          </p:cNvPr>
          <p:cNvSpPr/>
          <p:nvPr/>
        </p:nvSpPr>
        <p:spPr>
          <a:xfrm>
            <a:off x="4533798" y="2254055"/>
            <a:ext cx="2783673" cy="2973761"/>
          </a:xfrm>
          <a:prstGeom prst="ellipse">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2" name="Hexagon 11">
            <a:extLst>
              <a:ext uri="{FF2B5EF4-FFF2-40B4-BE49-F238E27FC236}">
                <a16:creationId xmlns:a16="http://schemas.microsoft.com/office/drawing/2014/main" id="{E6C1F2C7-78EF-8431-0126-D9DEA464CD7A}"/>
              </a:ext>
            </a:extLst>
          </p:cNvPr>
          <p:cNvSpPr/>
          <p:nvPr/>
        </p:nvSpPr>
        <p:spPr>
          <a:xfrm>
            <a:off x="6703059" y="2263643"/>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6" name="Hexagon 15">
            <a:extLst>
              <a:ext uri="{FF2B5EF4-FFF2-40B4-BE49-F238E27FC236}">
                <a16:creationId xmlns:a16="http://schemas.microsoft.com/office/drawing/2014/main" id="{18C7502F-0F2E-7246-46CB-D170C07A765F}"/>
              </a:ext>
            </a:extLst>
          </p:cNvPr>
          <p:cNvSpPr/>
          <p:nvPr/>
        </p:nvSpPr>
        <p:spPr>
          <a:xfrm>
            <a:off x="6713538" y="3926074"/>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8" name="Hexagon 17">
            <a:extLst>
              <a:ext uri="{FF2B5EF4-FFF2-40B4-BE49-F238E27FC236}">
                <a16:creationId xmlns:a16="http://schemas.microsoft.com/office/drawing/2014/main" id="{7CCA275E-80E0-1200-56FF-94F6DDB54DEF}"/>
              </a:ext>
            </a:extLst>
          </p:cNvPr>
          <p:cNvSpPr/>
          <p:nvPr/>
        </p:nvSpPr>
        <p:spPr>
          <a:xfrm>
            <a:off x="3789124" y="3935599"/>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9" name="Hexagon 18">
            <a:extLst>
              <a:ext uri="{FF2B5EF4-FFF2-40B4-BE49-F238E27FC236}">
                <a16:creationId xmlns:a16="http://schemas.microsoft.com/office/drawing/2014/main" id="{42699F2D-0F8D-F6C4-994F-9202BF18532F}"/>
              </a:ext>
            </a:extLst>
          </p:cNvPr>
          <p:cNvSpPr/>
          <p:nvPr/>
        </p:nvSpPr>
        <p:spPr>
          <a:xfrm>
            <a:off x="3758654" y="231004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7" name="Hexagon 16">
            <a:extLst>
              <a:ext uri="{FF2B5EF4-FFF2-40B4-BE49-F238E27FC236}">
                <a16:creationId xmlns:a16="http://schemas.microsoft.com/office/drawing/2014/main" id="{B81D7023-C08D-7F1E-E854-90D91B459148}"/>
              </a:ext>
            </a:extLst>
          </p:cNvPr>
          <p:cNvSpPr/>
          <p:nvPr/>
        </p:nvSpPr>
        <p:spPr>
          <a:xfrm>
            <a:off x="5252774" y="476335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pic>
        <p:nvPicPr>
          <p:cNvPr id="8" name="object 8"/>
          <p:cNvPicPr/>
          <p:nvPr/>
        </p:nvPicPr>
        <p:blipFill>
          <a:blip r:embed="rId3" cstate="print"/>
          <a:stretch>
            <a:fillRect/>
          </a:stretch>
        </p:blipFill>
        <p:spPr>
          <a:xfrm>
            <a:off x="5381953" y="5221685"/>
            <a:ext cx="1182576" cy="409322"/>
          </a:xfrm>
          <a:prstGeom prst="rect">
            <a:avLst/>
          </a:prstGeom>
        </p:spPr>
      </p:pic>
      <p:sp>
        <p:nvSpPr>
          <p:cNvPr id="20" name="Hexagon 19">
            <a:extLst>
              <a:ext uri="{FF2B5EF4-FFF2-40B4-BE49-F238E27FC236}">
                <a16:creationId xmlns:a16="http://schemas.microsoft.com/office/drawing/2014/main" id="{F22959C6-6A60-760F-0E0D-DE6350299663}"/>
              </a:ext>
            </a:extLst>
          </p:cNvPr>
          <p:cNvSpPr/>
          <p:nvPr/>
        </p:nvSpPr>
        <p:spPr>
          <a:xfrm>
            <a:off x="5236743" y="3108134"/>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0" name="Hexagon 9">
            <a:extLst>
              <a:ext uri="{FF2B5EF4-FFF2-40B4-BE49-F238E27FC236}">
                <a16:creationId xmlns:a16="http://schemas.microsoft.com/office/drawing/2014/main" id="{FD81034A-35C9-B7C7-D596-77A92A9C0BB8}"/>
              </a:ext>
            </a:extLst>
          </p:cNvPr>
          <p:cNvSpPr/>
          <p:nvPr/>
        </p:nvSpPr>
        <p:spPr>
          <a:xfrm>
            <a:off x="5226578" y="143179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pic>
        <p:nvPicPr>
          <p:cNvPr id="2" name="object 2"/>
          <p:cNvPicPr/>
          <p:nvPr/>
        </p:nvPicPr>
        <p:blipFill>
          <a:blip r:embed="rId4" cstate="print"/>
          <a:stretch>
            <a:fillRect/>
          </a:stretch>
        </p:blipFill>
        <p:spPr>
          <a:xfrm>
            <a:off x="11002284" y="6478524"/>
            <a:ext cx="1138427" cy="379476"/>
          </a:xfrm>
          <a:prstGeom prst="rect">
            <a:avLst/>
          </a:prstGeom>
        </p:spPr>
      </p:pic>
      <p:pic>
        <p:nvPicPr>
          <p:cNvPr id="4" name="object 4"/>
          <p:cNvPicPr/>
          <p:nvPr/>
        </p:nvPicPr>
        <p:blipFill>
          <a:blip r:embed="rId4" cstate="print"/>
          <a:stretch>
            <a:fillRect/>
          </a:stretch>
        </p:blipFill>
        <p:spPr>
          <a:xfrm>
            <a:off x="5398015" y="3547180"/>
            <a:ext cx="1169018" cy="412792"/>
          </a:xfrm>
          <a:prstGeom prst="rect">
            <a:avLst/>
          </a:prstGeom>
        </p:spPr>
      </p:pic>
      <p:pic>
        <p:nvPicPr>
          <p:cNvPr id="6" name="object 6"/>
          <p:cNvPicPr/>
          <p:nvPr/>
        </p:nvPicPr>
        <p:blipFill>
          <a:blip r:embed="rId5" cstate="print"/>
          <a:stretch>
            <a:fillRect/>
          </a:stretch>
        </p:blipFill>
        <p:spPr>
          <a:xfrm>
            <a:off x="5358358" y="1849231"/>
            <a:ext cx="1229766" cy="422838"/>
          </a:xfrm>
          <a:prstGeom prst="rect">
            <a:avLst/>
          </a:prstGeom>
        </p:spPr>
      </p:pic>
      <p:pic>
        <p:nvPicPr>
          <p:cNvPr id="7" name="object 7"/>
          <p:cNvPicPr/>
          <p:nvPr/>
        </p:nvPicPr>
        <p:blipFill>
          <a:blip r:embed="rId6" cstate="print"/>
          <a:stretch>
            <a:fillRect/>
          </a:stretch>
        </p:blipFill>
        <p:spPr>
          <a:xfrm>
            <a:off x="3901073" y="4404758"/>
            <a:ext cx="1197866" cy="358592"/>
          </a:xfrm>
          <a:prstGeom prst="rect">
            <a:avLst/>
          </a:prstGeom>
        </p:spPr>
      </p:pic>
      <p:pic>
        <p:nvPicPr>
          <p:cNvPr id="13" name="Picture 12">
            <a:extLst>
              <a:ext uri="{FF2B5EF4-FFF2-40B4-BE49-F238E27FC236}">
                <a16:creationId xmlns:a16="http://schemas.microsoft.com/office/drawing/2014/main" id="{150039D0-0CD1-2671-732C-EF063FD5744F}"/>
              </a:ext>
            </a:extLst>
          </p:cNvPr>
          <p:cNvPicPr>
            <a:picLocks noChangeAspect="1"/>
          </p:cNvPicPr>
          <p:nvPr/>
        </p:nvPicPr>
        <p:blipFill>
          <a:blip r:embed="rId7"/>
          <a:stretch>
            <a:fillRect/>
          </a:stretch>
        </p:blipFill>
        <p:spPr>
          <a:xfrm>
            <a:off x="6898682" y="2638366"/>
            <a:ext cx="1135056" cy="562034"/>
          </a:xfrm>
          <a:prstGeom prst="rect">
            <a:avLst/>
          </a:prstGeom>
        </p:spPr>
      </p:pic>
      <p:pic>
        <p:nvPicPr>
          <p:cNvPr id="14" name="object 5">
            <a:extLst>
              <a:ext uri="{FF2B5EF4-FFF2-40B4-BE49-F238E27FC236}">
                <a16:creationId xmlns:a16="http://schemas.microsoft.com/office/drawing/2014/main" id="{59BC34B0-312E-439A-97F2-8A1157E4B9B3}"/>
              </a:ext>
            </a:extLst>
          </p:cNvPr>
          <p:cNvPicPr/>
          <p:nvPr/>
        </p:nvPicPr>
        <p:blipFill>
          <a:blip r:embed="rId8" cstate="print"/>
          <a:stretch>
            <a:fillRect/>
          </a:stretch>
        </p:blipFill>
        <p:spPr>
          <a:xfrm>
            <a:off x="6891991" y="4321166"/>
            <a:ext cx="1119816" cy="470594"/>
          </a:xfrm>
          <a:prstGeom prst="rect">
            <a:avLst/>
          </a:prstGeom>
        </p:spPr>
      </p:pic>
      <p:pic>
        <p:nvPicPr>
          <p:cNvPr id="15" name="object 9">
            <a:extLst>
              <a:ext uri="{FF2B5EF4-FFF2-40B4-BE49-F238E27FC236}">
                <a16:creationId xmlns:a16="http://schemas.microsoft.com/office/drawing/2014/main" id="{CBB347B2-2365-0CF3-4019-4AAC69124EE6}"/>
              </a:ext>
            </a:extLst>
          </p:cNvPr>
          <p:cNvPicPr/>
          <p:nvPr/>
        </p:nvPicPr>
        <p:blipFill>
          <a:blip r:embed="rId9" cstate="print"/>
          <a:stretch>
            <a:fillRect/>
          </a:stretch>
        </p:blipFill>
        <p:spPr>
          <a:xfrm>
            <a:off x="3901073" y="2787699"/>
            <a:ext cx="1134621" cy="369444"/>
          </a:xfrm>
          <a:prstGeom prst="rect">
            <a:avLst/>
          </a:prstGeom>
        </p:spPr>
      </p:pic>
      <p:sp>
        <p:nvSpPr>
          <p:cNvPr id="3" name="Title 1">
            <a:extLst>
              <a:ext uri="{FF2B5EF4-FFF2-40B4-BE49-F238E27FC236}">
                <a16:creationId xmlns:a16="http://schemas.microsoft.com/office/drawing/2014/main" id="{BFD2C07D-7016-4485-DAC0-CC5C5DA157AB}"/>
              </a:ext>
            </a:extLst>
          </p:cNvPr>
          <p:cNvSpPr txBox="1">
            <a:spLocks/>
          </p:cNvSpPr>
          <p:nvPr/>
        </p:nvSpPr>
        <p:spPr>
          <a:xfrm>
            <a:off x="482112" y="12680"/>
            <a:ext cx="11658599" cy="6342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342A66"/>
                </a:solidFill>
                <a:latin typeface="IBM Plex Sans" panose="020B0503050000000000" pitchFamily="34" charset="0"/>
                <a:ea typeface="+mj-ea"/>
                <a:cs typeface="+mj-cs"/>
              </a:defRPr>
            </a:lvl1pPr>
          </a:lstStyle>
          <a:p>
            <a:pPr algn="ctr">
              <a:defRPr/>
            </a:pPr>
            <a:r>
              <a:rPr lang="en-US" sz="3500" dirty="0">
                <a:solidFill>
                  <a:srgbClr val="1F3863"/>
                </a:solidFill>
                <a:latin typeface="Calibri"/>
                <a:cs typeface="Calibri"/>
              </a:rPr>
              <a:t>Promoters of </a:t>
            </a:r>
            <a:r>
              <a:rPr lang="en-IN" sz="3500" dirty="0">
                <a:solidFill>
                  <a:srgbClr val="1F3863"/>
                </a:solidFill>
                <a:latin typeface="Calibri"/>
                <a:cs typeface="Calibri"/>
              </a:rPr>
              <a:t>India International Bullion Exchange IFSC Ltd.</a:t>
            </a:r>
          </a:p>
        </p:txBody>
      </p:sp>
      <p:sp>
        <p:nvSpPr>
          <p:cNvPr id="23" name="Arrow: Right 22">
            <a:extLst>
              <a:ext uri="{FF2B5EF4-FFF2-40B4-BE49-F238E27FC236}">
                <a16:creationId xmlns:a16="http://schemas.microsoft.com/office/drawing/2014/main" id="{BD951F6D-3110-D513-F758-FCAF2940FDD1}"/>
              </a:ext>
            </a:extLst>
          </p:cNvPr>
          <p:cNvSpPr/>
          <p:nvPr/>
        </p:nvSpPr>
        <p:spPr>
          <a:xfrm rot="5400000">
            <a:off x="5702970" y="2654976"/>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4" name="Arrow: Right 23">
            <a:extLst>
              <a:ext uri="{FF2B5EF4-FFF2-40B4-BE49-F238E27FC236}">
                <a16:creationId xmlns:a16="http://schemas.microsoft.com/office/drawing/2014/main" id="{7DB41057-613A-4DC2-EA37-7CAE5B3EDED3}"/>
              </a:ext>
            </a:extLst>
          </p:cNvPr>
          <p:cNvSpPr/>
          <p:nvPr/>
        </p:nvSpPr>
        <p:spPr>
          <a:xfrm rot="9154757">
            <a:off x="6411665" y="3071023"/>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10%</a:t>
            </a:r>
            <a:endParaRPr lang="en-IN" sz="800" b="1" dirty="0">
              <a:latin typeface="Aptos" panose="020B0004020202020204" pitchFamily="34" charset="0"/>
            </a:endParaRPr>
          </a:p>
        </p:txBody>
      </p:sp>
      <p:sp>
        <p:nvSpPr>
          <p:cNvPr id="25" name="Arrow: Right 24">
            <a:extLst>
              <a:ext uri="{FF2B5EF4-FFF2-40B4-BE49-F238E27FC236}">
                <a16:creationId xmlns:a16="http://schemas.microsoft.com/office/drawing/2014/main" id="{0B213A23-03D9-37D4-87E7-038D8FAA2FD5}"/>
              </a:ext>
            </a:extLst>
          </p:cNvPr>
          <p:cNvSpPr/>
          <p:nvPr/>
        </p:nvSpPr>
        <p:spPr>
          <a:xfrm rot="12359890">
            <a:off x="6400717" y="3896365"/>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10%</a:t>
            </a:r>
            <a:endParaRPr lang="en-IN" sz="800" b="1" dirty="0">
              <a:latin typeface="Aptos" panose="020B0004020202020204" pitchFamily="34" charset="0"/>
            </a:endParaRPr>
          </a:p>
        </p:txBody>
      </p:sp>
      <p:sp>
        <p:nvSpPr>
          <p:cNvPr id="26" name="Arrow: Right 25">
            <a:extLst>
              <a:ext uri="{FF2B5EF4-FFF2-40B4-BE49-F238E27FC236}">
                <a16:creationId xmlns:a16="http://schemas.microsoft.com/office/drawing/2014/main" id="{70A7E0DA-6C2B-6EF3-76AA-BD0B963F1139}"/>
              </a:ext>
            </a:extLst>
          </p:cNvPr>
          <p:cNvSpPr/>
          <p:nvPr/>
        </p:nvSpPr>
        <p:spPr>
          <a:xfrm rot="16200000">
            <a:off x="5693688" y="4287570"/>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7" name="Arrow: Right 26">
            <a:extLst>
              <a:ext uri="{FF2B5EF4-FFF2-40B4-BE49-F238E27FC236}">
                <a16:creationId xmlns:a16="http://schemas.microsoft.com/office/drawing/2014/main" id="{38ADD8AE-0901-91CB-2A2F-5B8DD9AD4EF3}"/>
              </a:ext>
            </a:extLst>
          </p:cNvPr>
          <p:cNvSpPr/>
          <p:nvPr/>
        </p:nvSpPr>
        <p:spPr>
          <a:xfrm rot="1670539">
            <a:off x="4962329" y="3071911"/>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8" name="Arrow: Right 27">
            <a:extLst>
              <a:ext uri="{FF2B5EF4-FFF2-40B4-BE49-F238E27FC236}">
                <a16:creationId xmlns:a16="http://schemas.microsoft.com/office/drawing/2014/main" id="{1DF04E88-09C8-D5A5-87DC-33B6A79D8A91}"/>
              </a:ext>
            </a:extLst>
          </p:cNvPr>
          <p:cNvSpPr/>
          <p:nvPr/>
        </p:nvSpPr>
        <p:spPr>
          <a:xfrm rot="20078274">
            <a:off x="4994908" y="3898484"/>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30" name="TextBox 29">
            <a:extLst>
              <a:ext uri="{FF2B5EF4-FFF2-40B4-BE49-F238E27FC236}">
                <a16:creationId xmlns:a16="http://schemas.microsoft.com/office/drawing/2014/main" id="{3E27AE08-377A-A488-C046-9EF70ADFD2CF}"/>
              </a:ext>
            </a:extLst>
          </p:cNvPr>
          <p:cNvSpPr txBox="1"/>
          <p:nvPr/>
        </p:nvSpPr>
        <p:spPr>
          <a:xfrm>
            <a:off x="1371600" y="950846"/>
            <a:ext cx="10058400" cy="369332"/>
          </a:xfrm>
          <a:prstGeom prst="rect">
            <a:avLst/>
          </a:prstGeom>
          <a:noFill/>
        </p:spPr>
        <p:txBody>
          <a:bodyPr wrap="square">
            <a:spAutoFit/>
          </a:bodyPr>
          <a:lstStyle/>
          <a:p>
            <a:r>
              <a:rPr lang="en-US" sz="1800" b="1" dirty="0">
                <a:latin typeface="Book Antiqua" panose="02040602050305030304" pitchFamily="18" charset="0"/>
              </a:rPr>
              <a:t>Promoted by the following MIIs through India International Bullion Holding IFSC Ltd. (IIBH)</a:t>
            </a:r>
            <a:endParaRPr lang="en-IN" sz="1800" b="1" dirty="0">
              <a:latin typeface="Book Antiqua" panose="02040602050305030304" pitchFamily="18" charset="0"/>
            </a:endParaRPr>
          </a:p>
        </p:txBody>
      </p:sp>
      <p:sp>
        <p:nvSpPr>
          <p:cNvPr id="32" name="TextBox 31">
            <a:extLst>
              <a:ext uri="{FF2B5EF4-FFF2-40B4-BE49-F238E27FC236}">
                <a16:creationId xmlns:a16="http://schemas.microsoft.com/office/drawing/2014/main" id="{09075E10-1DB0-AE55-9CB2-CFDCB4EE6DAE}"/>
              </a:ext>
            </a:extLst>
          </p:cNvPr>
          <p:cNvSpPr txBox="1"/>
          <p:nvPr/>
        </p:nvSpPr>
        <p:spPr>
          <a:xfrm>
            <a:off x="2453326" y="6345097"/>
            <a:ext cx="7285348" cy="323165"/>
          </a:xfrm>
          <a:prstGeom prst="rect">
            <a:avLst/>
          </a:prstGeom>
          <a:noFill/>
        </p:spPr>
        <p:txBody>
          <a:bodyPr wrap="square">
            <a:spAutoFit/>
          </a:bodyPr>
          <a:lstStyle/>
          <a:p>
            <a:r>
              <a:rPr lang="en-US" sz="1500" dirty="0">
                <a:latin typeface="Aptos" panose="020B0004020202020204" pitchFamily="34" charset="0"/>
              </a:rPr>
              <a:t>Shareholding pattern in India International Bullion Holding IFSC Ltd. is shown above.</a:t>
            </a:r>
          </a:p>
        </p:txBody>
      </p:sp>
      <p:sp>
        <p:nvSpPr>
          <p:cNvPr id="5" name="Hexagon 4">
            <a:extLst>
              <a:ext uri="{FF2B5EF4-FFF2-40B4-BE49-F238E27FC236}">
                <a16:creationId xmlns:a16="http://schemas.microsoft.com/office/drawing/2014/main" id="{8E572C47-264D-2924-5080-EDE2F3F10299}"/>
              </a:ext>
            </a:extLst>
          </p:cNvPr>
          <p:cNvSpPr/>
          <p:nvPr/>
        </p:nvSpPr>
        <p:spPr>
          <a:xfrm>
            <a:off x="8347608" y="2988849"/>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9" name="Arrow: Right 8">
            <a:extLst>
              <a:ext uri="{FF2B5EF4-FFF2-40B4-BE49-F238E27FC236}">
                <a16:creationId xmlns:a16="http://schemas.microsoft.com/office/drawing/2014/main" id="{7A84C816-077D-FA10-A84C-2CB97FE339AF}"/>
              </a:ext>
            </a:extLst>
          </p:cNvPr>
          <p:cNvSpPr/>
          <p:nvPr/>
        </p:nvSpPr>
        <p:spPr>
          <a:xfrm rot="12379843">
            <a:off x="8010187" y="3102545"/>
            <a:ext cx="464962" cy="38632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800" b="1" dirty="0">
              <a:latin typeface="Aptos" panose="020B0004020202020204" pitchFamily="34" charset="0"/>
            </a:endParaRPr>
          </a:p>
        </p:txBody>
      </p:sp>
      <p:sp>
        <p:nvSpPr>
          <p:cNvPr id="11" name="Arrow: Right 10">
            <a:extLst>
              <a:ext uri="{FF2B5EF4-FFF2-40B4-BE49-F238E27FC236}">
                <a16:creationId xmlns:a16="http://schemas.microsoft.com/office/drawing/2014/main" id="{C27A7F9C-B278-7360-F9BF-A5E8FD19EE20}"/>
              </a:ext>
            </a:extLst>
          </p:cNvPr>
          <p:cNvSpPr/>
          <p:nvPr/>
        </p:nvSpPr>
        <p:spPr>
          <a:xfrm rot="8992788">
            <a:off x="8037074" y="3964991"/>
            <a:ext cx="501403" cy="40713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800" b="1" dirty="0">
              <a:latin typeface="Aptos" panose="020B0004020202020204" pitchFamily="34" charset="0"/>
            </a:endParaRPr>
          </a:p>
        </p:txBody>
      </p:sp>
      <p:pic>
        <p:nvPicPr>
          <p:cNvPr id="1026" name="Picture 2" descr="BSE EXPERIENCE THE NEW">
            <a:extLst>
              <a:ext uri="{FF2B5EF4-FFF2-40B4-BE49-F238E27FC236}">
                <a16:creationId xmlns:a16="http://schemas.microsoft.com/office/drawing/2014/main" id="{929A6E88-EEAB-A634-2E7A-4DE1BAEBF9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2649" y="3276599"/>
            <a:ext cx="843855" cy="52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4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C6FD8-50CE-3CDE-AA9A-B5566D29A0F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368915B-1065-980D-5CF1-3F4ACB4C0723}"/>
              </a:ext>
            </a:extLst>
          </p:cNvPr>
          <p:cNvSpPr txBox="1">
            <a:spLocks/>
          </p:cNvSpPr>
          <p:nvPr/>
        </p:nvSpPr>
        <p:spPr>
          <a:xfrm>
            <a:off x="552391" y="120756"/>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3500" dirty="0">
                <a:solidFill>
                  <a:srgbClr val="1F3863"/>
                </a:solidFill>
                <a:latin typeface="Calibri"/>
                <a:cs typeface="Calibri"/>
              </a:rPr>
              <a:t>Evolution of IIBX</a:t>
            </a:r>
          </a:p>
        </p:txBody>
      </p:sp>
      <p:cxnSp>
        <p:nvCxnSpPr>
          <p:cNvPr id="3" name="Straight Connector 2">
            <a:extLst>
              <a:ext uri="{FF2B5EF4-FFF2-40B4-BE49-F238E27FC236}">
                <a16:creationId xmlns:a16="http://schemas.microsoft.com/office/drawing/2014/main" id="{DFBC1A75-02F8-CBCC-B49F-76D945164628}"/>
              </a:ext>
            </a:extLst>
          </p:cNvPr>
          <p:cNvCxnSpPr>
            <a:cxnSpLocks/>
          </p:cNvCxnSpPr>
          <p:nvPr/>
        </p:nvCxnSpPr>
        <p:spPr>
          <a:xfrm flipV="1">
            <a:off x="1129486" y="3099242"/>
            <a:ext cx="602252" cy="486099"/>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ardrop 9">
            <a:extLst>
              <a:ext uri="{FF2B5EF4-FFF2-40B4-BE49-F238E27FC236}">
                <a16:creationId xmlns:a16="http://schemas.microsoft.com/office/drawing/2014/main" id="{447E435C-6756-91A3-8000-660EC2539028}"/>
              </a:ext>
            </a:extLst>
          </p:cNvPr>
          <p:cNvSpPr/>
          <p:nvPr/>
        </p:nvSpPr>
        <p:spPr>
          <a:xfrm rot="8120989">
            <a:off x="573257" y="3615141"/>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Graphic 19" descr="Lightbulb and gear">
            <a:extLst>
              <a:ext uri="{FF2B5EF4-FFF2-40B4-BE49-F238E27FC236}">
                <a16:creationId xmlns:a16="http://schemas.microsoft.com/office/drawing/2014/main" id="{31523BA1-2980-F2A5-18E9-B6173BA9A6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407" y="3780765"/>
            <a:ext cx="483022" cy="483022"/>
          </a:xfrm>
          <a:prstGeom prst="rect">
            <a:avLst/>
          </a:prstGeom>
        </p:spPr>
      </p:pic>
      <p:sp>
        <p:nvSpPr>
          <p:cNvPr id="30" name="Teardrop 29">
            <a:extLst>
              <a:ext uri="{FF2B5EF4-FFF2-40B4-BE49-F238E27FC236}">
                <a16:creationId xmlns:a16="http://schemas.microsoft.com/office/drawing/2014/main" id="{8C3F4315-19E4-F6CA-B685-C888D7C80F08}"/>
              </a:ext>
            </a:extLst>
          </p:cNvPr>
          <p:cNvSpPr/>
          <p:nvPr/>
        </p:nvSpPr>
        <p:spPr>
          <a:xfrm rot="8120989">
            <a:off x="1698622" y="2476462"/>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Graphic 28" descr="Court">
            <a:extLst>
              <a:ext uri="{FF2B5EF4-FFF2-40B4-BE49-F238E27FC236}">
                <a16:creationId xmlns:a16="http://schemas.microsoft.com/office/drawing/2014/main" id="{7D8D6707-C065-9CC1-BFD7-ED7D1323DE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2903" y="2716107"/>
            <a:ext cx="373195" cy="373195"/>
          </a:xfrm>
          <a:prstGeom prst="rect">
            <a:avLst/>
          </a:prstGeom>
        </p:spPr>
      </p:pic>
      <p:sp>
        <p:nvSpPr>
          <p:cNvPr id="31" name="Rectangle 30">
            <a:extLst>
              <a:ext uri="{FF2B5EF4-FFF2-40B4-BE49-F238E27FC236}">
                <a16:creationId xmlns:a16="http://schemas.microsoft.com/office/drawing/2014/main" id="{FA0F95FA-C3F5-0F2A-A7AA-B7279313E654}"/>
              </a:ext>
            </a:extLst>
          </p:cNvPr>
          <p:cNvSpPr/>
          <p:nvPr/>
        </p:nvSpPr>
        <p:spPr>
          <a:xfrm>
            <a:off x="304990" y="1665083"/>
            <a:ext cx="2678539" cy="954107"/>
          </a:xfrm>
          <a:prstGeom prst="rect">
            <a:avLst/>
          </a:prstGeom>
        </p:spPr>
        <p:txBody>
          <a:bodyPr wrap="square">
            <a:spAutoFit/>
          </a:bodyPr>
          <a:lstStyle/>
          <a:p>
            <a:r>
              <a:rPr lang="en-US" sz="1400" dirty="0">
                <a:latin typeface="IBM Plex Sans" panose="020B0503050000000000" pitchFamily="34" charset="0"/>
              </a:rPr>
              <a:t>IFSCA notifies International Financial Services </a:t>
            </a:r>
            <a:r>
              <a:rPr lang="en-US" sz="1400" dirty="0" err="1">
                <a:latin typeface="IBM Plex Sans" panose="020B0503050000000000" pitchFamily="34" charset="0"/>
              </a:rPr>
              <a:t>Centres</a:t>
            </a:r>
            <a:r>
              <a:rPr lang="en-US" sz="1400" dirty="0">
                <a:latin typeface="IBM Plex Sans" panose="020B0503050000000000" pitchFamily="34" charset="0"/>
              </a:rPr>
              <a:t> Authority (Bullion Exchange) Regulations, 2020</a:t>
            </a:r>
          </a:p>
        </p:txBody>
      </p:sp>
      <p:sp>
        <p:nvSpPr>
          <p:cNvPr id="34" name="Rectangle 33">
            <a:extLst>
              <a:ext uri="{FF2B5EF4-FFF2-40B4-BE49-F238E27FC236}">
                <a16:creationId xmlns:a16="http://schemas.microsoft.com/office/drawing/2014/main" id="{232314A2-3755-1130-B73D-F4918B791FD0}"/>
              </a:ext>
            </a:extLst>
          </p:cNvPr>
          <p:cNvSpPr/>
          <p:nvPr/>
        </p:nvSpPr>
        <p:spPr>
          <a:xfrm>
            <a:off x="152400" y="5007309"/>
            <a:ext cx="2818200" cy="738664"/>
          </a:xfrm>
          <a:prstGeom prst="rect">
            <a:avLst/>
          </a:prstGeom>
        </p:spPr>
        <p:txBody>
          <a:bodyPr wrap="square">
            <a:spAutoFit/>
          </a:bodyPr>
          <a:lstStyle/>
          <a:p>
            <a:r>
              <a:rPr lang="en-US" sz="1400" dirty="0">
                <a:latin typeface="IBM Plex Sans" panose="020B0503050000000000" pitchFamily="34" charset="0"/>
              </a:rPr>
              <a:t>Finance Minister announced to set up an International Bullion Exchange at GIFT IFSC</a:t>
            </a:r>
          </a:p>
        </p:txBody>
      </p:sp>
      <p:cxnSp>
        <p:nvCxnSpPr>
          <p:cNvPr id="46" name="Straight Connector 45">
            <a:extLst>
              <a:ext uri="{FF2B5EF4-FFF2-40B4-BE49-F238E27FC236}">
                <a16:creationId xmlns:a16="http://schemas.microsoft.com/office/drawing/2014/main" id="{B98C4342-AA35-6798-FCD0-DF54D68B7ABE}"/>
              </a:ext>
            </a:extLst>
          </p:cNvPr>
          <p:cNvCxnSpPr>
            <a:cxnSpLocks/>
            <a:stCxn id="30" idx="6"/>
          </p:cNvCxnSpPr>
          <p:nvPr/>
        </p:nvCxnSpPr>
        <p:spPr>
          <a:xfrm>
            <a:off x="2347877" y="3119006"/>
            <a:ext cx="1022673" cy="704193"/>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ardrop 48">
            <a:extLst>
              <a:ext uri="{FF2B5EF4-FFF2-40B4-BE49-F238E27FC236}">
                <a16:creationId xmlns:a16="http://schemas.microsoft.com/office/drawing/2014/main" id="{62C4C0B9-9520-FAA2-4B52-D8A38F70172A}"/>
              </a:ext>
            </a:extLst>
          </p:cNvPr>
          <p:cNvSpPr/>
          <p:nvPr/>
        </p:nvSpPr>
        <p:spPr>
          <a:xfrm rot="8120989">
            <a:off x="3397111" y="3638398"/>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a:extLst>
              <a:ext uri="{FF2B5EF4-FFF2-40B4-BE49-F238E27FC236}">
                <a16:creationId xmlns:a16="http://schemas.microsoft.com/office/drawing/2014/main" id="{97C2A782-906A-3395-D4A7-13568DBCAC9D}"/>
              </a:ext>
            </a:extLst>
          </p:cNvPr>
          <p:cNvSpPr/>
          <p:nvPr/>
        </p:nvSpPr>
        <p:spPr>
          <a:xfrm>
            <a:off x="152400" y="4654007"/>
            <a:ext cx="1582741"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FEBRUARY 2020</a:t>
            </a:r>
            <a:endParaRPr lang="en-IN" sz="1400" b="1" dirty="0">
              <a:solidFill>
                <a:schemeClr val="accent1">
                  <a:lumMod val="50000"/>
                </a:schemeClr>
              </a:solidFill>
            </a:endParaRPr>
          </a:p>
        </p:txBody>
      </p:sp>
      <p:cxnSp>
        <p:nvCxnSpPr>
          <p:cNvPr id="52" name="Straight Connector 51">
            <a:extLst>
              <a:ext uri="{FF2B5EF4-FFF2-40B4-BE49-F238E27FC236}">
                <a16:creationId xmlns:a16="http://schemas.microsoft.com/office/drawing/2014/main" id="{14734524-AB9F-B2C2-5E39-BF971A49C80C}"/>
              </a:ext>
            </a:extLst>
          </p:cNvPr>
          <p:cNvCxnSpPr>
            <a:cxnSpLocks/>
          </p:cNvCxnSpPr>
          <p:nvPr/>
        </p:nvCxnSpPr>
        <p:spPr>
          <a:xfrm>
            <a:off x="248450" y="4961784"/>
            <a:ext cx="2400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FD8A43D-42B8-23D6-613A-FE0219EC59E5}"/>
              </a:ext>
            </a:extLst>
          </p:cNvPr>
          <p:cNvSpPr/>
          <p:nvPr/>
        </p:nvSpPr>
        <p:spPr>
          <a:xfrm>
            <a:off x="304990" y="1291372"/>
            <a:ext cx="1981107"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DECEMBER 2020</a:t>
            </a:r>
            <a:endParaRPr lang="en-IN" sz="1400" b="1" dirty="0">
              <a:solidFill>
                <a:schemeClr val="accent1">
                  <a:lumMod val="50000"/>
                </a:schemeClr>
              </a:solidFill>
            </a:endParaRPr>
          </a:p>
        </p:txBody>
      </p:sp>
      <p:cxnSp>
        <p:nvCxnSpPr>
          <p:cNvPr id="57" name="Straight Connector 56">
            <a:extLst>
              <a:ext uri="{FF2B5EF4-FFF2-40B4-BE49-F238E27FC236}">
                <a16:creationId xmlns:a16="http://schemas.microsoft.com/office/drawing/2014/main" id="{E06102DE-434A-74B5-CE88-7F4DDFC3E7E0}"/>
              </a:ext>
            </a:extLst>
          </p:cNvPr>
          <p:cNvCxnSpPr>
            <a:cxnSpLocks/>
          </p:cNvCxnSpPr>
          <p:nvPr/>
        </p:nvCxnSpPr>
        <p:spPr>
          <a:xfrm>
            <a:off x="401041" y="1599149"/>
            <a:ext cx="247439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1" name="Graphic 60" descr="Document">
            <a:extLst>
              <a:ext uri="{FF2B5EF4-FFF2-40B4-BE49-F238E27FC236}">
                <a16:creationId xmlns:a16="http://schemas.microsoft.com/office/drawing/2014/main" id="{43D6F710-74CF-DD0D-2F47-1E94E91736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2690" y="3823199"/>
            <a:ext cx="419641" cy="419641"/>
          </a:xfrm>
          <a:prstGeom prst="rect">
            <a:avLst/>
          </a:prstGeom>
        </p:spPr>
      </p:pic>
      <p:cxnSp>
        <p:nvCxnSpPr>
          <p:cNvPr id="64" name="Straight Connector 63">
            <a:extLst>
              <a:ext uri="{FF2B5EF4-FFF2-40B4-BE49-F238E27FC236}">
                <a16:creationId xmlns:a16="http://schemas.microsoft.com/office/drawing/2014/main" id="{AAC8C4C1-1F43-CC3B-C027-15BC4557DC41}"/>
              </a:ext>
            </a:extLst>
          </p:cNvPr>
          <p:cNvCxnSpPr>
            <a:cxnSpLocks/>
          </p:cNvCxnSpPr>
          <p:nvPr/>
        </p:nvCxnSpPr>
        <p:spPr>
          <a:xfrm>
            <a:off x="3068496" y="4953329"/>
            <a:ext cx="2400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06F8FD8-CE45-9A82-030A-37A217FD2A94}"/>
              </a:ext>
            </a:extLst>
          </p:cNvPr>
          <p:cNvCxnSpPr>
            <a:cxnSpLocks/>
          </p:cNvCxnSpPr>
          <p:nvPr/>
        </p:nvCxnSpPr>
        <p:spPr>
          <a:xfrm flipV="1">
            <a:off x="4180445" y="3089357"/>
            <a:ext cx="1113670" cy="726565"/>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ardrop 65">
            <a:extLst>
              <a:ext uri="{FF2B5EF4-FFF2-40B4-BE49-F238E27FC236}">
                <a16:creationId xmlns:a16="http://schemas.microsoft.com/office/drawing/2014/main" id="{4D3B8955-A259-530F-4276-311C44DB2574}"/>
              </a:ext>
            </a:extLst>
          </p:cNvPr>
          <p:cNvSpPr/>
          <p:nvPr/>
        </p:nvSpPr>
        <p:spPr>
          <a:xfrm rot="8120989">
            <a:off x="5197075" y="2377408"/>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Connector 67">
            <a:extLst>
              <a:ext uri="{FF2B5EF4-FFF2-40B4-BE49-F238E27FC236}">
                <a16:creationId xmlns:a16="http://schemas.microsoft.com/office/drawing/2014/main" id="{2B4E1C4D-9929-52D0-5893-F60CE606B503}"/>
              </a:ext>
            </a:extLst>
          </p:cNvPr>
          <p:cNvCxnSpPr>
            <a:cxnSpLocks/>
          </p:cNvCxnSpPr>
          <p:nvPr/>
        </p:nvCxnSpPr>
        <p:spPr>
          <a:xfrm>
            <a:off x="4316073" y="1599149"/>
            <a:ext cx="247439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3D826978-F399-C854-E36E-EFD70B9EEB8B}"/>
              </a:ext>
            </a:extLst>
          </p:cNvPr>
          <p:cNvSpPr/>
          <p:nvPr/>
        </p:nvSpPr>
        <p:spPr>
          <a:xfrm>
            <a:off x="4216965" y="1630191"/>
            <a:ext cx="2474398" cy="523220"/>
          </a:xfrm>
          <a:prstGeom prst="rect">
            <a:avLst/>
          </a:prstGeom>
        </p:spPr>
        <p:txBody>
          <a:bodyPr wrap="square">
            <a:spAutoFit/>
          </a:bodyPr>
          <a:lstStyle/>
          <a:p>
            <a:endParaRPr lang="en-US" sz="1400" dirty="0">
              <a:latin typeface="IBM Plex Sans" panose="020B0503050000000000" pitchFamily="34" charset="0"/>
            </a:endParaRPr>
          </a:p>
          <a:p>
            <a:endParaRPr lang="en-US" sz="1400" dirty="0">
              <a:latin typeface="IBM Plex Sans" panose="020B0503050000000000" pitchFamily="34" charset="0"/>
            </a:endParaRPr>
          </a:p>
        </p:txBody>
      </p:sp>
      <p:cxnSp>
        <p:nvCxnSpPr>
          <p:cNvPr id="72" name="Straight Connector 71">
            <a:extLst>
              <a:ext uri="{FF2B5EF4-FFF2-40B4-BE49-F238E27FC236}">
                <a16:creationId xmlns:a16="http://schemas.microsoft.com/office/drawing/2014/main" id="{7493D206-3886-BC23-9F08-56E84E696822}"/>
              </a:ext>
            </a:extLst>
          </p:cNvPr>
          <p:cNvCxnSpPr>
            <a:cxnSpLocks/>
            <a:stCxn id="66" idx="6"/>
          </p:cNvCxnSpPr>
          <p:nvPr/>
        </p:nvCxnSpPr>
        <p:spPr>
          <a:xfrm>
            <a:off x="5846330" y="3019952"/>
            <a:ext cx="1022444" cy="677552"/>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Teardrop 72">
            <a:extLst>
              <a:ext uri="{FF2B5EF4-FFF2-40B4-BE49-F238E27FC236}">
                <a16:creationId xmlns:a16="http://schemas.microsoft.com/office/drawing/2014/main" id="{ECB9BED2-1B72-429A-7868-A62E0FED680D}"/>
              </a:ext>
            </a:extLst>
          </p:cNvPr>
          <p:cNvSpPr/>
          <p:nvPr/>
        </p:nvSpPr>
        <p:spPr>
          <a:xfrm rot="8120989">
            <a:off x="6847993" y="3550244"/>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Rectangle 73">
            <a:extLst>
              <a:ext uri="{FF2B5EF4-FFF2-40B4-BE49-F238E27FC236}">
                <a16:creationId xmlns:a16="http://schemas.microsoft.com/office/drawing/2014/main" id="{0761AE12-4AD1-D112-D76D-D2199721945C}"/>
              </a:ext>
            </a:extLst>
          </p:cNvPr>
          <p:cNvSpPr/>
          <p:nvPr/>
        </p:nvSpPr>
        <p:spPr>
          <a:xfrm>
            <a:off x="8670796" y="1711539"/>
            <a:ext cx="2534739" cy="523220"/>
          </a:xfrm>
          <a:prstGeom prst="rect">
            <a:avLst/>
          </a:prstGeom>
        </p:spPr>
        <p:txBody>
          <a:bodyPr wrap="square">
            <a:spAutoFit/>
          </a:bodyPr>
          <a:lstStyle/>
          <a:p>
            <a:r>
              <a:rPr lang="en-US" sz="1400" dirty="0">
                <a:latin typeface="IBM Plex Sans" panose="020B0503050000000000" pitchFamily="34" charset="0"/>
              </a:rPr>
              <a:t>State Bank of India become the first bank as TCM of IIBX</a:t>
            </a:r>
          </a:p>
        </p:txBody>
      </p:sp>
      <p:sp>
        <p:nvSpPr>
          <p:cNvPr id="75" name="Rectangle 74">
            <a:extLst>
              <a:ext uri="{FF2B5EF4-FFF2-40B4-BE49-F238E27FC236}">
                <a16:creationId xmlns:a16="http://schemas.microsoft.com/office/drawing/2014/main" id="{32131843-7163-E3DE-84EB-4222F086557B}"/>
              </a:ext>
            </a:extLst>
          </p:cNvPr>
          <p:cNvSpPr/>
          <p:nvPr/>
        </p:nvSpPr>
        <p:spPr>
          <a:xfrm>
            <a:off x="10019526" y="4654006"/>
            <a:ext cx="1612942"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Feb 28, 2025</a:t>
            </a:r>
            <a:endParaRPr lang="en-IN" sz="1400" b="1" dirty="0">
              <a:solidFill>
                <a:schemeClr val="accent1">
                  <a:lumMod val="50000"/>
                </a:schemeClr>
              </a:solidFill>
            </a:endParaRPr>
          </a:p>
        </p:txBody>
      </p:sp>
      <p:cxnSp>
        <p:nvCxnSpPr>
          <p:cNvPr id="76" name="Straight Connector 75">
            <a:extLst>
              <a:ext uri="{FF2B5EF4-FFF2-40B4-BE49-F238E27FC236}">
                <a16:creationId xmlns:a16="http://schemas.microsoft.com/office/drawing/2014/main" id="{DDC123D8-63DE-084F-755E-F52717CA63A2}"/>
              </a:ext>
            </a:extLst>
          </p:cNvPr>
          <p:cNvCxnSpPr>
            <a:cxnSpLocks/>
          </p:cNvCxnSpPr>
          <p:nvPr/>
        </p:nvCxnSpPr>
        <p:spPr>
          <a:xfrm>
            <a:off x="6120509" y="4940101"/>
            <a:ext cx="2400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3EE032-088B-3908-39F5-75FDBFB498A8}"/>
              </a:ext>
            </a:extLst>
          </p:cNvPr>
          <p:cNvCxnSpPr>
            <a:cxnSpLocks/>
            <a:stCxn id="28" idx="3"/>
            <a:endCxn id="78" idx="6"/>
          </p:cNvCxnSpPr>
          <p:nvPr/>
        </p:nvCxnSpPr>
        <p:spPr>
          <a:xfrm flipH="1" flipV="1">
            <a:off x="9920621" y="2929550"/>
            <a:ext cx="935988" cy="813353"/>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8" name="Teardrop 77">
            <a:extLst>
              <a:ext uri="{FF2B5EF4-FFF2-40B4-BE49-F238E27FC236}">
                <a16:creationId xmlns:a16="http://schemas.microsoft.com/office/drawing/2014/main" id="{F07B4CEA-1916-1089-E14D-8A827E21BA8C}"/>
              </a:ext>
            </a:extLst>
          </p:cNvPr>
          <p:cNvSpPr/>
          <p:nvPr/>
        </p:nvSpPr>
        <p:spPr>
          <a:xfrm rot="8120989">
            <a:off x="9271366" y="2287006"/>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Rectangle 78">
            <a:extLst>
              <a:ext uri="{FF2B5EF4-FFF2-40B4-BE49-F238E27FC236}">
                <a16:creationId xmlns:a16="http://schemas.microsoft.com/office/drawing/2014/main" id="{FD1FE3EE-5D35-F299-65C0-E53CAE906522}"/>
              </a:ext>
            </a:extLst>
          </p:cNvPr>
          <p:cNvSpPr/>
          <p:nvPr/>
        </p:nvSpPr>
        <p:spPr>
          <a:xfrm>
            <a:off x="9289960" y="1280059"/>
            <a:ext cx="1672723" cy="307778"/>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March 06, 2024</a:t>
            </a:r>
            <a:endParaRPr lang="en-IN" sz="1400" b="1" dirty="0">
              <a:solidFill>
                <a:schemeClr val="accent1">
                  <a:lumMod val="50000"/>
                </a:schemeClr>
              </a:solidFill>
            </a:endParaRPr>
          </a:p>
        </p:txBody>
      </p:sp>
      <p:cxnSp>
        <p:nvCxnSpPr>
          <p:cNvPr id="80" name="Straight Connector 79">
            <a:extLst>
              <a:ext uri="{FF2B5EF4-FFF2-40B4-BE49-F238E27FC236}">
                <a16:creationId xmlns:a16="http://schemas.microsoft.com/office/drawing/2014/main" id="{FEF36AAA-57C9-DC66-0E55-2863039656C4}"/>
              </a:ext>
            </a:extLst>
          </p:cNvPr>
          <p:cNvCxnSpPr>
            <a:cxnSpLocks/>
          </p:cNvCxnSpPr>
          <p:nvPr/>
        </p:nvCxnSpPr>
        <p:spPr>
          <a:xfrm>
            <a:off x="8740092" y="1630191"/>
            <a:ext cx="247439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69562D7C-7AEF-D4B8-9AB5-BC925BD73E22}"/>
              </a:ext>
            </a:extLst>
          </p:cNvPr>
          <p:cNvSpPr/>
          <p:nvPr/>
        </p:nvSpPr>
        <p:spPr>
          <a:xfrm>
            <a:off x="4236472" y="1580711"/>
            <a:ext cx="2946382" cy="523220"/>
          </a:xfrm>
          <a:prstGeom prst="rect">
            <a:avLst/>
          </a:prstGeom>
        </p:spPr>
        <p:txBody>
          <a:bodyPr wrap="square">
            <a:spAutoFit/>
          </a:bodyPr>
          <a:lstStyle/>
          <a:p>
            <a:r>
              <a:rPr lang="en-US" sz="1400" dirty="0">
                <a:latin typeface="IBM Plex Sans" panose="020B0503050000000000" pitchFamily="34" charset="0"/>
              </a:rPr>
              <a:t>Hon’ble Prime Minister of India launched IIBX</a:t>
            </a:r>
          </a:p>
        </p:txBody>
      </p:sp>
      <p:pic>
        <p:nvPicPr>
          <p:cNvPr id="82" name="Graphic 81" descr="Checklist">
            <a:extLst>
              <a:ext uri="{FF2B5EF4-FFF2-40B4-BE49-F238E27FC236}">
                <a16:creationId xmlns:a16="http://schemas.microsoft.com/office/drawing/2014/main" id="{EBA88825-B3E7-3173-FDEE-9FF197E863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0770" y="3780765"/>
            <a:ext cx="392503" cy="392503"/>
          </a:xfrm>
          <a:prstGeom prst="rect">
            <a:avLst/>
          </a:prstGeom>
        </p:spPr>
      </p:pic>
      <p:pic>
        <p:nvPicPr>
          <p:cNvPr id="84" name="Graphic 83" descr="Bank">
            <a:extLst>
              <a:ext uri="{FF2B5EF4-FFF2-40B4-BE49-F238E27FC236}">
                <a16:creationId xmlns:a16="http://schemas.microsoft.com/office/drawing/2014/main" id="{40DAFCB8-5E9E-3C74-5F0C-3A3A3ABDA25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4304" y="2513947"/>
            <a:ext cx="416342" cy="416342"/>
          </a:xfrm>
          <a:prstGeom prst="rect">
            <a:avLst/>
          </a:prstGeom>
        </p:spPr>
      </p:pic>
      <p:pic>
        <p:nvPicPr>
          <p:cNvPr id="86" name="Graphic 85" descr="Rocket">
            <a:extLst>
              <a:ext uri="{FF2B5EF4-FFF2-40B4-BE49-F238E27FC236}">
                <a16:creationId xmlns:a16="http://schemas.microsoft.com/office/drawing/2014/main" id="{96F0E7BC-3F27-AF4A-3B01-6A07B094B2C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57199" y="2515051"/>
            <a:ext cx="380071" cy="380071"/>
          </a:xfrm>
          <a:prstGeom prst="rect">
            <a:avLst/>
          </a:prstGeom>
        </p:spPr>
      </p:pic>
      <p:sp>
        <p:nvSpPr>
          <p:cNvPr id="25" name="Rectangle 24">
            <a:extLst>
              <a:ext uri="{FF2B5EF4-FFF2-40B4-BE49-F238E27FC236}">
                <a16:creationId xmlns:a16="http://schemas.microsoft.com/office/drawing/2014/main" id="{9531E96A-EDFB-FA34-AAE3-97B9BC608D71}"/>
              </a:ext>
            </a:extLst>
          </p:cNvPr>
          <p:cNvSpPr/>
          <p:nvPr/>
        </p:nvSpPr>
        <p:spPr>
          <a:xfrm>
            <a:off x="6120509" y="4981316"/>
            <a:ext cx="2400739" cy="523220"/>
          </a:xfrm>
          <a:prstGeom prst="rect">
            <a:avLst/>
          </a:prstGeom>
        </p:spPr>
        <p:txBody>
          <a:bodyPr wrap="square">
            <a:spAutoFit/>
          </a:bodyPr>
          <a:lstStyle/>
          <a:p>
            <a:r>
              <a:rPr lang="en-US" sz="1400" dirty="0">
                <a:latin typeface="IBM Plex Sans" panose="020B0503050000000000" pitchFamily="34" charset="0"/>
              </a:rPr>
              <a:t>Integration with ICEGATE the Customs Portal </a:t>
            </a:r>
          </a:p>
        </p:txBody>
      </p:sp>
      <p:sp>
        <p:nvSpPr>
          <p:cNvPr id="26" name="Rectangle 25">
            <a:extLst>
              <a:ext uri="{FF2B5EF4-FFF2-40B4-BE49-F238E27FC236}">
                <a16:creationId xmlns:a16="http://schemas.microsoft.com/office/drawing/2014/main" id="{04401EC0-FADB-9C2C-1C31-EBFFC562AA20}"/>
              </a:ext>
            </a:extLst>
          </p:cNvPr>
          <p:cNvSpPr/>
          <p:nvPr/>
        </p:nvSpPr>
        <p:spPr>
          <a:xfrm>
            <a:off x="6508141" y="4645552"/>
            <a:ext cx="1314784"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May 10, 2023</a:t>
            </a:r>
            <a:endParaRPr lang="en-IN" sz="1400" b="1" dirty="0">
              <a:solidFill>
                <a:schemeClr val="accent1">
                  <a:lumMod val="50000"/>
                </a:schemeClr>
              </a:solidFill>
            </a:endParaRPr>
          </a:p>
        </p:txBody>
      </p:sp>
      <p:cxnSp>
        <p:nvCxnSpPr>
          <p:cNvPr id="27" name="Straight Connector 26">
            <a:extLst>
              <a:ext uri="{FF2B5EF4-FFF2-40B4-BE49-F238E27FC236}">
                <a16:creationId xmlns:a16="http://schemas.microsoft.com/office/drawing/2014/main" id="{2CBAD5CE-4F93-580B-4089-1F12ACF1E6F9}"/>
              </a:ext>
            </a:extLst>
          </p:cNvPr>
          <p:cNvCxnSpPr>
            <a:cxnSpLocks/>
          </p:cNvCxnSpPr>
          <p:nvPr/>
        </p:nvCxnSpPr>
        <p:spPr>
          <a:xfrm>
            <a:off x="9717769" y="4953329"/>
            <a:ext cx="2400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ardrop 27">
            <a:extLst>
              <a:ext uri="{FF2B5EF4-FFF2-40B4-BE49-F238E27FC236}">
                <a16:creationId xmlns:a16="http://schemas.microsoft.com/office/drawing/2014/main" id="{4D788443-D0AA-3DBA-A010-F908E6245EED}"/>
              </a:ext>
            </a:extLst>
          </p:cNvPr>
          <p:cNvSpPr/>
          <p:nvPr/>
        </p:nvSpPr>
        <p:spPr>
          <a:xfrm rot="8120989">
            <a:off x="10463909" y="3747842"/>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Graphic 31" descr="Checklist">
            <a:extLst>
              <a:ext uri="{FF2B5EF4-FFF2-40B4-BE49-F238E27FC236}">
                <a16:creationId xmlns:a16="http://schemas.microsoft.com/office/drawing/2014/main" id="{2EA5ADAD-C9F6-6508-5DDC-3C14ED8EF93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53057" y="3929017"/>
            <a:ext cx="392503" cy="392503"/>
          </a:xfrm>
          <a:prstGeom prst="rect">
            <a:avLst/>
          </a:prstGeom>
        </p:spPr>
      </p:pic>
      <p:cxnSp>
        <p:nvCxnSpPr>
          <p:cNvPr id="7" name="Straight Connector 6">
            <a:extLst>
              <a:ext uri="{FF2B5EF4-FFF2-40B4-BE49-F238E27FC236}">
                <a16:creationId xmlns:a16="http://schemas.microsoft.com/office/drawing/2014/main" id="{7ED136D3-B9D1-AFF0-23AF-0ABB13955FE0}"/>
              </a:ext>
            </a:extLst>
          </p:cNvPr>
          <p:cNvCxnSpPr>
            <a:cxnSpLocks/>
            <a:stCxn id="73" idx="5"/>
            <a:endCxn id="78" idx="1"/>
          </p:cNvCxnSpPr>
          <p:nvPr/>
        </p:nvCxnSpPr>
        <p:spPr>
          <a:xfrm flipV="1">
            <a:off x="7613840" y="2665107"/>
            <a:ext cx="1662480" cy="1257929"/>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9CE90E2-DAED-5138-59A2-06AE9865CB77}"/>
              </a:ext>
            </a:extLst>
          </p:cNvPr>
          <p:cNvSpPr/>
          <p:nvPr/>
        </p:nvSpPr>
        <p:spPr>
          <a:xfrm>
            <a:off x="3195371" y="4960606"/>
            <a:ext cx="1886232" cy="307777"/>
          </a:xfrm>
          <a:prstGeom prst="rect">
            <a:avLst/>
          </a:prstGeom>
        </p:spPr>
        <p:txBody>
          <a:bodyPr wrap="square">
            <a:spAutoFit/>
          </a:bodyPr>
          <a:lstStyle/>
          <a:p>
            <a:r>
              <a:rPr lang="en-US" sz="1400" dirty="0">
                <a:latin typeface="IBM Plex Sans" panose="020B0503050000000000" pitchFamily="34" charset="0"/>
              </a:rPr>
              <a:t>License Issue Date</a:t>
            </a:r>
          </a:p>
        </p:txBody>
      </p:sp>
      <p:sp>
        <p:nvSpPr>
          <p:cNvPr id="5" name="Rectangle 4">
            <a:extLst>
              <a:ext uri="{FF2B5EF4-FFF2-40B4-BE49-F238E27FC236}">
                <a16:creationId xmlns:a16="http://schemas.microsoft.com/office/drawing/2014/main" id="{1A8CEAB7-3291-481E-1A10-7428F1C7264B}"/>
              </a:ext>
            </a:extLst>
          </p:cNvPr>
          <p:cNvSpPr/>
          <p:nvPr/>
        </p:nvSpPr>
        <p:spPr>
          <a:xfrm>
            <a:off x="3265420" y="4659021"/>
            <a:ext cx="1981106"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DECEMBER 2021</a:t>
            </a:r>
            <a:endParaRPr lang="en-IN" sz="1400" b="1" dirty="0">
              <a:solidFill>
                <a:schemeClr val="accent1">
                  <a:lumMod val="50000"/>
                </a:schemeClr>
              </a:solidFill>
            </a:endParaRPr>
          </a:p>
        </p:txBody>
      </p:sp>
      <p:sp>
        <p:nvSpPr>
          <p:cNvPr id="6" name="Rectangle 5">
            <a:extLst>
              <a:ext uri="{FF2B5EF4-FFF2-40B4-BE49-F238E27FC236}">
                <a16:creationId xmlns:a16="http://schemas.microsoft.com/office/drawing/2014/main" id="{62822C25-E34B-D386-FA6A-81AC8AD9B439}"/>
              </a:ext>
            </a:extLst>
          </p:cNvPr>
          <p:cNvSpPr/>
          <p:nvPr/>
        </p:nvSpPr>
        <p:spPr>
          <a:xfrm>
            <a:off x="4898826" y="1280060"/>
            <a:ext cx="1367297"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July 29, 2022</a:t>
            </a:r>
            <a:endParaRPr lang="en-IN" sz="1400" b="1" dirty="0">
              <a:solidFill>
                <a:schemeClr val="accent1">
                  <a:lumMod val="50000"/>
                </a:schemeClr>
              </a:solidFill>
            </a:endParaRPr>
          </a:p>
        </p:txBody>
      </p:sp>
      <p:sp>
        <p:nvSpPr>
          <p:cNvPr id="8" name="Rectangle 7">
            <a:extLst>
              <a:ext uri="{FF2B5EF4-FFF2-40B4-BE49-F238E27FC236}">
                <a16:creationId xmlns:a16="http://schemas.microsoft.com/office/drawing/2014/main" id="{B8BC2A59-FD2A-EF08-CA68-3DD1AC962F01}"/>
              </a:ext>
            </a:extLst>
          </p:cNvPr>
          <p:cNvSpPr/>
          <p:nvPr/>
        </p:nvSpPr>
        <p:spPr>
          <a:xfrm>
            <a:off x="9701661" y="4953329"/>
            <a:ext cx="2400739" cy="954107"/>
          </a:xfrm>
          <a:prstGeom prst="rect">
            <a:avLst/>
          </a:prstGeom>
        </p:spPr>
        <p:txBody>
          <a:bodyPr wrap="square">
            <a:spAutoFit/>
          </a:bodyPr>
          <a:lstStyle/>
          <a:p>
            <a:r>
              <a:rPr lang="en-US" sz="1400" dirty="0">
                <a:latin typeface="IBM Plex Sans" panose="020B0503050000000000" pitchFamily="34" charset="0"/>
              </a:rPr>
              <a:t>HDFC Bank became the first bank to import Gold under SCC-Nominated Bank route</a:t>
            </a:r>
          </a:p>
        </p:txBody>
      </p:sp>
      <p:pic>
        <p:nvPicPr>
          <p:cNvPr id="2" name="object 2">
            <a:extLst>
              <a:ext uri="{FF2B5EF4-FFF2-40B4-BE49-F238E27FC236}">
                <a16:creationId xmlns:a16="http://schemas.microsoft.com/office/drawing/2014/main" id="{2B36B665-9C2B-59FA-FFE2-E7AC4DC51C0A}"/>
              </a:ext>
            </a:extLst>
          </p:cNvPr>
          <p:cNvPicPr/>
          <p:nvPr/>
        </p:nvPicPr>
        <p:blipFill>
          <a:blip r:embed="rId15" cstate="print"/>
          <a:stretch>
            <a:fillRect/>
          </a:stretch>
        </p:blipFill>
        <p:spPr>
          <a:xfrm>
            <a:off x="11049000" y="6478545"/>
            <a:ext cx="1138628" cy="379455"/>
          </a:xfrm>
          <a:prstGeom prst="rect">
            <a:avLst/>
          </a:prstGeom>
        </p:spPr>
      </p:pic>
    </p:spTree>
    <p:extLst>
      <p:ext uri="{BB962C8B-B14F-4D97-AF65-F5344CB8AC3E}">
        <p14:creationId xmlns:p14="http://schemas.microsoft.com/office/powerpoint/2010/main" val="34791670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graphical user interface&#10;&#10;Description automatically generated">
            <a:hlinkClick r:id="" action="ppaction://noaction"/>
            <a:extLst>
              <a:ext uri="{FF2B5EF4-FFF2-40B4-BE49-F238E27FC236}">
                <a16:creationId xmlns:a16="http://schemas.microsoft.com/office/drawing/2014/main" id="{C4663BA6-E5AA-C7C2-CF0C-BB290036B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401" y="2584918"/>
            <a:ext cx="2196428" cy="2223665"/>
          </a:xfrm>
          <a:prstGeom prst="rect">
            <a:avLst/>
          </a:prstGeom>
        </p:spPr>
      </p:pic>
      <p:sp>
        <p:nvSpPr>
          <p:cNvPr id="22" name="Arrow: Pentagon 21">
            <a:extLst>
              <a:ext uri="{FF2B5EF4-FFF2-40B4-BE49-F238E27FC236}">
                <a16:creationId xmlns:a16="http://schemas.microsoft.com/office/drawing/2014/main" id="{059C4672-F394-211D-5251-061E010D2182}"/>
              </a:ext>
            </a:extLst>
          </p:cNvPr>
          <p:cNvSpPr/>
          <p:nvPr/>
        </p:nvSpPr>
        <p:spPr>
          <a:xfrm rot="10800000">
            <a:off x="8794811" y="3737183"/>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1" name="Arrow: Pentagon 20">
            <a:extLst>
              <a:ext uri="{FF2B5EF4-FFF2-40B4-BE49-F238E27FC236}">
                <a16:creationId xmlns:a16="http://schemas.microsoft.com/office/drawing/2014/main" id="{3A826E37-9A96-94D6-72F4-95A36FF41336}"/>
              </a:ext>
            </a:extLst>
          </p:cNvPr>
          <p:cNvSpPr/>
          <p:nvPr/>
        </p:nvSpPr>
        <p:spPr>
          <a:xfrm rot="10800000">
            <a:off x="8774491" y="2438401"/>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0" name="Arrow: Pentagon 19">
            <a:extLst>
              <a:ext uri="{FF2B5EF4-FFF2-40B4-BE49-F238E27FC236}">
                <a16:creationId xmlns:a16="http://schemas.microsoft.com/office/drawing/2014/main" id="{95E3E1B3-D4E3-7DD6-C6A7-BBF16A547AF4}"/>
              </a:ext>
            </a:extLst>
          </p:cNvPr>
          <p:cNvSpPr/>
          <p:nvPr/>
        </p:nvSpPr>
        <p:spPr>
          <a:xfrm rot="10800000">
            <a:off x="8766034" y="1134171"/>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9" name="Arrow: Pentagon 18">
            <a:extLst>
              <a:ext uri="{FF2B5EF4-FFF2-40B4-BE49-F238E27FC236}">
                <a16:creationId xmlns:a16="http://schemas.microsoft.com/office/drawing/2014/main" id="{C34D7CFD-352F-2B54-B8CC-F4E5162923C6}"/>
              </a:ext>
            </a:extLst>
          </p:cNvPr>
          <p:cNvSpPr/>
          <p:nvPr/>
        </p:nvSpPr>
        <p:spPr>
          <a:xfrm>
            <a:off x="213789" y="381000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8" name="Arrow: Pentagon 17">
            <a:extLst>
              <a:ext uri="{FF2B5EF4-FFF2-40B4-BE49-F238E27FC236}">
                <a16:creationId xmlns:a16="http://schemas.microsoft.com/office/drawing/2014/main" id="{85F5B569-E6E2-85A4-138C-0BC500F79073}"/>
              </a:ext>
            </a:extLst>
          </p:cNvPr>
          <p:cNvSpPr/>
          <p:nvPr/>
        </p:nvSpPr>
        <p:spPr>
          <a:xfrm>
            <a:off x="213789" y="514259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9" name="Arrow: Pentagon 8">
            <a:extLst>
              <a:ext uri="{FF2B5EF4-FFF2-40B4-BE49-F238E27FC236}">
                <a16:creationId xmlns:a16="http://schemas.microsoft.com/office/drawing/2014/main" id="{B9FE1AA9-8F74-E153-B21E-E826969B11DD}"/>
              </a:ext>
            </a:extLst>
          </p:cNvPr>
          <p:cNvSpPr/>
          <p:nvPr/>
        </p:nvSpPr>
        <p:spPr>
          <a:xfrm>
            <a:off x="187576" y="1219200"/>
            <a:ext cx="3176999" cy="1075628"/>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6" name="Flowchart: Connector 25">
            <a:extLst>
              <a:ext uri="{FF2B5EF4-FFF2-40B4-BE49-F238E27FC236}">
                <a16:creationId xmlns:a16="http://schemas.microsoft.com/office/drawing/2014/main" id="{B7271757-2FE9-6EF4-C53F-804B4D29ADE7}"/>
              </a:ext>
            </a:extLst>
          </p:cNvPr>
          <p:cNvSpPr/>
          <p:nvPr/>
        </p:nvSpPr>
        <p:spPr>
          <a:xfrm>
            <a:off x="5371836" y="2908464"/>
            <a:ext cx="1487845" cy="1469573"/>
          </a:xfrm>
          <a:prstGeom prst="flowChartConnector">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7" name="TextBox 46">
            <a:extLst>
              <a:ext uri="{FF2B5EF4-FFF2-40B4-BE49-F238E27FC236}">
                <a16:creationId xmlns:a16="http://schemas.microsoft.com/office/drawing/2014/main" id="{26164774-D811-D71D-7E1E-F972C61F2701}"/>
              </a:ext>
            </a:extLst>
          </p:cNvPr>
          <p:cNvSpPr txBox="1"/>
          <p:nvPr/>
        </p:nvSpPr>
        <p:spPr>
          <a:xfrm>
            <a:off x="2996062" y="110943"/>
            <a:ext cx="6335106"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IIBX Ecosystem</a:t>
            </a:r>
            <a:endParaRPr lang="en-IN" sz="2800" b="1" dirty="0">
              <a:solidFill>
                <a:schemeClr val="accent1">
                  <a:lumMod val="50000"/>
                </a:schemeClr>
              </a:solidFill>
              <a:latin typeface="Aptos" panose="020B0004020202020204" pitchFamily="34" charset="0"/>
              <a:ea typeface="+mj-ea"/>
              <a:cs typeface="+mj-cs"/>
            </a:endParaRPr>
          </a:p>
        </p:txBody>
      </p:sp>
      <p:pic>
        <p:nvPicPr>
          <p:cNvPr id="27" name="object 2">
            <a:extLst>
              <a:ext uri="{FF2B5EF4-FFF2-40B4-BE49-F238E27FC236}">
                <a16:creationId xmlns:a16="http://schemas.microsoft.com/office/drawing/2014/main" id="{4BFCDA1C-3999-EE21-A56F-07AE351F3E31}"/>
              </a:ext>
            </a:extLst>
          </p:cNvPr>
          <p:cNvPicPr/>
          <p:nvPr/>
        </p:nvPicPr>
        <p:blipFill>
          <a:blip r:embed="rId3" cstate="print"/>
          <a:stretch>
            <a:fillRect/>
          </a:stretch>
        </p:blipFill>
        <p:spPr>
          <a:xfrm>
            <a:off x="10972800" y="6453607"/>
            <a:ext cx="1138628" cy="379455"/>
          </a:xfrm>
          <a:prstGeom prst="rect">
            <a:avLst/>
          </a:prstGeom>
        </p:spPr>
      </p:pic>
      <p:sp>
        <p:nvSpPr>
          <p:cNvPr id="50" name="TextBox 49">
            <a:extLst>
              <a:ext uri="{FF2B5EF4-FFF2-40B4-BE49-F238E27FC236}">
                <a16:creationId xmlns:a16="http://schemas.microsoft.com/office/drawing/2014/main" id="{F1DD56D1-94A1-00FB-5FD5-306BA49F2FC2}"/>
              </a:ext>
            </a:extLst>
          </p:cNvPr>
          <p:cNvSpPr txBox="1"/>
          <p:nvPr/>
        </p:nvSpPr>
        <p:spPr>
          <a:xfrm>
            <a:off x="425189" y="5385454"/>
            <a:ext cx="2429432" cy="523220"/>
          </a:xfrm>
          <a:prstGeom prst="rect">
            <a:avLst/>
          </a:prstGeom>
          <a:noFill/>
        </p:spPr>
        <p:txBody>
          <a:bodyPr wrap="square" rtlCol="0">
            <a:spAutoFit/>
          </a:bodyPr>
          <a:lstStyle/>
          <a:p>
            <a:r>
              <a:rPr lang="en-US" sz="1400" b="1" dirty="0">
                <a:latin typeface="Aptos" panose="020B0004020202020204" pitchFamily="34" charset="0"/>
              </a:rPr>
              <a:t>IFSC Banking Units are also permitted to act as TM/CM </a:t>
            </a:r>
          </a:p>
        </p:txBody>
      </p:sp>
      <p:sp>
        <p:nvSpPr>
          <p:cNvPr id="51" name="TextBox 50">
            <a:extLst>
              <a:ext uri="{FF2B5EF4-FFF2-40B4-BE49-F238E27FC236}">
                <a16:creationId xmlns:a16="http://schemas.microsoft.com/office/drawing/2014/main" id="{0D3B42C4-F91B-141D-F622-759A66FC726B}"/>
              </a:ext>
            </a:extLst>
          </p:cNvPr>
          <p:cNvSpPr txBox="1"/>
          <p:nvPr/>
        </p:nvSpPr>
        <p:spPr>
          <a:xfrm>
            <a:off x="5293955" y="2037347"/>
            <a:ext cx="1843193" cy="338554"/>
          </a:xfrm>
          <a:prstGeom prst="rect">
            <a:avLst/>
          </a:prstGeom>
          <a:noFill/>
        </p:spPr>
        <p:txBody>
          <a:bodyPr wrap="square" rtlCol="0">
            <a:spAutoFit/>
          </a:bodyPr>
          <a:lstStyle/>
          <a:p>
            <a:pPr algn="ctr"/>
            <a:r>
              <a:rPr lang="en-US" sz="1600" b="1" dirty="0">
                <a:latin typeface="Aptos" panose="020B0004020202020204" pitchFamily="34" charset="0"/>
              </a:rPr>
              <a:t>Unified Regulator</a:t>
            </a:r>
            <a:endParaRPr lang="en-IN" sz="1600" b="1" dirty="0">
              <a:latin typeface="Aptos" panose="020B0004020202020204" pitchFamily="34" charset="0"/>
            </a:endParaRPr>
          </a:p>
        </p:txBody>
      </p:sp>
      <p:pic>
        <p:nvPicPr>
          <p:cNvPr id="52" name="Picture 51" descr="Logo&#10;&#10;Description automatically generated with low confidence">
            <a:hlinkClick r:id="rId4" action="ppaction://hlinksldjump"/>
            <a:extLst>
              <a:ext uri="{FF2B5EF4-FFF2-40B4-BE49-F238E27FC236}">
                <a16:creationId xmlns:a16="http://schemas.microsoft.com/office/drawing/2014/main" id="{0A1C4E02-DFB3-FCC8-EF90-C141A2FC9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664" y="1024254"/>
            <a:ext cx="908376" cy="910175"/>
          </a:xfrm>
          <a:prstGeom prst="ellipse">
            <a:avLst/>
          </a:prstGeom>
          <a:solidFill>
            <a:schemeClr val="accent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8" name="Picture 67">
            <a:extLst>
              <a:ext uri="{FF2B5EF4-FFF2-40B4-BE49-F238E27FC236}">
                <a16:creationId xmlns:a16="http://schemas.microsoft.com/office/drawing/2014/main" id="{568FE4A9-F190-CA67-FA99-5394ACF464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744" t="36175" r="1386" b="33425"/>
          <a:stretch/>
        </p:blipFill>
        <p:spPr>
          <a:xfrm>
            <a:off x="5545925" y="3431786"/>
            <a:ext cx="1222713" cy="422927"/>
          </a:xfrm>
          <a:prstGeom prst="rect">
            <a:avLst/>
          </a:prstGeom>
        </p:spPr>
      </p:pic>
      <p:sp>
        <p:nvSpPr>
          <p:cNvPr id="85" name="TextBox 84">
            <a:extLst>
              <a:ext uri="{FF2B5EF4-FFF2-40B4-BE49-F238E27FC236}">
                <a16:creationId xmlns:a16="http://schemas.microsoft.com/office/drawing/2014/main" id="{25F4D3C4-03AC-5A03-FB91-20E78F8EBDB0}"/>
              </a:ext>
            </a:extLst>
          </p:cNvPr>
          <p:cNvSpPr txBox="1"/>
          <p:nvPr/>
        </p:nvSpPr>
        <p:spPr>
          <a:xfrm>
            <a:off x="305127" y="1371600"/>
            <a:ext cx="2572140" cy="738664"/>
          </a:xfrm>
          <a:prstGeom prst="rect">
            <a:avLst/>
          </a:prstGeom>
          <a:noFill/>
        </p:spPr>
        <p:txBody>
          <a:bodyPr wrap="square" rtlCol="0">
            <a:spAutoFit/>
          </a:bodyPr>
          <a:lstStyle/>
          <a:p>
            <a:pPr algn="just"/>
            <a:r>
              <a:rPr lang="en-US" sz="1400" b="1" dirty="0">
                <a:latin typeface="Aptos" panose="020B0004020202020204" pitchFamily="34" charset="0"/>
              </a:rPr>
              <a:t>Qualified Jewellers can</a:t>
            </a:r>
          </a:p>
          <a:p>
            <a:r>
              <a:rPr lang="en-US" sz="1400" b="1" dirty="0">
                <a:latin typeface="Aptos" panose="020B0004020202020204" pitchFamily="34" charset="0"/>
              </a:rPr>
              <a:t>import Gold and Silver &amp; valid TRQ holders can import Gold</a:t>
            </a:r>
            <a:endParaRPr lang="en-IN" sz="1400" b="1" dirty="0">
              <a:latin typeface="Aptos" panose="020B0004020202020204" pitchFamily="34" charset="0"/>
            </a:endParaRPr>
          </a:p>
        </p:txBody>
      </p:sp>
      <p:sp>
        <p:nvSpPr>
          <p:cNvPr id="88" name="TextBox 87">
            <a:extLst>
              <a:ext uri="{FF2B5EF4-FFF2-40B4-BE49-F238E27FC236}">
                <a16:creationId xmlns:a16="http://schemas.microsoft.com/office/drawing/2014/main" id="{D80EFE85-11ED-46F2-A00B-896B379E4D3F}"/>
              </a:ext>
            </a:extLst>
          </p:cNvPr>
          <p:cNvSpPr txBox="1"/>
          <p:nvPr/>
        </p:nvSpPr>
        <p:spPr>
          <a:xfrm>
            <a:off x="9246556" y="1282998"/>
            <a:ext cx="2711842" cy="738664"/>
          </a:xfrm>
          <a:prstGeom prst="rect">
            <a:avLst/>
          </a:prstGeom>
          <a:noFill/>
        </p:spPr>
        <p:txBody>
          <a:bodyPr wrap="square" rtlCol="0">
            <a:spAutoFit/>
          </a:bodyPr>
          <a:lstStyle/>
          <a:p>
            <a:pPr algn="r"/>
            <a:r>
              <a:rPr lang="en-US" sz="1400" b="1" dirty="0">
                <a:latin typeface="Aptos" panose="020B0004020202020204" pitchFamily="34" charset="0"/>
              </a:rPr>
              <a:t>International Bullion Banks,</a:t>
            </a:r>
          </a:p>
          <a:p>
            <a:pPr algn="r"/>
            <a:r>
              <a:rPr lang="en-US" sz="1400" b="1" dirty="0">
                <a:latin typeface="Aptos" panose="020B0004020202020204" pitchFamily="34" charset="0"/>
              </a:rPr>
              <a:t>Refineries and Bullion Traders</a:t>
            </a:r>
          </a:p>
          <a:p>
            <a:pPr algn="r"/>
            <a:r>
              <a:rPr lang="en-US" sz="1400" b="1" dirty="0">
                <a:latin typeface="Aptos" panose="020B0004020202020204" pitchFamily="34" charset="0"/>
              </a:rPr>
              <a:t>being onboarded</a:t>
            </a:r>
            <a:endParaRPr lang="en-IN" sz="1400" b="1" dirty="0">
              <a:latin typeface="Aptos" panose="020B0004020202020204" pitchFamily="34" charset="0"/>
            </a:endParaRPr>
          </a:p>
        </p:txBody>
      </p:sp>
      <p:sp>
        <p:nvSpPr>
          <p:cNvPr id="89" name="TextBox 88">
            <a:extLst>
              <a:ext uri="{FF2B5EF4-FFF2-40B4-BE49-F238E27FC236}">
                <a16:creationId xmlns:a16="http://schemas.microsoft.com/office/drawing/2014/main" id="{B4278B02-080C-0059-4E27-0F4EAD9C38A2}"/>
              </a:ext>
            </a:extLst>
          </p:cNvPr>
          <p:cNvSpPr txBox="1"/>
          <p:nvPr/>
        </p:nvSpPr>
        <p:spPr>
          <a:xfrm>
            <a:off x="9202540" y="2486417"/>
            <a:ext cx="2711841" cy="738664"/>
          </a:xfrm>
          <a:prstGeom prst="rect">
            <a:avLst/>
          </a:prstGeom>
          <a:noFill/>
        </p:spPr>
        <p:txBody>
          <a:bodyPr wrap="square" rtlCol="0">
            <a:spAutoFit/>
          </a:bodyPr>
          <a:lstStyle/>
          <a:p>
            <a:pPr algn="r"/>
            <a:r>
              <a:rPr lang="en-US" sz="1400" b="1" dirty="0">
                <a:latin typeface="Aptos" panose="020B0004020202020204" pitchFamily="34" charset="0"/>
              </a:rPr>
              <a:t>World class Vaulting facilities with 3 vaults in GIFT City , One at Chennai</a:t>
            </a:r>
            <a:endParaRPr lang="en-IN" sz="1400" b="1" dirty="0">
              <a:latin typeface="Aptos" panose="020B0004020202020204" pitchFamily="34" charset="0"/>
            </a:endParaRPr>
          </a:p>
        </p:txBody>
      </p:sp>
      <p:sp>
        <p:nvSpPr>
          <p:cNvPr id="10" name="TextBox 9">
            <a:extLst>
              <a:ext uri="{FF2B5EF4-FFF2-40B4-BE49-F238E27FC236}">
                <a16:creationId xmlns:a16="http://schemas.microsoft.com/office/drawing/2014/main" id="{228AB70B-786C-0E02-BF41-DBAFA7F09E1E}"/>
              </a:ext>
            </a:extLst>
          </p:cNvPr>
          <p:cNvSpPr txBox="1"/>
          <p:nvPr/>
        </p:nvSpPr>
        <p:spPr>
          <a:xfrm>
            <a:off x="277244" y="3981065"/>
            <a:ext cx="2893176" cy="738664"/>
          </a:xfrm>
          <a:prstGeom prst="rect">
            <a:avLst/>
          </a:prstGeom>
          <a:noFill/>
        </p:spPr>
        <p:txBody>
          <a:bodyPr wrap="square">
            <a:spAutoFit/>
          </a:bodyPr>
          <a:lstStyle/>
          <a:p>
            <a:r>
              <a:rPr lang="en-US" sz="1400" b="1" dirty="0">
                <a:latin typeface="Aptos" panose="020B0004020202020204" pitchFamily="34" charset="0"/>
              </a:rPr>
              <a:t>Nominated Banks Authorized to import Gold and Silver in India as Special Category Client</a:t>
            </a:r>
            <a:endParaRPr lang="en-IN" sz="1400" dirty="0">
              <a:latin typeface="Aptos" panose="020B0004020202020204" pitchFamily="34" charset="0"/>
            </a:endParaRPr>
          </a:p>
        </p:txBody>
      </p:sp>
      <p:sp>
        <p:nvSpPr>
          <p:cNvPr id="11" name="TextBox 10">
            <a:extLst>
              <a:ext uri="{FF2B5EF4-FFF2-40B4-BE49-F238E27FC236}">
                <a16:creationId xmlns:a16="http://schemas.microsoft.com/office/drawing/2014/main" id="{0F954753-EC64-9FCB-5072-A9DF47712C2A}"/>
              </a:ext>
            </a:extLst>
          </p:cNvPr>
          <p:cNvSpPr txBox="1"/>
          <p:nvPr/>
        </p:nvSpPr>
        <p:spPr>
          <a:xfrm>
            <a:off x="9344743" y="3905665"/>
            <a:ext cx="2647387" cy="738664"/>
          </a:xfrm>
          <a:prstGeom prst="rect">
            <a:avLst/>
          </a:prstGeom>
          <a:noFill/>
        </p:spPr>
        <p:txBody>
          <a:bodyPr wrap="square">
            <a:spAutoFit/>
          </a:bodyPr>
          <a:lstStyle/>
          <a:p>
            <a:pPr algn="r"/>
            <a:r>
              <a:rPr lang="en-US" sz="1400" b="1" dirty="0">
                <a:latin typeface="Aptos" panose="020B0004020202020204" pitchFamily="34" charset="0"/>
              </a:rPr>
              <a:t>India International Depository IFSC Ltd.(IIDI)</a:t>
            </a:r>
          </a:p>
          <a:p>
            <a:pPr algn="r"/>
            <a:r>
              <a:rPr lang="en-US" sz="1400" b="1" dirty="0">
                <a:latin typeface="Aptos" panose="020B0004020202020204" pitchFamily="34" charset="0"/>
              </a:rPr>
              <a:t>maintaining Demat Accounts</a:t>
            </a:r>
            <a:endParaRPr lang="en-IN" sz="1400" dirty="0">
              <a:latin typeface="Aptos" panose="020B0004020202020204" pitchFamily="34" charset="0"/>
            </a:endParaRPr>
          </a:p>
        </p:txBody>
      </p:sp>
      <p:sp>
        <p:nvSpPr>
          <p:cNvPr id="29" name="Arrow: Pentagon 28">
            <a:extLst>
              <a:ext uri="{FF2B5EF4-FFF2-40B4-BE49-F238E27FC236}">
                <a16:creationId xmlns:a16="http://schemas.microsoft.com/office/drawing/2014/main" id="{0F33650F-0DBA-ED47-5D80-A7C890E00AE7}"/>
              </a:ext>
            </a:extLst>
          </p:cNvPr>
          <p:cNvSpPr/>
          <p:nvPr/>
        </p:nvSpPr>
        <p:spPr>
          <a:xfrm>
            <a:off x="228600" y="2514600"/>
            <a:ext cx="3176999" cy="1075628"/>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400" b="1" dirty="0">
                <a:latin typeface="Aptos" panose="020B0004020202020204" pitchFamily="34" charset="0"/>
              </a:rPr>
              <a:t>Clients from DTA /India can hedge the Gold Price risk</a:t>
            </a:r>
          </a:p>
        </p:txBody>
      </p:sp>
      <p:sp>
        <p:nvSpPr>
          <p:cNvPr id="32" name="Arrow: Pentagon 31">
            <a:extLst>
              <a:ext uri="{FF2B5EF4-FFF2-40B4-BE49-F238E27FC236}">
                <a16:creationId xmlns:a16="http://schemas.microsoft.com/office/drawing/2014/main" id="{D515EC4C-445F-07A6-3866-017BA42C3296}"/>
              </a:ext>
            </a:extLst>
          </p:cNvPr>
          <p:cNvSpPr/>
          <p:nvPr/>
        </p:nvSpPr>
        <p:spPr>
          <a:xfrm rot="10800000">
            <a:off x="8839200" y="502920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36" name="TextBox 35">
            <a:extLst>
              <a:ext uri="{FF2B5EF4-FFF2-40B4-BE49-F238E27FC236}">
                <a16:creationId xmlns:a16="http://schemas.microsoft.com/office/drawing/2014/main" id="{942D41D0-D561-E19D-293B-E6063C0CB813}"/>
              </a:ext>
            </a:extLst>
          </p:cNvPr>
          <p:cNvSpPr txBox="1"/>
          <p:nvPr/>
        </p:nvSpPr>
        <p:spPr>
          <a:xfrm>
            <a:off x="9202540" y="5236904"/>
            <a:ext cx="2711842" cy="523220"/>
          </a:xfrm>
          <a:prstGeom prst="rect">
            <a:avLst/>
          </a:prstGeom>
          <a:noFill/>
        </p:spPr>
        <p:txBody>
          <a:bodyPr wrap="square" rtlCol="0">
            <a:spAutoFit/>
          </a:bodyPr>
          <a:lstStyle/>
          <a:p>
            <a:pPr algn="r"/>
            <a:r>
              <a:rPr lang="en-US" sz="1400" b="1" dirty="0">
                <a:latin typeface="Aptos" panose="020B0004020202020204" pitchFamily="34" charset="0"/>
              </a:rPr>
              <a:t>International Clients can hedge the Gold Price risk</a:t>
            </a:r>
            <a:endParaRPr lang="en-IN" sz="1400" b="1" dirty="0">
              <a:latin typeface="Aptos" panose="020B0004020202020204" pitchFamily="34" charset="0"/>
            </a:endParaRPr>
          </a:p>
        </p:txBody>
      </p:sp>
      <p:sp>
        <p:nvSpPr>
          <p:cNvPr id="17" name="Arrow: Chevron 16">
            <a:extLst>
              <a:ext uri="{FF2B5EF4-FFF2-40B4-BE49-F238E27FC236}">
                <a16:creationId xmlns:a16="http://schemas.microsoft.com/office/drawing/2014/main" id="{BD96881C-75AC-8096-0B13-2AE924612C74}"/>
              </a:ext>
            </a:extLst>
          </p:cNvPr>
          <p:cNvSpPr/>
          <p:nvPr/>
        </p:nvSpPr>
        <p:spPr>
          <a:xfrm>
            <a:off x="2722881" y="1219200"/>
            <a:ext cx="2342520" cy="1023865"/>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700" b="1" dirty="0">
                <a:solidFill>
                  <a:schemeClr val="bg1"/>
                </a:solidFill>
                <a:latin typeface="Aptos" panose="020B0004020202020204" pitchFamily="34" charset="0"/>
              </a:rPr>
              <a:t>Qualified Jewellers &amp; TRQ Holders</a:t>
            </a:r>
            <a:endParaRPr lang="en-IN" sz="1700" b="1" dirty="0">
              <a:solidFill>
                <a:schemeClr val="bg1"/>
              </a:solidFill>
              <a:latin typeface="Aptos" panose="020B0004020202020204" pitchFamily="34" charset="0"/>
            </a:endParaRPr>
          </a:p>
        </p:txBody>
      </p:sp>
      <p:sp>
        <p:nvSpPr>
          <p:cNvPr id="24" name="Arrow: Chevron 23">
            <a:extLst>
              <a:ext uri="{FF2B5EF4-FFF2-40B4-BE49-F238E27FC236}">
                <a16:creationId xmlns:a16="http://schemas.microsoft.com/office/drawing/2014/main" id="{FCA9E76D-817F-92E3-BA79-F0353218B02B}"/>
              </a:ext>
            </a:extLst>
          </p:cNvPr>
          <p:cNvSpPr/>
          <p:nvPr/>
        </p:nvSpPr>
        <p:spPr>
          <a:xfrm>
            <a:off x="2890383" y="5168471"/>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Trading Members</a:t>
            </a:r>
            <a:endParaRPr lang="en-IN" sz="2000" b="1" dirty="0">
              <a:solidFill>
                <a:schemeClr val="bg1"/>
              </a:solidFill>
              <a:latin typeface="Aptos" panose="020B0004020202020204" pitchFamily="34" charset="0"/>
            </a:endParaRPr>
          </a:p>
        </p:txBody>
      </p:sp>
      <p:sp>
        <p:nvSpPr>
          <p:cNvPr id="35" name="Arrow: Chevron 34">
            <a:extLst>
              <a:ext uri="{FF2B5EF4-FFF2-40B4-BE49-F238E27FC236}">
                <a16:creationId xmlns:a16="http://schemas.microsoft.com/office/drawing/2014/main" id="{0F6E6952-02C9-B2A1-E5EA-88A5CBC3FCD8}"/>
              </a:ext>
            </a:extLst>
          </p:cNvPr>
          <p:cNvSpPr/>
          <p:nvPr/>
        </p:nvSpPr>
        <p:spPr>
          <a:xfrm>
            <a:off x="2822097" y="3821308"/>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SCC</a:t>
            </a:r>
            <a:endParaRPr lang="en-IN" sz="2000" b="1" dirty="0">
              <a:solidFill>
                <a:schemeClr val="bg1"/>
              </a:solidFill>
              <a:latin typeface="Aptos" panose="020B0004020202020204" pitchFamily="34" charset="0"/>
            </a:endParaRPr>
          </a:p>
        </p:txBody>
      </p:sp>
      <p:sp>
        <p:nvSpPr>
          <p:cNvPr id="37" name="Arrow: Chevron 36">
            <a:extLst>
              <a:ext uri="{FF2B5EF4-FFF2-40B4-BE49-F238E27FC236}">
                <a16:creationId xmlns:a16="http://schemas.microsoft.com/office/drawing/2014/main" id="{C4636EFB-9BA8-883D-E959-2CEE876BCFD9}"/>
              </a:ext>
            </a:extLst>
          </p:cNvPr>
          <p:cNvSpPr/>
          <p:nvPr/>
        </p:nvSpPr>
        <p:spPr>
          <a:xfrm>
            <a:off x="2815616" y="2536067"/>
            <a:ext cx="2342520" cy="1023865"/>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solidFill>
                  <a:schemeClr val="bg1"/>
                </a:solidFill>
                <a:latin typeface="Aptos" panose="020B0004020202020204" pitchFamily="34" charset="0"/>
              </a:rPr>
              <a:t>DTA Clients</a:t>
            </a:r>
            <a:endParaRPr lang="en-IN" sz="2000" b="1" dirty="0">
              <a:solidFill>
                <a:schemeClr val="bg1"/>
              </a:solidFill>
              <a:latin typeface="Aptos" panose="020B0004020202020204" pitchFamily="34" charset="0"/>
            </a:endParaRPr>
          </a:p>
        </p:txBody>
      </p:sp>
      <p:sp>
        <p:nvSpPr>
          <p:cNvPr id="38" name="Arrow: Chevron 37">
            <a:extLst>
              <a:ext uri="{FF2B5EF4-FFF2-40B4-BE49-F238E27FC236}">
                <a16:creationId xmlns:a16="http://schemas.microsoft.com/office/drawing/2014/main" id="{CC330672-8EF7-C724-F5C5-F2FEC36689FD}"/>
              </a:ext>
            </a:extLst>
          </p:cNvPr>
          <p:cNvSpPr/>
          <p:nvPr/>
        </p:nvSpPr>
        <p:spPr>
          <a:xfrm rot="10800000">
            <a:off x="7261829" y="1122884"/>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vert="horz" rtlCol="0" anchor="ctr"/>
          <a:lstStyle/>
          <a:p>
            <a:pPr algn="ctr"/>
            <a:endParaRPr lang="en-IN" dirty="0">
              <a:solidFill>
                <a:schemeClr val="tx1"/>
              </a:solidFill>
            </a:endParaRPr>
          </a:p>
        </p:txBody>
      </p:sp>
      <p:sp>
        <p:nvSpPr>
          <p:cNvPr id="39" name="Arrow: Chevron 38">
            <a:extLst>
              <a:ext uri="{FF2B5EF4-FFF2-40B4-BE49-F238E27FC236}">
                <a16:creationId xmlns:a16="http://schemas.microsoft.com/office/drawing/2014/main" id="{275D0E4B-D0BE-CB27-4B7B-4D680E51E2D9}"/>
              </a:ext>
            </a:extLst>
          </p:cNvPr>
          <p:cNvSpPr/>
          <p:nvPr/>
        </p:nvSpPr>
        <p:spPr>
          <a:xfrm rot="10800000">
            <a:off x="7156721" y="2411970"/>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0" name="Arrow: Chevron 39">
            <a:extLst>
              <a:ext uri="{FF2B5EF4-FFF2-40B4-BE49-F238E27FC236}">
                <a16:creationId xmlns:a16="http://schemas.microsoft.com/office/drawing/2014/main" id="{B3DD25F8-4C83-9A77-6E87-2BFBD6973EBF}"/>
              </a:ext>
            </a:extLst>
          </p:cNvPr>
          <p:cNvSpPr/>
          <p:nvPr/>
        </p:nvSpPr>
        <p:spPr>
          <a:xfrm rot="10800000">
            <a:off x="7180494" y="3725922"/>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1" name="Arrow: Chevron 40">
            <a:extLst>
              <a:ext uri="{FF2B5EF4-FFF2-40B4-BE49-F238E27FC236}">
                <a16:creationId xmlns:a16="http://schemas.microsoft.com/office/drawing/2014/main" id="{9DD0FE8C-1D64-8A9E-5454-FDEF6632B203}"/>
              </a:ext>
            </a:extLst>
          </p:cNvPr>
          <p:cNvSpPr/>
          <p:nvPr/>
        </p:nvSpPr>
        <p:spPr>
          <a:xfrm rot="10800000">
            <a:off x="7137148" y="5031737"/>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2" name="TextBox 41">
            <a:extLst>
              <a:ext uri="{FF2B5EF4-FFF2-40B4-BE49-F238E27FC236}">
                <a16:creationId xmlns:a16="http://schemas.microsoft.com/office/drawing/2014/main" id="{7AD27FF6-66B8-DFDD-FB64-7856EA7FF726}"/>
              </a:ext>
            </a:extLst>
          </p:cNvPr>
          <p:cNvSpPr txBox="1"/>
          <p:nvPr/>
        </p:nvSpPr>
        <p:spPr>
          <a:xfrm>
            <a:off x="7723218" y="1298052"/>
            <a:ext cx="1419742" cy="707886"/>
          </a:xfrm>
          <a:prstGeom prst="rect">
            <a:avLst/>
          </a:prstGeom>
          <a:noFill/>
        </p:spPr>
        <p:txBody>
          <a:bodyPr wrap="square" rtlCol="0">
            <a:spAutoFit/>
          </a:bodyPr>
          <a:lstStyle/>
          <a:p>
            <a:r>
              <a:rPr lang="en-US" sz="2000" b="1" dirty="0">
                <a:solidFill>
                  <a:schemeClr val="bg1"/>
                </a:solidFill>
                <a:latin typeface="Aptos" panose="020B0004020202020204" pitchFamily="34" charset="0"/>
              </a:rPr>
              <a:t>Qualified Suppliers</a:t>
            </a:r>
            <a:endParaRPr lang="en-IN" sz="2000" b="1"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C047718C-2D86-5E09-FF11-82AB3A2881BA}"/>
              </a:ext>
            </a:extLst>
          </p:cNvPr>
          <p:cNvSpPr txBox="1"/>
          <p:nvPr/>
        </p:nvSpPr>
        <p:spPr>
          <a:xfrm>
            <a:off x="7783062" y="2696119"/>
            <a:ext cx="1218718" cy="400110"/>
          </a:xfrm>
          <a:prstGeom prst="rect">
            <a:avLst/>
          </a:prstGeom>
          <a:noFill/>
        </p:spPr>
        <p:txBody>
          <a:bodyPr wrap="square" rtlCol="0">
            <a:spAutoFit/>
          </a:bodyPr>
          <a:lstStyle/>
          <a:p>
            <a:r>
              <a:rPr lang="en-US" sz="2000" b="1" dirty="0">
                <a:solidFill>
                  <a:schemeClr val="bg1"/>
                </a:solidFill>
                <a:latin typeface="Aptos" panose="020B0004020202020204" pitchFamily="34" charset="0"/>
              </a:rPr>
              <a:t>Vaults</a:t>
            </a:r>
            <a:endParaRPr lang="en-IN" sz="2000" b="1" dirty="0">
              <a:solidFill>
                <a:schemeClr val="bg1"/>
              </a:solidFill>
              <a:latin typeface="Aptos" panose="020B0004020202020204" pitchFamily="34" charset="0"/>
            </a:endParaRPr>
          </a:p>
        </p:txBody>
      </p:sp>
      <p:sp>
        <p:nvSpPr>
          <p:cNvPr id="45" name="TextBox 44">
            <a:extLst>
              <a:ext uri="{FF2B5EF4-FFF2-40B4-BE49-F238E27FC236}">
                <a16:creationId xmlns:a16="http://schemas.microsoft.com/office/drawing/2014/main" id="{4616E519-1679-3AAB-24B2-9BEB8D7F1333}"/>
              </a:ext>
            </a:extLst>
          </p:cNvPr>
          <p:cNvSpPr txBox="1"/>
          <p:nvPr/>
        </p:nvSpPr>
        <p:spPr>
          <a:xfrm>
            <a:off x="8021801" y="4037800"/>
            <a:ext cx="1218718" cy="400110"/>
          </a:xfrm>
          <a:prstGeom prst="rect">
            <a:avLst/>
          </a:prstGeom>
          <a:noFill/>
        </p:spPr>
        <p:txBody>
          <a:bodyPr wrap="square" rtlCol="0">
            <a:spAutoFit/>
          </a:bodyPr>
          <a:lstStyle/>
          <a:p>
            <a:r>
              <a:rPr lang="en-US" sz="2000" b="1" dirty="0">
                <a:solidFill>
                  <a:schemeClr val="bg1"/>
                </a:solidFill>
                <a:latin typeface="Aptos" panose="020B0004020202020204" pitchFamily="34" charset="0"/>
              </a:rPr>
              <a:t>IIDI</a:t>
            </a:r>
            <a:endParaRPr lang="en-IN" sz="2000" b="1" dirty="0">
              <a:solidFill>
                <a:schemeClr val="bg1"/>
              </a:solidFill>
              <a:latin typeface="Aptos" panose="020B0004020202020204" pitchFamily="34" charset="0"/>
            </a:endParaRPr>
          </a:p>
        </p:txBody>
      </p:sp>
      <p:sp>
        <p:nvSpPr>
          <p:cNvPr id="46" name="TextBox 45">
            <a:extLst>
              <a:ext uri="{FF2B5EF4-FFF2-40B4-BE49-F238E27FC236}">
                <a16:creationId xmlns:a16="http://schemas.microsoft.com/office/drawing/2014/main" id="{20B0B972-CE33-03D8-06D9-AC2D4C5BBA26}"/>
              </a:ext>
            </a:extLst>
          </p:cNvPr>
          <p:cNvSpPr txBox="1"/>
          <p:nvPr/>
        </p:nvSpPr>
        <p:spPr>
          <a:xfrm>
            <a:off x="7270429" y="5217389"/>
            <a:ext cx="1850379" cy="707886"/>
          </a:xfrm>
          <a:prstGeom prst="rect">
            <a:avLst/>
          </a:prstGeom>
          <a:noFill/>
        </p:spPr>
        <p:txBody>
          <a:bodyPr wrap="square" rtlCol="0">
            <a:spAutoFit/>
          </a:bodyPr>
          <a:lstStyle/>
          <a:p>
            <a:pPr algn="ctr"/>
            <a:r>
              <a:rPr lang="en-US" sz="2000" b="1" dirty="0">
                <a:solidFill>
                  <a:schemeClr val="bg1"/>
                </a:solidFill>
                <a:latin typeface="Aptos" panose="020B0004020202020204" pitchFamily="34" charset="0"/>
              </a:rPr>
              <a:t>International</a:t>
            </a:r>
          </a:p>
          <a:p>
            <a:pPr algn="ctr"/>
            <a:r>
              <a:rPr lang="en-US" sz="2000" b="1" dirty="0">
                <a:solidFill>
                  <a:schemeClr val="bg1"/>
                </a:solidFill>
                <a:latin typeface="Aptos" panose="020B0004020202020204" pitchFamily="34" charset="0"/>
              </a:rPr>
              <a:t>Clients</a:t>
            </a:r>
            <a:endParaRPr lang="en-IN" sz="20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905476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0E8B2-BD4B-629D-CC9A-1AD1FD154F67}"/>
              </a:ext>
            </a:extLst>
          </p:cNvPr>
          <p:cNvSpPr txBox="1"/>
          <p:nvPr/>
        </p:nvSpPr>
        <p:spPr>
          <a:xfrm>
            <a:off x="305424" y="927972"/>
            <a:ext cx="2491740" cy="553998"/>
          </a:xfrm>
          <a:prstGeom prst="rect">
            <a:avLst/>
          </a:prstGeom>
          <a:noFill/>
        </p:spPr>
        <p:txBody>
          <a:bodyPr wrap="square" rtlCol="0">
            <a:spAutoFit/>
          </a:bodyPr>
          <a:lstStyle/>
          <a:p>
            <a:pPr algn="ctr"/>
            <a:r>
              <a:rPr lang="en-US" sz="3000" b="1" dirty="0">
                <a:solidFill>
                  <a:srgbClr val="3A3B93"/>
                </a:solidFill>
              </a:rPr>
              <a:t>Sellers</a:t>
            </a:r>
            <a:endParaRPr lang="en-IN" sz="3000" b="1" dirty="0">
              <a:solidFill>
                <a:srgbClr val="3A3B93"/>
              </a:solidFill>
            </a:endParaRPr>
          </a:p>
        </p:txBody>
      </p:sp>
      <p:sp>
        <p:nvSpPr>
          <p:cNvPr id="23" name="Rectangle 22">
            <a:extLst>
              <a:ext uri="{FF2B5EF4-FFF2-40B4-BE49-F238E27FC236}">
                <a16:creationId xmlns:a16="http://schemas.microsoft.com/office/drawing/2014/main" id="{09103D2D-E554-38B6-FE80-4E742773ADAB}"/>
              </a:ext>
            </a:extLst>
          </p:cNvPr>
          <p:cNvSpPr/>
          <p:nvPr/>
        </p:nvSpPr>
        <p:spPr>
          <a:xfrm>
            <a:off x="479449" y="1394708"/>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Bullion Dealers/Banks</a:t>
            </a:r>
            <a:endParaRPr lang="en-IN" sz="1600" dirty="0"/>
          </a:p>
        </p:txBody>
      </p:sp>
      <p:sp>
        <p:nvSpPr>
          <p:cNvPr id="26" name="Rectangle 25">
            <a:extLst>
              <a:ext uri="{FF2B5EF4-FFF2-40B4-BE49-F238E27FC236}">
                <a16:creationId xmlns:a16="http://schemas.microsoft.com/office/drawing/2014/main" id="{9AAC282B-C587-48B2-FD3C-3A0BBF359D38}"/>
              </a:ext>
            </a:extLst>
          </p:cNvPr>
          <p:cNvSpPr/>
          <p:nvPr/>
        </p:nvSpPr>
        <p:spPr>
          <a:xfrm>
            <a:off x="3503139" y="143023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Deposit Bullion at IFSC Vaults and Demat process</a:t>
            </a:r>
            <a:endParaRPr lang="en-IN" sz="1600" dirty="0"/>
          </a:p>
        </p:txBody>
      </p:sp>
      <p:pic>
        <p:nvPicPr>
          <p:cNvPr id="28" name="Picture 27" descr="A picture containing indoor, close&#10;&#10;Description automatically generated">
            <a:hlinkClick r:id="" action="ppaction://noaction"/>
            <a:extLst>
              <a:ext uri="{FF2B5EF4-FFF2-40B4-BE49-F238E27FC236}">
                <a16:creationId xmlns:a16="http://schemas.microsoft.com/office/drawing/2014/main" id="{A21090C0-87DD-1D0A-A279-9FD5E74B1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3075"/>
            <a:ext cx="2736267" cy="1499180"/>
          </a:xfrm>
          <a:prstGeom prst="rect">
            <a:avLst/>
          </a:prstGeom>
        </p:spPr>
      </p:pic>
      <p:pic>
        <p:nvPicPr>
          <p:cNvPr id="34" name="Picture 33" descr="A picture containing text&#10;&#10;Description automatically generated">
            <a:hlinkClick r:id="" action="ppaction://noaction"/>
            <a:extLst>
              <a:ext uri="{FF2B5EF4-FFF2-40B4-BE49-F238E27FC236}">
                <a16:creationId xmlns:a16="http://schemas.microsoft.com/office/drawing/2014/main" id="{88786025-5725-8600-93D7-78D56086D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641" y="2080868"/>
            <a:ext cx="2414238" cy="1658026"/>
          </a:xfrm>
          <a:prstGeom prst="rect">
            <a:avLst/>
          </a:prstGeom>
        </p:spPr>
      </p:pic>
      <p:sp>
        <p:nvSpPr>
          <p:cNvPr id="27" name="Rectangle 26">
            <a:extLst>
              <a:ext uri="{FF2B5EF4-FFF2-40B4-BE49-F238E27FC236}">
                <a16:creationId xmlns:a16="http://schemas.microsoft.com/office/drawing/2014/main" id="{C1978F71-FAC6-869A-4F56-5B7CDB2812C9}"/>
              </a:ext>
            </a:extLst>
          </p:cNvPr>
          <p:cNvSpPr/>
          <p:nvPr/>
        </p:nvSpPr>
        <p:spPr>
          <a:xfrm>
            <a:off x="6393536" y="1370983"/>
            <a:ext cx="2491740" cy="58548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Generation of Bullion Depository Receipt (BDR)</a:t>
            </a:r>
            <a:endParaRPr lang="en-IN" sz="1600" dirty="0"/>
          </a:p>
        </p:txBody>
      </p:sp>
      <p:pic>
        <p:nvPicPr>
          <p:cNvPr id="29" name="Picture 28" descr="A picture containing table&#10;&#10;Description automatically generated">
            <a:hlinkClick r:id="" action="ppaction://noaction"/>
            <a:extLst>
              <a:ext uri="{FF2B5EF4-FFF2-40B4-BE49-F238E27FC236}">
                <a16:creationId xmlns:a16="http://schemas.microsoft.com/office/drawing/2014/main" id="{AFE21D2E-9F62-3EB4-27A2-B4F2EA03BA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6740" b="-743"/>
          <a:stretch/>
        </p:blipFill>
        <p:spPr>
          <a:xfrm>
            <a:off x="6397954" y="2105973"/>
            <a:ext cx="2487322" cy="1543018"/>
          </a:xfrm>
          <a:prstGeom prst="rect">
            <a:avLst/>
          </a:prstGeom>
        </p:spPr>
      </p:pic>
      <p:sp>
        <p:nvSpPr>
          <p:cNvPr id="35" name="Rectangle 34">
            <a:extLst>
              <a:ext uri="{FF2B5EF4-FFF2-40B4-BE49-F238E27FC236}">
                <a16:creationId xmlns:a16="http://schemas.microsoft.com/office/drawing/2014/main" id="{B28E50F1-20E5-D614-1819-F9D4EB11DDE8}"/>
              </a:ext>
            </a:extLst>
          </p:cNvPr>
          <p:cNvSpPr/>
          <p:nvPr/>
        </p:nvSpPr>
        <p:spPr>
          <a:xfrm>
            <a:off x="9292768" y="1435014"/>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Place Sell Order on IIBX Trading System</a:t>
            </a:r>
            <a:endParaRPr lang="en-IN" sz="1600" dirty="0"/>
          </a:p>
        </p:txBody>
      </p:sp>
      <p:pic>
        <p:nvPicPr>
          <p:cNvPr id="36" name="Picture 35" descr="A screenshot of a computer&#10;&#10;Description automatically generated">
            <a:hlinkClick r:id="" action="ppaction://noaction"/>
            <a:extLst>
              <a:ext uri="{FF2B5EF4-FFF2-40B4-BE49-F238E27FC236}">
                <a16:creationId xmlns:a16="http://schemas.microsoft.com/office/drawing/2014/main" id="{F429EE59-7C0C-2FC7-9D12-EA7E52C6EB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4044" y="2053075"/>
            <a:ext cx="2550464" cy="1672352"/>
          </a:xfrm>
          <a:prstGeom prst="rect">
            <a:avLst/>
          </a:prstGeom>
        </p:spPr>
      </p:pic>
      <p:sp>
        <p:nvSpPr>
          <p:cNvPr id="37" name="TextBox 36">
            <a:extLst>
              <a:ext uri="{FF2B5EF4-FFF2-40B4-BE49-F238E27FC236}">
                <a16:creationId xmlns:a16="http://schemas.microsoft.com/office/drawing/2014/main" id="{2547270E-1587-DA8C-A4F4-CB9DBBC1656D}"/>
              </a:ext>
            </a:extLst>
          </p:cNvPr>
          <p:cNvSpPr txBox="1"/>
          <p:nvPr/>
        </p:nvSpPr>
        <p:spPr>
          <a:xfrm>
            <a:off x="19147" y="3580048"/>
            <a:ext cx="3064293" cy="553998"/>
          </a:xfrm>
          <a:prstGeom prst="rect">
            <a:avLst/>
          </a:prstGeom>
          <a:noFill/>
        </p:spPr>
        <p:txBody>
          <a:bodyPr wrap="square" rtlCol="0">
            <a:spAutoFit/>
          </a:bodyPr>
          <a:lstStyle/>
          <a:p>
            <a:pPr algn="ctr"/>
            <a:r>
              <a:rPr lang="en-US" sz="3000" b="1" dirty="0">
                <a:solidFill>
                  <a:srgbClr val="3A3B93"/>
                </a:solidFill>
              </a:rPr>
              <a:t>Buyers</a:t>
            </a:r>
            <a:endParaRPr lang="en-IN" sz="3000" b="1" dirty="0">
              <a:solidFill>
                <a:srgbClr val="3A3B93"/>
              </a:solidFill>
            </a:endParaRPr>
          </a:p>
        </p:txBody>
      </p:sp>
      <p:sp>
        <p:nvSpPr>
          <p:cNvPr id="38" name="Rectangle 37">
            <a:extLst>
              <a:ext uri="{FF2B5EF4-FFF2-40B4-BE49-F238E27FC236}">
                <a16:creationId xmlns:a16="http://schemas.microsoft.com/office/drawing/2014/main" id="{489AD79C-A900-88A8-4A1E-7D944E89705A}"/>
              </a:ext>
            </a:extLst>
          </p:cNvPr>
          <p:cNvSpPr/>
          <p:nvPr/>
        </p:nvSpPr>
        <p:spPr>
          <a:xfrm>
            <a:off x="479449"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Qualified Jewellers</a:t>
            </a:r>
            <a:endParaRPr lang="en-IN" sz="1600" dirty="0"/>
          </a:p>
        </p:txBody>
      </p:sp>
      <p:pic>
        <p:nvPicPr>
          <p:cNvPr id="39" name="Picture 38" descr="A picture containing person, indoor, using, putting&#10;&#10;Description automatically generated">
            <a:hlinkClick r:id="" action="ppaction://noaction"/>
            <a:extLst>
              <a:ext uri="{FF2B5EF4-FFF2-40B4-BE49-F238E27FC236}">
                <a16:creationId xmlns:a16="http://schemas.microsoft.com/office/drawing/2014/main" id="{3A38AC6A-B24B-C3ED-ED86-602E4750D2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4825420"/>
            <a:ext cx="2491740" cy="1499180"/>
          </a:xfrm>
          <a:prstGeom prst="rect">
            <a:avLst/>
          </a:prstGeom>
        </p:spPr>
      </p:pic>
      <p:sp>
        <p:nvSpPr>
          <p:cNvPr id="40" name="Rectangle 39">
            <a:extLst>
              <a:ext uri="{FF2B5EF4-FFF2-40B4-BE49-F238E27FC236}">
                <a16:creationId xmlns:a16="http://schemas.microsoft.com/office/drawing/2014/main" id="{49F80A15-1AA8-C3C7-9FAF-C8D77D23B240}"/>
              </a:ext>
            </a:extLst>
          </p:cNvPr>
          <p:cNvSpPr/>
          <p:nvPr/>
        </p:nvSpPr>
        <p:spPr>
          <a:xfrm>
            <a:off x="3503139"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AD letter by IIBX for USD remittance by QJ</a:t>
            </a:r>
            <a:endParaRPr lang="en-IN" sz="1600" dirty="0"/>
          </a:p>
        </p:txBody>
      </p:sp>
      <p:sp>
        <p:nvSpPr>
          <p:cNvPr id="43" name="Rectangle 42">
            <a:extLst>
              <a:ext uri="{FF2B5EF4-FFF2-40B4-BE49-F238E27FC236}">
                <a16:creationId xmlns:a16="http://schemas.microsoft.com/office/drawing/2014/main" id="{BE6CA2AE-459E-AE9D-5978-A3CEEA6E6D8D}"/>
              </a:ext>
            </a:extLst>
          </p:cNvPr>
          <p:cNvSpPr/>
          <p:nvPr/>
        </p:nvSpPr>
        <p:spPr>
          <a:xfrm>
            <a:off x="6538072" y="4157239"/>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 INR  to USD and receipt of USD in IIBX Clearing</a:t>
            </a:r>
            <a:endParaRPr lang="en-IN" sz="1600" dirty="0"/>
          </a:p>
        </p:txBody>
      </p:sp>
      <p:pic>
        <p:nvPicPr>
          <p:cNvPr id="44" name="Picture 4" descr="Indian Rupee vs US dollar, symbols Stock Photo - Alamy">
            <a:extLst>
              <a:ext uri="{FF2B5EF4-FFF2-40B4-BE49-F238E27FC236}">
                <a16:creationId xmlns:a16="http://schemas.microsoft.com/office/drawing/2014/main" id="{7DD924F6-B9C0-E987-9174-7F0D761F40E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10792"/>
          <a:stretch/>
        </p:blipFill>
        <p:spPr bwMode="auto">
          <a:xfrm>
            <a:off x="6577362" y="4790774"/>
            <a:ext cx="2414238" cy="1457626"/>
          </a:xfrm>
          <a:prstGeom prst="roundRect">
            <a:avLst>
              <a:gd name="adj" fmla="val 8594"/>
            </a:avLst>
          </a:prstGeom>
          <a:solidFill>
            <a:srgbClr val="FFFFFF">
              <a:shade val="85000"/>
            </a:srgbClr>
          </a:solidFill>
          <a:ln>
            <a:noFill/>
          </a:ln>
          <a:effectLst/>
        </p:spPr>
      </p:pic>
      <p:sp>
        <p:nvSpPr>
          <p:cNvPr id="45" name="Arrow: Right 44">
            <a:extLst>
              <a:ext uri="{FF2B5EF4-FFF2-40B4-BE49-F238E27FC236}">
                <a16:creationId xmlns:a16="http://schemas.microsoft.com/office/drawing/2014/main" id="{4F1D1B99-1BB1-7D95-6C0A-479837174FFB}"/>
              </a:ext>
            </a:extLst>
          </p:cNvPr>
          <p:cNvSpPr/>
          <p:nvPr/>
        </p:nvSpPr>
        <p:spPr>
          <a:xfrm>
            <a:off x="7464058" y="5438318"/>
            <a:ext cx="419100" cy="219075"/>
          </a:xfrm>
          <a:prstGeom prst="rightArrow">
            <a:avLst/>
          </a:prstGeom>
          <a:solidFill>
            <a:srgbClr val="E3BA5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IN" b="1">
              <a:ln/>
              <a:solidFill>
                <a:schemeClr val="accent4"/>
              </a:solidFill>
            </a:endParaRPr>
          </a:p>
        </p:txBody>
      </p:sp>
      <p:pic>
        <p:nvPicPr>
          <p:cNvPr id="47" name="Picture 46">
            <a:extLst>
              <a:ext uri="{FF2B5EF4-FFF2-40B4-BE49-F238E27FC236}">
                <a16:creationId xmlns:a16="http://schemas.microsoft.com/office/drawing/2014/main" id="{3B98669D-C41E-952A-4F03-42C4C1B033EA}"/>
              </a:ext>
            </a:extLst>
          </p:cNvPr>
          <p:cNvPicPr>
            <a:picLocks noChangeAspect="1"/>
          </p:cNvPicPr>
          <p:nvPr/>
        </p:nvPicPr>
        <p:blipFill>
          <a:blip r:embed="rId8"/>
          <a:stretch>
            <a:fillRect/>
          </a:stretch>
        </p:blipFill>
        <p:spPr>
          <a:xfrm>
            <a:off x="3505200" y="4796030"/>
            <a:ext cx="2491740" cy="1680970"/>
          </a:xfrm>
          <a:prstGeom prst="rect">
            <a:avLst/>
          </a:prstGeom>
        </p:spPr>
      </p:pic>
      <p:sp>
        <p:nvSpPr>
          <p:cNvPr id="48" name="Rectangle 47">
            <a:extLst>
              <a:ext uri="{FF2B5EF4-FFF2-40B4-BE49-F238E27FC236}">
                <a16:creationId xmlns:a16="http://schemas.microsoft.com/office/drawing/2014/main" id="{6ED8F129-0FDB-4EDF-E0AB-6D1CD0766249}"/>
              </a:ext>
            </a:extLst>
          </p:cNvPr>
          <p:cNvSpPr/>
          <p:nvPr/>
        </p:nvSpPr>
        <p:spPr>
          <a:xfrm>
            <a:off x="9292768"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Place Buy Order on IIBX Trading System</a:t>
            </a:r>
            <a:endParaRPr lang="en-IN" sz="1600" dirty="0"/>
          </a:p>
        </p:txBody>
      </p:sp>
      <p:pic>
        <p:nvPicPr>
          <p:cNvPr id="49" name="Picture 48" descr="A screenshot of a computer&#10;&#10;Description automatically generated">
            <a:hlinkClick r:id="" action="ppaction://noaction"/>
            <a:extLst>
              <a:ext uri="{FF2B5EF4-FFF2-40B4-BE49-F238E27FC236}">
                <a16:creationId xmlns:a16="http://schemas.microsoft.com/office/drawing/2014/main" id="{0B641B3C-003F-2102-A2A8-1A310C25A5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2768" y="4757658"/>
            <a:ext cx="2491739" cy="1499180"/>
          </a:xfrm>
          <a:prstGeom prst="rect">
            <a:avLst/>
          </a:prstGeom>
        </p:spPr>
      </p:pic>
      <p:sp>
        <p:nvSpPr>
          <p:cNvPr id="62" name="TextBox 61">
            <a:extLst>
              <a:ext uri="{FF2B5EF4-FFF2-40B4-BE49-F238E27FC236}">
                <a16:creationId xmlns:a16="http://schemas.microsoft.com/office/drawing/2014/main" id="{FE261DD8-DC52-FB31-BEC3-60B7C257BA4D}"/>
              </a:ext>
            </a:extLst>
          </p:cNvPr>
          <p:cNvSpPr txBox="1"/>
          <p:nvPr/>
        </p:nvSpPr>
        <p:spPr>
          <a:xfrm>
            <a:off x="530033" y="81108"/>
            <a:ext cx="11338560" cy="577081"/>
          </a:xfrm>
          <a:prstGeom prst="rect">
            <a:avLst/>
          </a:prstGeom>
          <a:noFill/>
        </p:spPr>
        <p:txBody>
          <a:bodyPr wrap="square" rtlCol="0">
            <a:spAutoFit/>
          </a:bodyPr>
          <a:lstStyle/>
          <a:p>
            <a:pPr algn="ctr" fontAlgn="base">
              <a:lnSpc>
                <a:spcPct val="90000"/>
              </a:lnSpc>
              <a:spcBef>
                <a:spcPct val="0"/>
              </a:spcBef>
              <a:defRPr/>
            </a:pPr>
            <a:r>
              <a:rPr lang="en-US" sz="3500" b="1" dirty="0">
                <a:solidFill>
                  <a:srgbClr val="1F3863"/>
                </a:solidFill>
                <a:latin typeface="Calibri"/>
                <a:ea typeface="+mj-ea"/>
                <a:cs typeface="Calibri"/>
              </a:rPr>
              <a:t>Process Flow..1</a:t>
            </a:r>
            <a:endParaRPr lang="en-IN" sz="3500" b="1" dirty="0">
              <a:solidFill>
                <a:srgbClr val="1F3863"/>
              </a:solidFill>
              <a:latin typeface="Calibri"/>
              <a:ea typeface="+mj-ea"/>
              <a:cs typeface="Calibri"/>
            </a:endParaRPr>
          </a:p>
        </p:txBody>
      </p:sp>
      <p:pic>
        <p:nvPicPr>
          <p:cNvPr id="3" name="object 2">
            <a:extLst>
              <a:ext uri="{FF2B5EF4-FFF2-40B4-BE49-F238E27FC236}">
                <a16:creationId xmlns:a16="http://schemas.microsoft.com/office/drawing/2014/main" id="{B6AE319F-6A64-E5D9-C686-E0C0EB68F625}"/>
              </a:ext>
            </a:extLst>
          </p:cNvPr>
          <p:cNvPicPr/>
          <p:nvPr/>
        </p:nvPicPr>
        <p:blipFill>
          <a:blip r:embed="rId9"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8052430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28E50F1-20E5-D614-1819-F9D4EB11DDE8}"/>
              </a:ext>
            </a:extLst>
          </p:cNvPr>
          <p:cNvSpPr/>
          <p:nvPr/>
        </p:nvSpPr>
        <p:spPr>
          <a:xfrm>
            <a:off x="478069" y="1039041"/>
            <a:ext cx="2272864"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Buy and Sell Order Matches</a:t>
            </a:r>
            <a:endParaRPr lang="en-IN" sz="1600" dirty="0"/>
          </a:p>
        </p:txBody>
      </p:sp>
      <p:pic>
        <p:nvPicPr>
          <p:cNvPr id="36" name="Picture 35" descr="A screenshot of a computer&#10;&#10;Description automatically generated">
            <a:hlinkClick r:id="" action="ppaction://noaction"/>
            <a:extLst>
              <a:ext uri="{FF2B5EF4-FFF2-40B4-BE49-F238E27FC236}">
                <a16:creationId xmlns:a16="http://schemas.microsoft.com/office/drawing/2014/main" id="{F429EE59-7C0C-2FC7-9D12-EA7E52C6E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81" y="1717758"/>
            <a:ext cx="2263751" cy="1499180"/>
          </a:xfrm>
          <a:prstGeom prst="rect">
            <a:avLst/>
          </a:prstGeom>
        </p:spPr>
      </p:pic>
      <p:sp>
        <p:nvSpPr>
          <p:cNvPr id="3" name="Rectangle 2">
            <a:extLst>
              <a:ext uri="{FF2B5EF4-FFF2-40B4-BE49-F238E27FC236}">
                <a16:creationId xmlns:a16="http://schemas.microsoft.com/office/drawing/2014/main" id="{F1594971-6952-BA71-3223-C157D9FE5757}"/>
              </a:ext>
            </a:extLst>
          </p:cNvPr>
          <p:cNvSpPr/>
          <p:nvPr/>
        </p:nvSpPr>
        <p:spPr>
          <a:xfrm>
            <a:off x="2978921" y="1039041"/>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IIBX - Clearing</a:t>
            </a:r>
            <a:endParaRPr lang="en-IN" sz="1600" dirty="0"/>
          </a:p>
        </p:txBody>
      </p:sp>
      <p:pic>
        <p:nvPicPr>
          <p:cNvPr id="4" name="Picture 3" descr="A picture containing polygon&#10;&#10;Description automatically generated">
            <a:hlinkClick r:id="" action="ppaction://noaction"/>
            <a:extLst>
              <a:ext uri="{FF2B5EF4-FFF2-40B4-BE49-F238E27FC236}">
                <a16:creationId xmlns:a16="http://schemas.microsoft.com/office/drawing/2014/main" id="{325F2E0B-2591-BFE0-02B1-CC865BEA6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180" y="1672114"/>
            <a:ext cx="2531616" cy="1523172"/>
          </a:xfrm>
          <a:prstGeom prst="rect">
            <a:avLst/>
          </a:prstGeom>
        </p:spPr>
      </p:pic>
      <p:sp>
        <p:nvSpPr>
          <p:cNvPr id="6" name="Rectangle 5">
            <a:extLst>
              <a:ext uri="{FF2B5EF4-FFF2-40B4-BE49-F238E27FC236}">
                <a16:creationId xmlns:a16="http://schemas.microsoft.com/office/drawing/2014/main" id="{379F62A7-2F81-E00B-4A1A-6A8673DBFDCF}"/>
              </a:ext>
            </a:extLst>
          </p:cNvPr>
          <p:cNvSpPr/>
          <p:nvPr/>
        </p:nvSpPr>
        <p:spPr>
          <a:xfrm>
            <a:off x="8653949" y="1039040"/>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Extinguishment of Bullion Depository Receipts</a:t>
            </a:r>
            <a:endParaRPr lang="en-IN" sz="1600" dirty="0"/>
          </a:p>
        </p:txBody>
      </p:sp>
      <p:pic>
        <p:nvPicPr>
          <p:cNvPr id="9" name="Picture 8">
            <a:extLst>
              <a:ext uri="{FF2B5EF4-FFF2-40B4-BE49-F238E27FC236}">
                <a16:creationId xmlns:a16="http://schemas.microsoft.com/office/drawing/2014/main" id="{FEBE132C-0AC1-20BC-E51B-7213076B62DF}"/>
              </a:ext>
            </a:extLst>
          </p:cNvPr>
          <p:cNvPicPr>
            <a:picLocks noChangeAspect="1"/>
          </p:cNvPicPr>
          <p:nvPr/>
        </p:nvPicPr>
        <p:blipFill>
          <a:blip r:embed="rId4"/>
          <a:stretch>
            <a:fillRect/>
          </a:stretch>
        </p:blipFill>
        <p:spPr>
          <a:xfrm>
            <a:off x="8653949" y="1766356"/>
            <a:ext cx="2495965" cy="1334688"/>
          </a:xfrm>
          <a:prstGeom prst="rect">
            <a:avLst/>
          </a:prstGeom>
        </p:spPr>
      </p:pic>
      <p:sp>
        <p:nvSpPr>
          <p:cNvPr id="10" name="Rectangle 9">
            <a:extLst>
              <a:ext uri="{FF2B5EF4-FFF2-40B4-BE49-F238E27FC236}">
                <a16:creationId xmlns:a16="http://schemas.microsoft.com/office/drawing/2014/main" id="{93FC0443-6BF4-3F11-33E1-7667E774F351}"/>
              </a:ext>
            </a:extLst>
          </p:cNvPr>
          <p:cNvSpPr/>
          <p:nvPr/>
        </p:nvSpPr>
        <p:spPr>
          <a:xfrm>
            <a:off x="358133" y="3662378"/>
            <a:ext cx="2155087"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Filing of  Bill of Entry</a:t>
            </a:r>
            <a:endParaRPr lang="en-IN" sz="1600" dirty="0"/>
          </a:p>
        </p:txBody>
      </p:sp>
      <p:sp>
        <p:nvSpPr>
          <p:cNvPr id="19" name="Rectangle 18">
            <a:extLst>
              <a:ext uri="{FF2B5EF4-FFF2-40B4-BE49-F238E27FC236}">
                <a16:creationId xmlns:a16="http://schemas.microsoft.com/office/drawing/2014/main" id="{87C05ECD-5AD2-CD85-BA64-39494A2553DC}"/>
              </a:ext>
            </a:extLst>
          </p:cNvPr>
          <p:cNvSpPr/>
          <p:nvPr/>
        </p:nvSpPr>
        <p:spPr>
          <a:xfrm>
            <a:off x="8545899" y="3630823"/>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Door Delivery across India within 24 Hours</a:t>
            </a:r>
            <a:endParaRPr lang="en-IN" sz="1600" dirty="0"/>
          </a:p>
        </p:txBody>
      </p:sp>
      <p:pic>
        <p:nvPicPr>
          <p:cNvPr id="2054" name="Picture 6" descr="Fortune India: Business News, Strategy, Finance and Corporate Insight">
            <a:extLst>
              <a:ext uri="{FF2B5EF4-FFF2-40B4-BE49-F238E27FC236}">
                <a16:creationId xmlns:a16="http://schemas.microsoft.com/office/drawing/2014/main" id="{345939E1-8BEA-2FBD-EB7B-40B566DA8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067" y="4295056"/>
            <a:ext cx="2555752" cy="16002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651339CA-8A94-EB9C-1739-3D21EC2A788F}"/>
              </a:ext>
            </a:extLst>
          </p:cNvPr>
          <p:cNvSpPr/>
          <p:nvPr/>
        </p:nvSpPr>
        <p:spPr>
          <a:xfrm>
            <a:off x="5788011" y="3617298"/>
            <a:ext cx="2520163"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Remat of BDR into Physical Gold  at  Vault </a:t>
            </a:r>
            <a:endParaRPr lang="en-IN" sz="1600" dirty="0"/>
          </a:p>
        </p:txBody>
      </p:sp>
      <p:sp>
        <p:nvSpPr>
          <p:cNvPr id="5" name="TextBox 4">
            <a:extLst>
              <a:ext uri="{FF2B5EF4-FFF2-40B4-BE49-F238E27FC236}">
                <a16:creationId xmlns:a16="http://schemas.microsoft.com/office/drawing/2014/main" id="{F728D939-E2A0-27A8-CCF9-BFCBF09218ED}"/>
              </a:ext>
            </a:extLst>
          </p:cNvPr>
          <p:cNvSpPr txBox="1"/>
          <p:nvPr/>
        </p:nvSpPr>
        <p:spPr>
          <a:xfrm>
            <a:off x="530033" y="81108"/>
            <a:ext cx="11338560" cy="630942"/>
          </a:xfrm>
          <a:prstGeom prst="rect">
            <a:avLst/>
          </a:prstGeom>
          <a:noFill/>
        </p:spPr>
        <p:txBody>
          <a:bodyPr wrap="square" rtlCol="0">
            <a:spAutoFit/>
          </a:bodyPr>
          <a:lstStyle/>
          <a:p>
            <a:pPr algn="ctr"/>
            <a:r>
              <a:rPr lang="en-US" sz="3500" b="1" dirty="0">
                <a:solidFill>
                  <a:srgbClr val="1F3863"/>
                </a:solidFill>
                <a:latin typeface="Calibri"/>
                <a:ea typeface="+mj-ea"/>
                <a:cs typeface="Calibri"/>
              </a:rPr>
              <a:t>Process Flow..2</a:t>
            </a:r>
            <a:endParaRPr lang="en-IN" sz="3500" b="1" dirty="0">
              <a:solidFill>
                <a:srgbClr val="1F3863"/>
              </a:solidFill>
              <a:latin typeface="Calibri"/>
              <a:ea typeface="+mj-ea"/>
              <a:cs typeface="Calibri"/>
            </a:endParaRPr>
          </a:p>
        </p:txBody>
      </p:sp>
      <p:pic>
        <p:nvPicPr>
          <p:cNvPr id="2" name="Picture 1" descr="A computer screen capture&#10;&#10;Description automatically generated with low confidence">
            <a:hlinkClick r:id="" action="ppaction://noaction"/>
            <a:extLst>
              <a:ext uri="{FF2B5EF4-FFF2-40B4-BE49-F238E27FC236}">
                <a16:creationId xmlns:a16="http://schemas.microsoft.com/office/drawing/2014/main" id="{0AD8443D-8BAF-E7B4-A30D-51A59446E7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8354" y="4319780"/>
            <a:ext cx="2491740" cy="1499179"/>
          </a:xfrm>
          <a:prstGeom prst="rect">
            <a:avLst/>
          </a:prstGeom>
        </p:spPr>
      </p:pic>
      <p:sp>
        <p:nvSpPr>
          <p:cNvPr id="11" name="Rectangle 10">
            <a:extLst>
              <a:ext uri="{FF2B5EF4-FFF2-40B4-BE49-F238E27FC236}">
                <a16:creationId xmlns:a16="http://schemas.microsoft.com/office/drawing/2014/main" id="{8EE03BB0-87E3-4C47-D195-FDDBEC52A31E}"/>
              </a:ext>
            </a:extLst>
          </p:cNvPr>
          <p:cNvSpPr/>
          <p:nvPr/>
        </p:nvSpPr>
        <p:spPr>
          <a:xfrm>
            <a:off x="2852162" y="3617298"/>
            <a:ext cx="2457932"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Customs Clearance</a:t>
            </a:r>
            <a:endParaRPr lang="en-IN" sz="1600" dirty="0"/>
          </a:p>
        </p:txBody>
      </p:sp>
      <p:pic>
        <p:nvPicPr>
          <p:cNvPr id="1026" name="Picture 2" descr="Image result for bill of entry">
            <a:extLst>
              <a:ext uri="{FF2B5EF4-FFF2-40B4-BE49-F238E27FC236}">
                <a16:creationId xmlns:a16="http://schemas.microsoft.com/office/drawing/2014/main" id="{E4CF8B55-140E-759E-B5AA-C285DFA1C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33" y="4365096"/>
            <a:ext cx="2144129" cy="13236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AAEACC8-EB8F-75E7-5184-BAD5588EC601}"/>
              </a:ext>
            </a:extLst>
          </p:cNvPr>
          <p:cNvSpPr/>
          <p:nvPr/>
        </p:nvSpPr>
        <p:spPr>
          <a:xfrm>
            <a:off x="5816435" y="1039040"/>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Transfer of BDR to Buyer Demat Account by IIDI</a:t>
            </a:r>
            <a:endParaRPr lang="en-IN" sz="1600" dirty="0"/>
          </a:p>
        </p:txBody>
      </p:sp>
      <p:pic>
        <p:nvPicPr>
          <p:cNvPr id="14" name="Picture 13">
            <a:extLst>
              <a:ext uri="{FF2B5EF4-FFF2-40B4-BE49-F238E27FC236}">
                <a16:creationId xmlns:a16="http://schemas.microsoft.com/office/drawing/2014/main" id="{46D199B3-8572-0BCE-2A60-7D1588B40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2079" y="1683322"/>
            <a:ext cx="2491740" cy="1511964"/>
          </a:xfrm>
          <a:prstGeom prst="rect">
            <a:avLst/>
          </a:prstGeom>
        </p:spPr>
      </p:pic>
      <p:pic>
        <p:nvPicPr>
          <p:cNvPr id="7" name="object 2">
            <a:extLst>
              <a:ext uri="{FF2B5EF4-FFF2-40B4-BE49-F238E27FC236}">
                <a16:creationId xmlns:a16="http://schemas.microsoft.com/office/drawing/2014/main" id="{5F137346-F061-4E2D-311B-38D6C6804FE6}"/>
              </a:ext>
            </a:extLst>
          </p:cNvPr>
          <p:cNvPicPr/>
          <p:nvPr/>
        </p:nvPicPr>
        <p:blipFill>
          <a:blip r:embed="rId9" cstate="print"/>
          <a:stretch>
            <a:fillRect/>
          </a:stretch>
        </p:blipFill>
        <p:spPr>
          <a:xfrm>
            <a:off x="11053372" y="6462618"/>
            <a:ext cx="1138628" cy="379455"/>
          </a:xfrm>
          <a:prstGeom prst="rect">
            <a:avLst/>
          </a:prstGeom>
        </p:spPr>
      </p:pic>
      <p:pic>
        <p:nvPicPr>
          <p:cNvPr id="8" name="Picture 2" descr="178 Cash Security Van Stock Photos - Free &amp; Royalty-Free ...">
            <a:extLst>
              <a:ext uri="{FF2B5EF4-FFF2-40B4-BE49-F238E27FC236}">
                <a16:creationId xmlns:a16="http://schemas.microsoft.com/office/drawing/2014/main" id="{EB7CE10F-41E6-3567-254B-F2C2CA3034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45899" y="4279095"/>
            <a:ext cx="2507473" cy="165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616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11CEF2-D2F9-455F-BA35-3CDEDDA3D223}"/>
              </a:ext>
            </a:extLst>
          </p:cNvPr>
          <p:cNvSpPr txBox="1">
            <a:spLocks/>
          </p:cNvSpPr>
          <p:nvPr/>
        </p:nvSpPr>
        <p:spPr>
          <a:xfrm>
            <a:off x="320995" y="106576"/>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3500" dirty="0">
                <a:solidFill>
                  <a:srgbClr val="1F3863"/>
                </a:solidFill>
                <a:latin typeface="Calibri"/>
                <a:cs typeface="Calibri"/>
              </a:rPr>
              <a:t>Existing T+0 Products, Market Hours and Settlement Type</a:t>
            </a:r>
          </a:p>
        </p:txBody>
      </p:sp>
      <p:cxnSp>
        <p:nvCxnSpPr>
          <p:cNvPr id="24" name="Straight Connector 23">
            <a:extLst>
              <a:ext uri="{FF2B5EF4-FFF2-40B4-BE49-F238E27FC236}">
                <a16:creationId xmlns:a16="http://schemas.microsoft.com/office/drawing/2014/main" id="{A645FC73-D4C3-4C6E-951F-FEE561FBF51F}"/>
              </a:ext>
            </a:extLst>
          </p:cNvPr>
          <p:cNvCxnSpPr/>
          <p:nvPr/>
        </p:nvCxnSpPr>
        <p:spPr>
          <a:xfrm>
            <a:off x="0" y="4419600"/>
            <a:ext cx="12148656"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76BBDA2-C19D-4E16-89DA-CB6D8D500A9D}"/>
              </a:ext>
            </a:extLst>
          </p:cNvPr>
          <p:cNvSpPr/>
          <p:nvPr/>
        </p:nvSpPr>
        <p:spPr>
          <a:xfrm>
            <a:off x="1447800" y="6096000"/>
            <a:ext cx="1798890" cy="338554"/>
          </a:xfrm>
          <a:prstGeom prst="rect">
            <a:avLst/>
          </a:prstGeom>
        </p:spPr>
        <p:txBody>
          <a:bodyPr wrap="none">
            <a:spAutoFit/>
          </a:bodyPr>
          <a:lstStyle/>
          <a:p>
            <a:r>
              <a:rPr lang="en-US" sz="1600" b="1" dirty="0">
                <a:latin typeface="Aptos" panose="020B0004020202020204" pitchFamily="34" charset="0"/>
              </a:rPr>
              <a:t>Fund Settlement</a:t>
            </a:r>
            <a:endParaRPr lang="en-IN" sz="1600" b="1" dirty="0">
              <a:latin typeface="Aptos" panose="020B0004020202020204" pitchFamily="34" charset="0"/>
            </a:endParaRPr>
          </a:p>
        </p:txBody>
      </p:sp>
      <p:sp>
        <p:nvSpPr>
          <p:cNvPr id="43" name="Rectangle 42">
            <a:extLst>
              <a:ext uri="{FF2B5EF4-FFF2-40B4-BE49-F238E27FC236}">
                <a16:creationId xmlns:a16="http://schemas.microsoft.com/office/drawing/2014/main" id="{23CC1788-3F17-4F86-8049-201A364094F2}"/>
              </a:ext>
            </a:extLst>
          </p:cNvPr>
          <p:cNvSpPr/>
          <p:nvPr/>
        </p:nvSpPr>
        <p:spPr>
          <a:xfrm>
            <a:off x="304800" y="3429000"/>
            <a:ext cx="1148071" cy="276999"/>
          </a:xfrm>
          <a:prstGeom prst="rect">
            <a:avLst/>
          </a:prstGeom>
        </p:spPr>
        <p:txBody>
          <a:bodyPr wrap="none">
            <a:spAutoFit/>
          </a:bodyPr>
          <a:lstStyle/>
          <a:p>
            <a:pPr algn="ctr" fontAlgn="b"/>
            <a:r>
              <a:rPr lang="en-IN" sz="1200" b="1" dirty="0">
                <a:solidFill>
                  <a:srgbClr val="000000"/>
                </a:solidFill>
                <a:latin typeface="Aptos" panose="020B0004020202020204" pitchFamily="34" charset="0"/>
              </a:rPr>
              <a:t>GOLD 995 T+0</a:t>
            </a:r>
          </a:p>
        </p:txBody>
      </p:sp>
      <p:sp>
        <p:nvSpPr>
          <p:cNvPr id="45" name="Rectangle 44">
            <a:extLst>
              <a:ext uri="{FF2B5EF4-FFF2-40B4-BE49-F238E27FC236}">
                <a16:creationId xmlns:a16="http://schemas.microsoft.com/office/drawing/2014/main" id="{29B2F90C-167C-4ADE-9345-13064C23D159}"/>
              </a:ext>
            </a:extLst>
          </p:cNvPr>
          <p:cNvSpPr/>
          <p:nvPr/>
        </p:nvSpPr>
        <p:spPr>
          <a:xfrm>
            <a:off x="1905000" y="3429000"/>
            <a:ext cx="1507144" cy="276999"/>
          </a:xfrm>
          <a:prstGeom prst="rect">
            <a:avLst/>
          </a:prstGeom>
        </p:spPr>
        <p:txBody>
          <a:bodyPr wrap="none">
            <a:spAutoFit/>
          </a:bodyPr>
          <a:lstStyle/>
          <a:p>
            <a:pPr algn="ctr" fontAlgn="b"/>
            <a:r>
              <a:rPr lang="de-DE" sz="1200" b="1" dirty="0">
                <a:solidFill>
                  <a:srgbClr val="000000"/>
                </a:solidFill>
                <a:latin typeface="Aptos" panose="020B0004020202020204" pitchFamily="34" charset="0"/>
              </a:rPr>
              <a:t>GOLD MINI 999 T+0</a:t>
            </a:r>
          </a:p>
        </p:txBody>
      </p:sp>
      <p:sp>
        <p:nvSpPr>
          <p:cNvPr id="48" name="Rectangle 47">
            <a:extLst>
              <a:ext uri="{FF2B5EF4-FFF2-40B4-BE49-F238E27FC236}">
                <a16:creationId xmlns:a16="http://schemas.microsoft.com/office/drawing/2014/main" id="{866B6CF0-C6DD-4B33-9FFD-54013010DBC7}"/>
              </a:ext>
            </a:extLst>
          </p:cNvPr>
          <p:cNvSpPr/>
          <p:nvPr/>
        </p:nvSpPr>
        <p:spPr>
          <a:xfrm>
            <a:off x="3886200" y="3200400"/>
            <a:ext cx="3733800" cy="1240917"/>
          </a:xfrm>
          <a:prstGeom prst="rect">
            <a:avLst/>
          </a:prstGeom>
        </p:spPr>
        <p:txBody>
          <a:bodyPr wrap="square">
            <a:spAutoFit/>
          </a:bodyPr>
          <a:lstStyle/>
          <a:p>
            <a:pPr fontAlgn="b">
              <a:lnSpc>
                <a:spcPct val="150000"/>
              </a:lnSpc>
            </a:pPr>
            <a:r>
              <a:rPr lang="en-IN" sz="1300" b="1" dirty="0">
                <a:solidFill>
                  <a:srgbClr val="000000"/>
                </a:solidFill>
                <a:latin typeface="Aptos" panose="020B0004020202020204" pitchFamily="34" charset="0"/>
              </a:rPr>
              <a:t>UAEGD GOLD 995 T+0</a:t>
            </a:r>
          </a:p>
          <a:p>
            <a:pPr fontAlgn="b">
              <a:lnSpc>
                <a:spcPct val="150000"/>
              </a:lnSpc>
            </a:pPr>
            <a:r>
              <a:rPr lang="en-US" sz="1300" b="1" dirty="0">
                <a:solidFill>
                  <a:srgbClr val="000000"/>
                </a:solidFill>
                <a:latin typeface="Aptos" panose="020B0004020202020204" pitchFamily="34" charset="0"/>
              </a:rPr>
              <a:t>UAEGD GOLD 999 100 Grams T+0</a:t>
            </a:r>
          </a:p>
          <a:p>
            <a:pPr fontAlgn="b">
              <a:lnSpc>
                <a:spcPct val="150000"/>
              </a:lnSpc>
            </a:pPr>
            <a:r>
              <a:rPr lang="en-IN" sz="1300" b="1" dirty="0">
                <a:solidFill>
                  <a:srgbClr val="000000"/>
                </a:solidFill>
                <a:latin typeface="Aptos" panose="020B0004020202020204" pitchFamily="34" charset="0"/>
              </a:rPr>
              <a:t>UAEGDTRQ GOLD 995 T+0</a:t>
            </a:r>
          </a:p>
          <a:p>
            <a:pPr fontAlgn="b">
              <a:lnSpc>
                <a:spcPct val="150000"/>
              </a:lnSpc>
            </a:pPr>
            <a:r>
              <a:rPr lang="en-US" sz="1300" b="1" dirty="0">
                <a:solidFill>
                  <a:srgbClr val="000000"/>
                </a:solidFill>
                <a:latin typeface="Aptos" panose="020B0004020202020204" pitchFamily="34" charset="0"/>
              </a:rPr>
              <a:t>UAEGDTRQ GOLD 999 100 Grams T+0   </a:t>
            </a:r>
          </a:p>
        </p:txBody>
      </p:sp>
      <p:grpSp>
        <p:nvGrpSpPr>
          <p:cNvPr id="80" name="Group 79">
            <a:extLst>
              <a:ext uri="{FF2B5EF4-FFF2-40B4-BE49-F238E27FC236}">
                <a16:creationId xmlns:a16="http://schemas.microsoft.com/office/drawing/2014/main" id="{5C53BE88-8E11-41D9-86AC-8B264A33D93F}"/>
              </a:ext>
            </a:extLst>
          </p:cNvPr>
          <p:cNvGrpSpPr/>
          <p:nvPr/>
        </p:nvGrpSpPr>
        <p:grpSpPr>
          <a:xfrm>
            <a:off x="3886200" y="1804413"/>
            <a:ext cx="1447800" cy="1472187"/>
            <a:chOff x="2730940" y="4486822"/>
            <a:chExt cx="998557" cy="1020842"/>
          </a:xfrm>
        </p:grpSpPr>
        <p:sp>
          <p:nvSpPr>
            <p:cNvPr id="34" name="Hexagon 33">
              <a:extLst>
                <a:ext uri="{FF2B5EF4-FFF2-40B4-BE49-F238E27FC236}">
                  <a16:creationId xmlns:a16="http://schemas.microsoft.com/office/drawing/2014/main" id="{A4124F4E-045B-46A1-A129-C4C795B8BF8E}"/>
                </a:ext>
              </a:extLst>
            </p:cNvPr>
            <p:cNvSpPr/>
            <p:nvPr/>
          </p:nvSpPr>
          <p:spPr>
            <a:xfrm>
              <a:off x="2730940" y="4486822"/>
              <a:ext cx="998557" cy="872307"/>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1" name="Rectangle 40">
              <a:extLst>
                <a:ext uri="{FF2B5EF4-FFF2-40B4-BE49-F238E27FC236}">
                  <a16:creationId xmlns:a16="http://schemas.microsoft.com/office/drawing/2014/main" id="{F715F533-30DC-4F24-BD24-BA2127E610A4}"/>
                </a:ext>
              </a:extLst>
            </p:cNvPr>
            <p:cNvSpPr/>
            <p:nvPr/>
          </p:nvSpPr>
          <p:spPr>
            <a:xfrm>
              <a:off x="2841171" y="4705924"/>
              <a:ext cx="728084" cy="511367"/>
            </a:xfrm>
            <a:prstGeom prst="rect">
              <a:avLst/>
            </a:prstGeom>
          </p:spPr>
          <p:txBody>
            <a:bodyPr wrap="square">
              <a:spAutoFit/>
            </a:bodyPr>
            <a:lstStyle/>
            <a:p>
              <a:pPr algn="ctr"/>
              <a:r>
                <a:rPr lang="en-US" sz="1600" b="1" dirty="0">
                  <a:solidFill>
                    <a:srgbClr val="000000"/>
                  </a:solidFill>
                  <a:latin typeface="Aptos" panose="020B0004020202020204" pitchFamily="34" charset="0"/>
                </a:rPr>
                <a:t>GOLD</a:t>
              </a:r>
              <a:br>
                <a:rPr lang="en-US" sz="1600" b="1" dirty="0">
                  <a:solidFill>
                    <a:srgbClr val="000000"/>
                  </a:solidFill>
                  <a:latin typeface="Aptos" panose="020B0004020202020204" pitchFamily="34" charset="0"/>
                </a:rPr>
              </a:br>
              <a:r>
                <a:rPr lang="en-US" sz="1600" b="1" dirty="0">
                  <a:solidFill>
                    <a:srgbClr val="000000"/>
                  </a:solidFill>
                  <a:latin typeface="Aptos" panose="020B0004020202020204" pitchFamily="34" charset="0"/>
                </a:rPr>
                <a:t>1KG</a:t>
              </a:r>
              <a:endParaRPr lang="en-IN" sz="1600" b="1" dirty="0">
                <a:latin typeface="Aptos" panose="020B0004020202020204" pitchFamily="34" charset="0"/>
              </a:endParaRPr>
            </a:p>
          </p:txBody>
        </p:sp>
        <p:sp>
          <p:nvSpPr>
            <p:cNvPr id="73" name="Diamond 72">
              <a:extLst>
                <a:ext uri="{FF2B5EF4-FFF2-40B4-BE49-F238E27FC236}">
                  <a16:creationId xmlns:a16="http://schemas.microsoft.com/office/drawing/2014/main" id="{446859AE-97EC-49FA-AECE-8C006836414E}"/>
                </a:ext>
              </a:extLst>
            </p:cNvPr>
            <p:cNvSpPr/>
            <p:nvPr/>
          </p:nvSpPr>
          <p:spPr>
            <a:xfrm rot="4583032" flipV="1">
              <a:off x="2798274" y="5265821"/>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68" name="Rectangle 67">
            <a:extLst>
              <a:ext uri="{FF2B5EF4-FFF2-40B4-BE49-F238E27FC236}">
                <a16:creationId xmlns:a16="http://schemas.microsoft.com/office/drawing/2014/main" id="{E7AAD048-F8F8-2DA5-8617-EA3363426829}"/>
              </a:ext>
            </a:extLst>
          </p:cNvPr>
          <p:cNvSpPr/>
          <p:nvPr/>
        </p:nvSpPr>
        <p:spPr>
          <a:xfrm>
            <a:off x="1371600" y="4572000"/>
            <a:ext cx="1487908" cy="338554"/>
          </a:xfrm>
          <a:prstGeom prst="rect">
            <a:avLst/>
          </a:prstGeom>
        </p:spPr>
        <p:txBody>
          <a:bodyPr wrap="none">
            <a:spAutoFit/>
          </a:bodyPr>
          <a:lstStyle/>
          <a:p>
            <a:r>
              <a:rPr lang="en-US" sz="1600" b="1" dirty="0">
                <a:latin typeface="Aptos" panose="020B0004020202020204" pitchFamily="34" charset="0"/>
              </a:rPr>
              <a:t>Market Hours</a:t>
            </a:r>
            <a:endParaRPr lang="en-IN" sz="1600" b="1" dirty="0">
              <a:latin typeface="Aptos" panose="020B0004020202020204" pitchFamily="34" charset="0"/>
            </a:endParaRPr>
          </a:p>
        </p:txBody>
      </p:sp>
      <p:sp>
        <p:nvSpPr>
          <p:cNvPr id="72" name="Rectangle 71">
            <a:extLst>
              <a:ext uri="{FF2B5EF4-FFF2-40B4-BE49-F238E27FC236}">
                <a16:creationId xmlns:a16="http://schemas.microsoft.com/office/drawing/2014/main" id="{1B1E6626-AAF6-4764-F97F-F23750315625}"/>
              </a:ext>
            </a:extLst>
          </p:cNvPr>
          <p:cNvSpPr/>
          <p:nvPr/>
        </p:nvSpPr>
        <p:spPr>
          <a:xfrm>
            <a:off x="3124200" y="4572000"/>
            <a:ext cx="2390334" cy="307777"/>
          </a:xfrm>
          <a:prstGeom prst="rect">
            <a:avLst/>
          </a:prstGeom>
        </p:spPr>
        <p:txBody>
          <a:bodyPr wrap="none">
            <a:spAutoFit/>
          </a:bodyPr>
          <a:lstStyle/>
          <a:p>
            <a:r>
              <a:rPr lang="en-US" sz="1400" b="1" dirty="0">
                <a:solidFill>
                  <a:srgbClr val="000000"/>
                </a:solidFill>
                <a:latin typeface="Aptos" panose="020B0004020202020204" pitchFamily="34" charset="0"/>
              </a:rPr>
              <a:t>9:00 Hrs. to 21:30 Hrs. (IST)</a:t>
            </a:r>
            <a:r>
              <a:rPr lang="en-US" sz="1400" dirty="0">
                <a:solidFill>
                  <a:srgbClr val="000000"/>
                </a:solidFill>
                <a:latin typeface="Aptos" panose="020B0004020202020204" pitchFamily="34" charset="0"/>
              </a:rPr>
              <a:t> </a:t>
            </a:r>
            <a:endParaRPr lang="en-IN" sz="1400" dirty="0">
              <a:latin typeface="Aptos" panose="020B0004020202020204" pitchFamily="34" charset="0"/>
            </a:endParaRPr>
          </a:p>
        </p:txBody>
      </p:sp>
      <p:sp>
        <p:nvSpPr>
          <p:cNvPr id="82" name="Rectangle 81">
            <a:extLst>
              <a:ext uri="{FF2B5EF4-FFF2-40B4-BE49-F238E27FC236}">
                <a16:creationId xmlns:a16="http://schemas.microsoft.com/office/drawing/2014/main" id="{BB72D9D6-AC58-DD24-2561-2270DA484013}"/>
              </a:ext>
            </a:extLst>
          </p:cNvPr>
          <p:cNvSpPr/>
          <p:nvPr/>
        </p:nvSpPr>
        <p:spPr>
          <a:xfrm>
            <a:off x="6400800" y="4495800"/>
            <a:ext cx="5393905" cy="1815882"/>
          </a:xfrm>
          <a:prstGeom prst="rect">
            <a:avLst/>
          </a:prstGeom>
        </p:spPr>
        <p:txBody>
          <a:bodyPr wrap="square">
            <a:spAutoFit/>
          </a:bodyPr>
          <a:lstStyle/>
          <a:p>
            <a:pPr marL="285750" indent="-285750">
              <a:buFont typeface="Wingdings" panose="05000000000000000000" pitchFamily="2" charset="2"/>
              <a:buChar char="§"/>
            </a:pPr>
            <a:r>
              <a:rPr lang="en-US" sz="1600" b="1" dirty="0">
                <a:solidFill>
                  <a:srgbClr val="000000"/>
                </a:solidFill>
                <a:latin typeface="Aptos" panose="020B0004020202020204" pitchFamily="34" charset="0"/>
              </a:rPr>
              <a:t>T+0 Settlement Contracts</a:t>
            </a:r>
          </a:p>
          <a:p>
            <a:pPr marL="285750" indent="-285750">
              <a:buFont typeface="Wingdings" panose="05000000000000000000" pitchFamily="2" charset="2"/>
              <a:buChar char="§"/>
            </a:pPr>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100% Early Pay-in of Funds &amp; Securities</a:t>
            </a:r>
          </a:p>
          <a:p>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Delivery - Compulsory in Bullion Depository Receipts</a:t>
            </a:r>
          </a:p>
          <a:p>
            <a:pPr marL="285750" indent="-285750">
              <a:buFont typeface="Wingdings" panose="05000000000000000000" pitchFamily="2" charset="2"/>
              <a:buChar char="§"/>
            </a:pPr>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Delivery Center – Gift City &amp; Chennai Vaults  </a:t>
            </a:r>
            <a:endParaRPr lang="en-IN" sz="1600" b="1" dirty="0">
              <a:solidFill>
                <a:srgbClr val="000000"/>
              </a:solidFill>
              <a:latin typeface="Aptos" panose="020B0004020202020204" pitchFamily="34" charset="0"/>
            </a:endParaRPr>
          </a:p>
        </p:txBody>
      </p:sp>
      <p:sp>
        <p:nvSpPr>
          <p:cNvPr id="83" name="TextBox 82">
            <a:extLst>
              <a:ext uri="{FF2B5EF4-FFF2-40B4-BE49-F238E27FC236}">
                <a16:creationId xmlns:a16="http://schemas.microsoft.com/office/drawing/2014/main" id="{93E0FBB8-EAD6-87E5-5C52-440C6848445C}"/>
              </a:ext>
            </a:extLst>
          </p:cNvPr>
          <p:cNvSpPr txBox="1"/>
          <p:nvPr/>
        </p:nvSpPr>
        <p:spPr>
          <a:xfrm>
            <a:off x="381000" y="1295400"/>
            <a:ext cx="2820899" cy="353943"/>
          </a:xfrm>
          <a:prstGeom prst="rect">
            <a:avLst/>
          </a:prstGeom>
          <a:noFill/>
        </p:spPr>
        <p:txBody>
          <a:bodyPr wrap="square" rtlCol="0">
            <a:spAutoFit/>
          </a:bodyPr>
          <a:lstStyle/>
          <a:p>
            <a:pPr algn="ctr"/>
            <a:r>
              <a:rPr lang="en-US" sz="1700" b="1" dirty="0">
                <a:latin typeface="Aptos" panose="020B0004020202020204" pitchFamily="34" charset="0"/>
              </a:rPr>
              <a:t>LBMA Good Delivery Bars</a:t>
            </a:r>
            <a:endParaRPr lang="en-IN" sz="1700" b="1" dirty="0">
              <a:latin typeface="Aptos" panose="020B0004020202020204" pitchFamily="34" charset="0"/>
            </a:endParaRPr>
          </a:p>
        </p:txBody>
      </p:sp>
      <p:sp>
        <p:nvSpPr>
          <p:cNvPr id="86" name="Rectangle 85">
            <a:extLst>
              <a:ext uri="{FF2B5EF4-FFF2-40B4-BE49-F238E27FC236}">
                <a16:creationId xmlns:a16="http://schemas.microsoft.com/office/drawing/2014/main" id="{25F3C727-5927-7DAF-B93B-49DA0C3EEA4B}"/>
              </a:ext>
            </a:extLst>
          </p:cNvPr>
          <p:cNvSpPr/>
          <p:nvPr/>
        </p:nvSpPr>
        <p:spPr>
          <a:xfrm>
            <a:off x="2819400" y="838200"/>
            <a:ext cx="6390350" cy="400110"/>
          </a:xfrm>
          <a:prstGeom prst="rect">
            <a:avLst/>
          </a:prstGeom>
        </p:spPr>
        <p:txBody>
          <a:bodyPr wrap="square">
            <a:spAutoFit/>
          </a:bodyPr>
          <a:lstStyle/>
          <a:p>
            <a:pPr algn="ctr"/>
            <a:r>
              <a:rPr lang="en-US" sz="2000" b="1" dirty="0">
                <a:latin typeface="Aptos" panose="020B0004020202020204" pitchFamily="34" charset="0"/>
              </a:rPr>
              <a:t>Products live at IIBX – GIFT City &amp; Chennai Contracts</a:t>
            </a:r>
            <a:endParaRPr lang="en-IN" sz="2000" b="1" dirty="0">
              <a:latin typeface="Aptos" panose="020B0004020202020204" pitchFamily="34" charset="0"/>
            </a:endParaRPr>
          </a:p>
        </p:txBody>
      </p:sp>
      <p:grpSp>
        <p:nvGrpSpPr>
          <p:cNvPr id="20" name="Group 19">
            <a:extLst>
              <a:ext uri="{FF2B5EF4-FFF2-40B4-BE49-F238E27FC236}">
                <a16:creationId xmlns:a16="http://schemas.microsoft.com/office/drawing/2014/main" id="{A7919E55-D2C3-2736-6A19-9F27E4BBAB4D}"/>
              </a:ext>
            </a:extLst>
          </p:cNvPr>
          <p:cNvGrpSpPr/>
          <p:nvPr/>
        </p:nvGrpSpPr>
        <p:grpSpPr>
          <a:xfrm>
            <a:off x="228600" y="1752600"/>
            <a:ext cx="1447799" cy="1295400"/>
            <a:chOff x="974402" y="1513746"/>
            <a:chExt cx="998557" cy="955082"/>
          </a:xfrm>
        </p:grpSpPr>
        <p:sp>
          <p:nvSpPr>
            <p:cNvPr id="21" name="Hexagon 20">
              <a:extLst>
                <a:ext uri="{FF2B5EF4-FFF2-40B4-BE49-F238E27FC236}">
                  <a16:creationId xmlns:a16="http://schemas.microsoft.com/office/drawing/2014/main" id="{E4889981-7049-AA17-B8B2-040324269150}"/>
                </a:ext>
              </a:extLst>
            </p:cNvPr>
            <p:cNvSpPr/>
            <p:nvPr/>
          </p:nvSpPr>
          <p:spPr>
            <a:xfrm>
              <a:off x="974402" y="1513746"/>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22" name="Rectangle 21">
              <a:extLst>
                <a:ext uri="{FF2B5EF4-FFF2-40B4-BE49-F238E27FC236}">
                  <a16:creationId xmlns:a16="http://schemas.microsoft.com/office/drawing/2014/main" id="{B99E00EA-42FB-903F-0465-5280E10ED8A7}"/>
                </a:ext>
              </a:extLst>
            </p:cNvPr>
            <p:cNvSpPr/>
            <p:nvPr/>
          </p:nvSpPr>
          <p:spPr>
            <a:xfrm>
              <a:off x="1162920" y="1704112"/>
              <a:ext cx="631904" cy="461665"/>
            </a:xfrm>
            <a:prstGeom prst="rect">
              <a:avLst/>
            </a:prstGeom>
          </p:spPr>
          <p:txBody>
            <a:bodyPr wrap="none">
              <a:spAutoFit/>
            </a:bodyPr>
            <a:lstStyle/>
            <a:p>
              <a:pPr algn="ctr"/>
              <a:r>
                <a:rPr lang="en-US" sz="1200" b="1" dirty="0">
                  <a:solidFill>
                    <a:srgbClr val="000000"/>
                  </a:solidFill>
                  <a:latin typeface="Aptos" panose="020B0004020202020204" pitchFamily="34" charset="0"/>
                </a:rPr>
                <a:t>GOLD </a:t>
              </a:r>
              <a:br>
                <a:rPr lang="en-US" sz="1200" b="1" dirty="0">
                  <a:solidFill>
                    <a:srgbClr val="000000"/>
                  </a:solidFill>
                  <a:latin typeface="Aptos" panose="020B0004020202020204" pitchFamily="34" charset="0"/>
                </a:rPr>
              </a:br>
              <a:r>
                <a:rPr lang="en-US" sz="1200" b="1" dirty="0">
                  <a:solidFill>
                    <a:srgbClr val="000000"/>
                  </a:solidFill>
                  <a:latin typeface="Aptos" panose="020B0004020202020204" pitchFamily="34" charset="0"/>
                </a:rPr>
                <a:t>1 KG</a:t>
              </a:r>
              <a:endParaRPr lang="en-IN" sz="1200" b="1" dirty="0">
                <a:latin typeface="Aptos" panose="020B0004020202020204" pitchFamily="34" charset="0"/>
              </a:endParaRPr>
            </a:p>
          </p:txBody>
        </p:sp>
        <p:sp>
          <p:nvSpPr>
            <p:cNvPr id="25" name="Diamond 24">
              <a:extLst>
                <a:ext uri="{FF2B5EF4-FFF2-40B4-BE49-F238E27FC236}">
                  <a16:creationId xmlns:a16="http://schemas.microsoft.com/office/drawing/2014/main" id="{C3337421-5AE8-AB25-E0D7-1CAECCBD72B7}"/>
                </a:ext>
              </a:extLst>
            </p:cNvPr>
            <p:cNvSpPr/>
            <p:nvPr/>
          </p:nvSpPr>
          <p:spPr>
            <a:xfrm rot="4583032" flipV="1">
              <a:off x="1073088" y="2226985"/>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28" name="TextBox 27">
            <a:extLst>
              <a:ext uri="{FF2B5EF4-FFF2-40B4-BE49-F238E27FC236}">
                <a16:creationId xmlns:a16="http://schemas.microsoft.com/office/drawing/2014/main" id="{16B63753-56F6-0A3F-ECF9-FD560C37F0BF}"/>
              </a:ext>
            </a:extLst>
          </p:cNvPr>
          <p:cNvSpPr txBox="1"/>
          <p:nvPr/>
        </p:nvSpPr>
        <p:spPr>
          <a:xfrm>
            <a:off x="4114800" y="1295400"/>
            <a:ext cx="2820899" cy="353943"/>
          </a:xfrm>
          <a:prstGeom prst="rect">
            <a:avLst/>
          </a:prstGeom>
          <a:noFill/>
        </p:spPr>
        <p:txBody>
          <a:bodyPr wrap="square" rtlCol="0">
            <a:spAutoFit/>
          </a:bodyPr>
          <a:lstStyle/>
          <a:p>
            <a:pPr algn="ctr"/>
            <a:r>
              <a:rPr lang="en-US" sz="1700" b="1" dirty="0">
                <a:latin typeface="Aptos" panose="020B0004020202020204" pitchFamily="34" charset="0"/>
              </a:rPr>
              <a:t>UAE Good Delivery Bars</a:t>
            </a:r>
            <a:endParaRPr lang="en-IN" sz="1700" b="1" dirty="0">
              <a:latin typeface="Aptos" panose="020B0004020202020204" pitchFamily="34" charset="0"/>
            </a:endParaRPr>
          </a:p>
        </p:txBody>
      </p:sp>
      <p:cxnSp>
        <p:nvCxnSpPr>
          <p:cNvPr id="31" name="Straight Connector 30">
            <a:extLst>
              <a:ext uri="{FF2B5EF4-FFF2-40B4-BE49-F238E27FC236}">
                <a16:creationId xmlns:a16="http://schemas.microsoft.com/office/drawing/2014/main" id="{205B0066-FD6A-9420-3DDF-DCF647FAFA7C}"/>
              </a:ext>
            </a:extLst>
          </p:cNvPr>
          <p:cNvCxnSpPr>
            <a:cxnSpLocks/>
          </p:cNvCxnSpPr>
          <p:nvPr/>
        </p:nvCxnSpPr>
        <p:spPr>
          <a:xfrm flipV="1">
            <a:off x="3505200"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F71885B-328E-BA84-542A-FBB1C6D0B770}"/>
              </a:ext>
            </a:extLst>
          </p:cNvPr>
          <p:cNvGrpSpPr/>
          <p:nvPr/>
        </p:nvGrpSpPr>
        <p:grpSpPr>
          <a:xfrm>
            <a:off x="5715000" y="1828800"/>
            <a:ext cx="1524000" cy="1524000"/>
            <a:chOff x="2730940" y="4486822"/>
            <a:chExt cx="998557" cy="1044897"/>
          </a:xfrm>
        </p:grpSpPr>
        <p:sp>
          <p:nvSpPr>
            <p:cNvPr id="5" name="Hexagon 4">
              <a:extLst>
                <a:ext uri="{FF2B5EF4-FFF2-40B4-BE49-F238E27FC236}">
                  <a16:creationId xmlns:a16="http://schemas.microsoft.com/office/drawing/2014/main" id="{5D888C0A-255E-E20D-742B-8B867D691ACE}"/>
                </a:ext>
              </a:extLst>
            </p:cNvPr>
            <p:cNvSpPr/>
            <p:nvPr/>
          </p:nvSpPr>
          <p:spPr>
            <a:xfrm>
              <a:off x="2730940" y="4486822"/>
              <a:ext cx="998557" cy="872307"/>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6" name="Rectangle 5">
              <a:extLst>
                <a:ext uri="{FF2B5EF4-FFF2-40B4-BE49-F238E27FC236}">
                  <a16:creationId xmlns:a16="http://schemas.microsoft.com/office/drawing/2014/main" id="{3BA7CFA9-427A-AF2B-4322-86BD9DE72417}"/>
                </a:ext>
              </a:extLst>
            </p:cNvPr>
            <p:cNvSpPr/>
            <p:nvPr/>
          </p:nvSpPr>
          <p:spPr>
            <a:xfrm>
              <a:off x="2874849" y="4516056"/>
              <a:ext cx="728084" cy="1015663"/>
            </a:xfrm>
            <a:prstGeom prst="rect">
              <a:avLst/>
            </a:prstGeom>
          </p:spPr>
          <p:txBody>
            <a:bodyPr wrap="square">
              <a:spAutoFit/>
            </a:bodyPr>
            <a:lstStyle/>
            <a:p>
              <a:pPr algn="ctr"/>
              <a:r>
                <a:rPr lang="en-US" sz="1200" b="1" dirty="0">
                  <a:solidFill>
                    <a:srgbClr val="000000"/>
                  </a:solidFill>
                  <a:latin typeface="Aptos" panose="020B0004020202020204" pitchFamily="34" charset="0"/>
                </a:rPr>
                <a:t>GOLD</a:t>
              </a:r>
              <a:br>
                <a:rPr lang="en-US" sz="1200" b="1" dirty="0">
                  <a:solidFill>
                    <a:srgbClr val="000000"/>
                  </a:solidFill>
                  <a:latin typeface="Aptos" panose="020B0004020202020204" pitchFamily="34" charset="0"/>
                </a:rPr>
              </a:br>
              <a:r>
                <a:rPr lang="en-US" sz="1200" b="1" dirty="0">
                  <a:solidFill>
                    <a:srgbClr val="000000"/>
                  </a:solidFill>
                  <a:latin typeface="Aptos" panose="020B0004020202020204" pitchFamily="34" charset="0"/>
                </a:rPr>
                <a:t>MINI </a:t>
              </a:r>
              <a:br>
                <a:rPr lang="en-US" sz="1200" b="1" dirty="0">
                  <a:solidFill>
                    <a:srgbClr val="000000"/>
                  </a:solidFill>
                  <a:latin typeface="Aptos" panose="020B0004020202020204" pitchFamily="34" charset="0"/>
                </a:rPr>
              </a:br>
              <a:r>
                <a:rPr lang="en-US" sz="1200" b="1" dirty="0">
                  <a:solidFill>
                    <a:srgbClr val="000000"/>
                  </a:solidFill>
                  <a:latin typeface="Aptos" panose="020B0004020202020204" pitchFamily="34" charset="0"/>
                </a:rPr>
                <a:t>100</a:t>
              </a:r>
              <a:br>
                <a:rPr lang="en-US" sz="1200" b="1" dirty="0">
                  <a:solidFill>
                    <a:srgbClr val="000000"/>
                  </a:solidFill>
                  <a:latin typeface="Aptos" panose="020B0004020202020204" pitchFamily="34" charset="0"/>
                </a:rPr>
              </a:br>
              <a:r>
                <a:rPr lang="en-US" sz="1200" b="1" dirty="0">
                  <a:solidFill>
                    <a:srgbClr val="000000"/>
                  </a:solidFill>
                  <a:latin typeface="Aptos" panose="020B0004020202020204" pitchFamily="34" charset="0"/>
                </a:rPr>
                <a:t>GRAMS</a:t>
              </a:r>
              <a:endParaRPr lang="en-IN" sz="1200" b="1" dirty="0">
                <a:latin typeface="Aptos" panose="020B0004020202020204" pitchFamily="34" charset="0"/>
              </a:endParaRPr>
            </a:p>
            <a:p>
              <a:pPr algn="ctr"/>
              <a:endParaRPr lang="en-IN" sz="1200" b="1" dirty="0">
                <a:latin typeface="Aptos" panose="020B0004020202020204" pitchFamily="34" charset="0"/>
              </a:endParaRPr>
            </a:p>
          </p:txBody>
        </p:sp>
        <p:sp>
          <p:nvSpPr>
            <p:cNvPr id="35" name="Diamond 34">
              <a:extLst>
                <a:ext uri="{FF2B5EF4-FFF2-40B4-BE49-F238E27FC236}">
                  <a16:creationId xmlns:a16="http://schemas.microsoft.com/office/drawing/2014/main" id="{F3190A17-0DB4-FBDE-468B-75E81B2E3E6C}"/>
                </a:ext>
              </a:extLst>
            </p:cNvPr>
            <p:cNvSpPr/>
            <p:nvPr/>
          </p:nvSpPr>
          <p:spPr>
            <a:xfrm rot="4583032" flipV="1">
              <a:off x="2798274" y="5265821"/>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38" name="Rectangle 37">
            <a:extLst>
              <a:ext uri="{FF2B5EF4-FFF2-40B4-BE49-F238E27FC236}">
                <a16:creationId xmlns:a16="http://schemas.microsoft.com/office/drawing/2014/main" id="{9768A0F4-61F7-4F7A-0026-FE4287CBD941}"/>
              </a:ext>
            </a:extLst>
          </p:cNvPr>
          <p:cNvSpPr/>
          <p:nvPr/>
        </p:nvSpPr>
        <p:spPr>
          <a:xfrm>
            <a:off x="3124200" y="6096000"/>
            <a:ext cx="2984215" cy="307777"/>
          </a:xfrm>
          <a:prstGeom prst="rect">
            <a:avLst/>
          </a:prstGeom>
        </p:spPr>
        <p:txBody>
          <a:bodyPr wrap="none">
            <a:spAutoFit/>
          </a:bodyPr>
          <a:lstStyle/>
          <a:p>
            <a:r>
              <a:rPr lang="en-US" sz="1400" dirty="0">
                <a:solidFill>
                  <a:srgbClr val="000000"/>
                </a:solidFill>
                <a:latin typeface="Aptos" panose="020B0004020202020204" pitchFamily="34" charset="0"/>
              </a:rPr>
              <a:t>  </a:t>
            </a:r>
            <a:r>
              <a:rPr lang="en-US" sz="1400" b="1" dirty="0">
                <a:solidFill>
                  <a:srgbClr val="000000"/>
                </a:solidFill>
                <a:latin typeface="Aptos" panose="020B0004020202020204" pitchFamily="34" charset="0"/>
              </a:rPr>
              <a:t>at 12:15 ,15:15, 18:45 &amp; 21:30 (IST)</a:t>
            </a:r>
            <a:endParaRPr lang="en-IN" sz="1400" b="1" dirty="0">
              <a:latin typeface="Aptos" panose="020B0004020202020204" pitchFamily="34" charset="0"/>
            </a:endParaRPr>
          </a:p>
        </p:txBody>
      </p:sp>
      <p:sp>
        <p:nvSpPr>
          <p:cNvPr id="8" name="Rectangle 7">
            <a:extLst>
              <a:ext uri="{FF2B5EF4-FFF2-40B4-BE49-F238E27FC236}">
                <a16:creationId xmlns:a16="http://schemas.microsoft.com/office/drawing/2014/main" id="{046761F1-C3F2-626C-7155-24AD69AFEFEA}"/>
              </a:ext>
            </a:extLst>
          </p:cNvPr>
          <p:cNvSpPr/>
          <p:nvPr/>
        </p:nvSpPr>
        <p:spPr>
          <a:xfrm>
            <a:off x="7620000" y="3276600"/>
            <a:ext cx="2549288" cy="1015663"/>
          </a:xfrm>
          <a:prstGeom prst="rect">
            <a:avLst/>
          </a:prstGeom>
        </p:spPr>
        <p:txBody>
          <a:bodyPr wrap="none">
            <a:spAutoFit/>
          </a:bodyPr>
          <a:lstStyle/>
          <a:p>
            <a:pPr algn="ctr" fontAlgn="b"/>
            <a:r>
              <a:rPr lang="en-IN" sz="1200" dirty="0">
                <a:solidFill>
                  <a:srgbClr val="000000"/>
                </a:solidFill>
                <a:latin typeface="Aptos" panose="020B0004020202020204" pitchFamily="34" charset="0"/>
              </a:rPr>
              <a:t>      </a:t>
            </a:r>
          </a:p>
          <a:p>
            <a:pPr fontAlgn="b"/>
            <a:r>
              <a:rPr lang="de-DE" sz="1200" b="1" dirty="0">
                <a:solidFill>
                  <a:srgbClr val="000000"/>
                </a:solidFill>
                <a:latin typeface="Aptos" panose="020B0004020202020204" pitchFamily="34" charset="0"/>
              </a:rPr>
              <a:t>SILVER GRAINS T+0 ( LBMA )</a:t>
            </a:r>
            <a:r>
              <a:rPr lang="en-US" sz="1200" b="1" dirty="0">
                <a:solidFill>
                  <a:srgbClr val="000000"/>
                </a:solidFill>
                <a:latin typeface="Aptos" panose="020B0004020202020204" pitchFamily="34" charset="0"/>
              </a:rPr>
              <a:t>           </a:t>
            </a:r>
          </a:p>
          <a:p>
            <a:pPr fontAlgn="b"/>
            <a:r>
              <a:rPr lang="en-US" sz="1200" b="1" dirty="0">
                <a:solidFill>
                  <a:srgbClr val="000000"/>
                </a:solidFill>
                <a:latin typeface="Aptos" panose="020B0004020202020204" pitchFamily="34" charset="0"/>
              </a:rPr>
              <a:t>UAEGD SILVER GRAINS T+0</a:t>
            </a:r>
          </a:p>
          <a:p>
            <a:pPr fontAlgn="b"/>
            <a:r>
              <a:rPr lang="en-IN" sz="1200" b="1" dirty="0">
                <a:solidFill>
                  <a:srgbClr val="000000"/>
                </a:solidFill>
                <a:latin typeface="Aptos" panose="020B0004020202020204" pitchFamily="34" charset="0"/>
              </a:rPr>
              <a:t>*UAEGDCEPA SILVER GRAINS T+0 </a:t>
            </a:r>
            <a:br>
              <a:rPr lang="en-IN" sz="1200" b="1" dirty="0">
                <a:solidFill>
                  <a:srgbClr val="000000"/>
                </a:solidFill>
                <a:latin typeface="Aptos" panose="020B0004020202020204" pitchFamily="34" charset="0"/>
              </a:rPr>
            </a:br>
            <a:r>
              <a:rPr lang="en-IN" sz="1200" b="1" dirty="0">
                <a:solidFill>
                  <a:srgbClr val="000000"/>
                </a:solidFill>
                <a:latin typeface="Aptos" panose="020B0004020202020204" pitchFamily="34" charset="0"/>
              </a:rPr>
              <a:t>*Only at GIFT </a:t>
            </a:r>
            <a:r>
              <a:rPr lang="en-IN" sz="1200" b="1" dirty="0" err="1">
                <a:solidFill>
                  <a:srgbClr val="000000"/>
                </a:solidFill>
                <a:latin typeface="Aptos" panose="020B0004020202020204" pitchFamily="34" charset="0"/>
              </a:rPr>
              <a:t>ciTY</a:t>
            </a:r>
            <a:endParaRPr lang="en-IN" sz="1200" b="1" dirty="0">
              <a:solidFill>
                <a:srgbClr val="000000"/>
              </a:solidFill>
              <a:latin typeface="Aptos" panose="020B0004020202020204" pitchFamily="34" charset="0"/>
            </a:endParaRPr>
          </a:p>
        </p:txBody>
      </p:sp>
      <p:sp>
        <p:nvSpPr>
          <p:cNvPr id="10" name="Rectangle 9">
            <a:extLst>
              <a:ext uri="{FF2B5EF4-FFF2-40B4-BE49-F238E27FC236}">
                <a16:creationId xmlns:a16="http://schemas.microsoft.com/office/drawing/2014/main" id="{F0B34A6A-F6D0-7388-21EF-18718B861D92}"/>
              </a:ext>
            </a:extLst>
          </p:cNvPr>
          <p:cNvSpPr/>
          <p:nvPr/>
        </p:nvSpPr>
        <p:spPr>
          <a:xfrm>
            <a:off x="10134600" y="3429000"/>
            <a:ext cx="2001638" cy="646331"/>
          </a:xfrm>
          <a:prstGeom prst="rect">
            <a:avLst/>
          </a:prstGeom>
        </p:spPr>
        <p:txBody>
          <a:bodyPr wrap="none">
            <a:spAutoFit/>
          </a:bodyPr>
          <a:lstStyle/>
          <a:p>
            <a:pPr fontAlgn="b"/>
            <a:r>
              <a:rPr lang="en-IN" sz="1200" b="1" dirty="0">
                <a:solidFill>
                  <a:srgbClr val="000000"/>
                </a:solidFill>
                <a:latin typeface="Aptos" panose="020B0004020202020204" pitchFamily="34" charset="0"/>
              </a:rPr>
              <a:t>  SILVER BARS T+0 ( LBMA )</a:t>
            </a:r>
          </a:p>
          <a:p>
            <a:pPr algn="ctr" fontAlgn="b"/>
            <a:r>
              <a:rPr lang="en-IN" sz="1200" b="1" dirty="0">
                <a:solidFill>
                  <a:srgbClr val="000000"/>
                </a:solidFill>
                <a:latin typeface="Aptos" panose="020B0004020202020204" pitchFamily="34" charset="0"/>
              </a:rPr>
              <a:t>UAEGD SILVER BARS T+0</a:t>
            </a:r>
          </a:p>
          <a:p>
            <a:pPr algn="ctr" fontAlgn="b"/>
            <a:endParaRPr lang="en-US" sz="1200" dirty="0">
              <a:solidFill>
                <a:srgbClr val="000000"/>
              </a:solidFill>
              <a:latin typeface="Aptos" panose="020B0004020202020204" pitchFamily="34" charset="0"/>
            </a:endParaRPr>
          </a:p>
        </p:txBody>
      </p:sp>
      <p:grpSp>
        <p:nvGrpSpPr>
          <p:cNvPr id="11" name="Group 10">
            <a:extLst>
              <a:ext uri="{FF2B5EF4-FFF2-40B4-BE49-F238E27FC236}">
                <a16:creationId xmlns:a16="http://schemas.microsoft.com/office/drawing/2014/main" id="{4773BDB8-664D-B648-A4D5-EDD647D194A8}"/>
              </a:ext>
            </a:extLst>
          </p:cNvPr>
          <p:cNvGrpSpPr/>
          <p:nvPr/>
        </p:nvGrpSpPr>
        <p:grpSpPr>
          <a:xfrm>
            <a:off x="10058400" y="1905000"/>
            <a:ext cx="1425557" cy="1410646"/>
            <a:chOff x="2717063" y="1513745"/>
            <a:chExt cx="998557" cy="1006581"/>
          </a:xfrm>
        </p:grpSpPr>
        <p:sp>
          <p:nvSpPr>
            <p:cNvPr id="12" name="Hexagon 11">
              <a:extLst>
                <a:ext uri="{FF2B5EF4-FFF2-40B4-BE49-F238E27FC236}">
                  <a16:creationId xmlns:a16="http://schemas.microsoft.com/office/drawing/2014/main" id="{9A798A18-0E6C-D11F-8DC9-B3B92028C63C}"/>
                </a:ext>
              </a:extLst>
            </p:cNvPr>
            <p:cNvSpPr/>
            <p:nvPr/>
          </p:nvSpPr>
          <p:spPr>
            <a:xfrm>
              <a:off x="2717063" y="1513745"/>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13" name="Rectangle 12">
              <a:extLst>
                <a:ext uri="{FF2B5EF4-FFF2-40B4-BE49-F238E27FC236}">
                  <a16:creationId xmlns:a16="http://schemas.microsoft.com/office/drawing/2014/main" id="{803521D9-3C33-67B5-993B-9111C098CF01}"/>
                </a:ext>
              </a:extLst>
            </p:cNvPr>
            <p:cNvSpPr/>
            <p:nvPr/>
          </p:nvSpPr>
          <p:spPr>
            <a:xfrm>
              <a:off x="2877190" y="1785611"/>
              <a:ext cx="728084" cy="646331"/>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Bars (30Kg)</a:t>
              </a:r>
              <a:endParaRPr lang="en-IN" sz="1200" b="1" dirty="0">
                <a:latin typeface="Aptos" panose="020B0004020202020204" pitchFamily="34" charset="0"/>
              </a:endParaRPr>
            </a:p>
          </p:txBody>
        </p:sp>
        <p:sp>
          <p:nvSpPr>
            <p:cNvPr id="14" name="Diamond 13">
              <a:extLst>
                <a:ext uri="{FF2B5EF4-FFF2-40B4-BE49-F238E27FC236}">
                  <a16:creationId xmlns:a16="http://schemas.microsoft.com/office/drawing/2014/main" id="{B26E3B27-6025-9FFB-9757-F5A4343D8D2A}"/>
                </a:ext>
              </a:extLst>
            </p:cNvPr>
            <p:cNvSpPr/>
            <p:nvPr/>
          </p:nvSpPr>
          <p:spPr>
            <a:xfrm rot="4583032" flipV="1">
              <a:off x="2787571" y="2278483"/>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15" name="Group 14">
            <a:extLst>
              <a:ext uri="{FF2B5EF4-FFF2-40B4-BE49-F238E27FC236}">
                <a16:creationId xmlns:a16="http://schemas.microsoft.com/office/drawing/2014/main" id="{9805D0C2-D413-C328-33D9-1AA4D02F935C}"/>
              </a:ext>
            </a:extLst>
          </p:cNvPr>
          <p:cNvGrpSpPr/>
          <p:nvPr/>
        </p:nvGrpSpPr>
        <p:grpSpPr>
          <a:xfrm>
            <a:off x="7848600" y="1828800"/>
            <a:ext cx="1447800" cy="1371600"/>
            <a:chOff x="2717063" y="1513746"/>
            <a:chExt cx="998557" cy="1006580"/>
          </a:xfrm>
        </p:grpSpPr>
        <p:sp>
          <p:nvSpPr>
            <p:cNvPr id="16" name="Hexagon 15">
              <a:extLst>
                <a:ext uri="{FF2B5EF4-FFF2-40B4-BE49-F238E27FC236}">
                  <a16:creationId xmlns:a16="http://schemas.microsoft.com/office/drawing/2014/main" id="{FD5D7043-53A2-40CE-9810-A02C81A1F615}"/>
                </a:ext>
              </a:extLst>
            </p:cNvPr>
            <p:cNvSpPr/>
            <p:nvPr/>
          </p:nvSpPr>
          <p:spPr>
            <a:xfrm>
              <a:off x="2717063" y="1513746"/>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23" name="Rectangle 22">
              <a:extLst>
                <a:ext uri="{FF2B5EF4-FFF2-40B4-BE49-F238E27FC236}">
                  <a16:creationId xmlns:a16="http://schemas.microsoft.com/office/drawing/2014/main" id="{90199CB1-4A23-A456-2522-AE59F520679F}"/>
                </a:ext>
              </a:extLst>
            </p:cNvPr>
            <p:cNvSpPr/>
            <p:nvPr/>
          </p:nvSpPr>
          <p:spPr>
            <a:xfrm>
              <a:off x="2822174" y="1681509"/>
              <a:ext cx="728084" cy="646331"/>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Grains</a:t>
              </a:r>
            </a:p>
            <a:p>
              <a:pPr algn="ctr"/>
              <a:r>
                <a:rPr lang="en-US" sz="1200" b="1" dirty="0">
                  <a:solidFill>
                    <a:srgbClr val="000000"/>
                  </a:solidFill>
                  <a:latin typeface="Aptos" panose="020B0004020202020204" pitchFamily="34" charset="0"/>
                </a:rPr>
                <a:t>(20 Kg)</a:t>
              </a:r>
              <a:endParaRPr lang="en-IN" sz="1200" b="1" dirty="0">
                <a:latin typeface="Aptos" panose="020B0004020202020204" pitchFamily="34" charset="0"/>
              </a:endParaRPr>
            </a:p>
          </p:txBody>
        </p:sp>
        <p:sp>
          <p:nvSpPr>
            <p:cNvPr id="33" name="Diamond 32">
              <a:extLst>
                <a:ext uri="{FF2B5EF4-FFF2-40B4-BE49-F238E27FC236}">
                  <a16:creationId xmlns:a16="http://schemas.microsoft.com/office/drawing/2014/main" id="{AA158A5E-D02E-7961-6467-9B1C8DF32E2A}"/>
                </a:ext>
              </a:extLst>
            </p:cNvPr>
            <p:cNvSpPr/>
            <p:nvPr/>
          </p:nvSpPr>
          <p:spPr>
            <a:xfrm rot="4583032" flipV="1">
              <a:off x="2787571" y="2278483"/>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cxnSp>
        <p:nvCxnSpPr>
          <p:cNvPr id="36" name="Straight Connector 35">
            <a:extLst>
              <a:ext uri="{FF2B5EF4-FFF2-40B4-BE49-F238E27FC236}">
                <a16:creationId xmlns:a16="http://schemas.microsoft.com/office/drawing/2014/main" id="{87A745E0-1F8D-418E-C1CC-A4AB34F61B30}"/>
              </a:ext>
            </a:extLst>
          </p:cNvPr>
          <p:cNvCxnSpPr>
            <a:cxnSpLocks/>
          </p:cNvCxnSpPr>
          <p:nvPr/>
        </p:nvCxnSpPr>
        <p:spPr>
          <a:xfrm flipV="1">
            <a:off x="7571456"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object 2">
            <a:extLst>
              <a:ext uri="{FF2B5EF4-FFF2-40B4-BE49-F238E27FC236}">
                <a16:creationId xmlns:a16="http://schemas.microsoft.com/office/drawing/2014/main" id="{A3A2284E-DE63-B24E-85B4-A9BCB7E5E9E3}"/>
              </a:ext>
            </a:extLst>
          </p:cNvPr>
          <p:cNvPicPr/>
          <p:nvPr/>
        </p:nvPicPr>
        <p:blipFill>
          <a:blip r:embed="rId3" cstate="print"/>
          <a:stretch>
            <a:fillRect/>
          </a:stretch>
        </p:blipFill>
        <p:spPr>
          <a:xfrm>
            <a:off x="11053372" y="6462618"/>
            <a:ext cx="1138628" cy="379455"/>
          </a:xfrm>
          <a:prstGeom prst="rect">
            <a:avLst/>
          </a:prstGeom>
        </p:spPr>
      </p:pic>
      <p:sp>
        <p:nvSpPr>
          <p:cNvPr id="52" name="Rectangle 51">
            <a:extLst>
              <a:ext uri="{FF2B5EF4-FFF2-40B4-BE49-F238E27FC236}">
                <a16:creationId xmlns:a16="http://schemas.microsoft.com/office/drawing/2014/main" id="{59736C38-726B-4073-5727-71799B9083AE}"/>
              </a:ext>
            </a:extLst>
          </p:cNvPr>
          <p:cNvSpPr/>
          <p:nvPr/>
        </p:nvSpPr>
        <p:spPr>
          <a:xfrm>
            <a:off x="1371600" y="5334000"/>
            <a:ext cx="1726755" cy="338554"/>
          </a:xfrm>
          <a:prstGeom prst="rect">
            <a:avLst/>
          </a:prstGeom>
        </p:spPr>
        <p:txBody>
          <a:bodyPr wrap="none">
            <a:spAutoFit/>
          </a:bodyPr>
          <a:lstStyle/>
          <a:p>
            <a:r>
              <a:rPr lang="en-US" sz="1600" b="1" dirty="0">
                <a:latin typeface="Aptos" panose="020B0004020202020204" pitchFamily="34" charset="0"/>
              </a:rPr>
              <a:t>BDR Settlement</a:t>
            </a:r>
            <a:endParaRPr lang="en-IN" sz="1600" b="1" dirty="0">
              <a:latin typeface="Aptos" panose="020B0004020202020204" pitchFamily="34" charset="0"/>
            </a:endParaRPr>
          </a:p>
        </p:txBody>
      </p:sp>
      <p:grpSp>
        <p:nvGrpSpPr>
          <p:cNvPr id="53" name="Group 52">
            <a:extLst>
              <a:ext uri="{FF2B5EF4-FFF2-40B4-BE49-F238E27FC236}">
                <a16:creationId xmlns:a16="http://schemas.microsoft.com/office/drawing/2014/main" id="{1596FEB7-24F7-B14E-9063-2D5E810F9183}"/>
              </a:ext>
            </a:extLst>
          </p:cNvPr>
          <p:cNvGrpSpPr/>
          <p:nvPr/>
        </p:nvGrpSpPr>
        <p:grpSpPr>
          <a:xfrm>
            <a:off x="490043" y="5943600"/>
            <a:ext cx="652957" cy="533400"/>
            <a:chOff x="6691016" y="5335992"/>
            <a:chExt cx="883759" cy="768626"/>
          </a:xfrm>
        </p:grpSpPr>
        <p:sp>
          <p:nvSpPr>
            <p:cNvPr id="54" name="Hexagon 53">
              <a:extLst>
                <a:ext uri="{FF2B5EF4-FFF2-40B4-BE49-F238E27FC236}">
                  <a16:creationId xmlns:a16="http://schemas.microsoft.com/office/drawing/2014/main" id="{264B1004-7ECA-58E9-9BC0-F613F68CDF00}"/>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55" name="Graphic 54" descr="Arrow circle">
              <a:extLst>
                <a:ext uri="{FF2B5EF4-FFF2-40B4-BE49-F238E27FC236}">
                  <a16:creationId xmlns:a16="http://schemas.microsoft.com/office/drawing/2014/main" id="{9AAC2D76-5E6F-284D-F623-3782DAB461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56" name="Rectangle 55">
              <a:extLst>
                <a:ext uri="{FF2B5EF4-FFF2-40B4-BE49-F238E27FC236}">
                  <a16:creationId xmlns:a16="http://schemas.microsoft.com/office/drawing/2014/main" id="{ABE85F3B-4CA0-52EB-B670-92B7333360D0}"/>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7" name="Rectangle 56">
              <a:extLst>
                <a:ext uri="{FF2B5EF4-FFF2-40B4-BE49-F238E27FC236}">
                  <a16:creationId xmlns:a16="http://schemas.microsoft.com/office/drawing/2014/main" id="{33B4CB20-10B8-3CD7-E0C7-351D7868CFAC}"/>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8" name="Rectangle 57">
              <a:extLst>
                <a:ext uri="{FF2B5EF4-FFF2-40B4-BE49-F238E27FC236}">
                  <a16:creationId xmlns:a16="http://schemas.microsoft.com/office/drawing/2014/main" id="{A954839F-856B-80C3-E2D1-C04C93320C18}"/>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69" name="Rectangle 68">
              <a:extLst>
                <a:ext uri="{FF2B5EF4-FFF2-40B4-BE49-F238E27FC236}">
                  <a16:creationId xmlns:a16="http://schemas.microsoft.com/office/drawing/2014/main" id="{85A93EC9-9B10-6A73-0E4A-20174E2ABB76}"/>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71" name="Rectangle 70">
            <a:extLst>
              <a:ext uri="{FF2B5EF4-FFF2-40B4-BE49-F238E27FC236}">
                <a16:creationId xmlns:a16="http://schemas.microsoft.com/office/drawing/2014/main" id="{D791DC5B-2289-C95D-57FD-51471A33C784}"/>
              </a:ext>
            </a:extLst>
          </p:cNvPr>
          <p:cNvSpPr/>
          <p:nvPr/>
        </p:nvSpPr>
        <p:spPr>
          <a:xfrm>
            <a:off x="3124200" y="5334000"/>
            <a:ext cx="1829475" cy="307777"/>
          </a:xfrm>
          <a:prstGeom prst="rect">
            <a:avLst/>
          </a:prstGeom>
        </p:spPr>
        <p:txBody>
          <a:bodyPr wrap="none">
            <a:spAutoFit/>
          </a:bodyPr>
          <a:lstStyle/>
          <a:p>
            <a:r>
              <a:rPr lang="en-US" sz="1400" b="1" dirty="0">
                <a:solidFill>
                  <a:srgbClr val="000000"/>
                </a:solidFill>
                <a:latin typeface="Aptos" panose="020B0004020202020204" pitchFamily="34" charset="0"/>
              </a:rPr>
              <a:t>  at Every 30 Minutes</a:t>
            </a:r>
            <a:endParaRPr lang="en-IN" sz="1400" b="1" dirty="0">
              <a:latin typeface="Aptos" panose="020B0004020202020204" pitchFamily="34" charset="0"/>
            </a:endParaRPr>
          </a:p>
        </p:txBody>
      </p:sp>
      <p:sp>
        <p:nvSpPr>
          <p:cNvPr id="2" name="TextBox 1">
            <a:extLst>
              <a:ext uri="{FF2B5EF4-FFF2-40B4-BE49-F238E27FC236}">
                <a16:creationId xmlns:a16="http://schemas.microsoft.com/office/drawing/2014/main" id="{7471A9EB-D72D-DDC6-CAFD-7B4D5B324D35}"/>
              </a:ext>
            </a:extLst>
          </p:cNvPr>
          <p:cNvSpPr txBox="1"/>
          <p:nvPr/>
        </p:nvSpPr>
        <p:spPr>
          <a:xfrm>
            <a:off x="7924800" y="1371600"/>
            <a:ext cx="3919375" cy="353943"/>
          </a:xfrm>
          <a:prstGeom prst="rect">
            <a:avLst/>
          </a:prstGeom>
          <a:noFill/>
        </p:spPr>
        <p:txBody>
          <a:bodyPr wrap="square" rtlCol="0">
            <a:spAutoFit/>
          </a:bodyPr>
          <a:lstStyle/>
          <a:p>
            <a:pPr algn="ctr"/>
            <a:r>
              <a:rPr lang="en-US" sz="1700" b="1" dirty="0">
                <a:latin typeface="Aptos" panose="020B0004020202020204" pitchFamily="34" charset="0"/>
              </a:rPr>
              <a:t>LBMA / UAE Good Delivery Bars</a:t>
            </a:r>
            <a:endParaRPr lang="en-IN" sz="1700" b="1" dirty="0">
              <a:latin typeface="Aptos" panose="020B0004020202020204" pitchFamily="34" charset="0"/>
            </a:endParaRPr>
          </a:p>
        </p:txBody>
      </p:sp>
      <p:grpSp>
        <p:nvGrpSpPr>
          <p:cNvPr id="37" name="Group 36">
            <a:extLst>
              <a:ext uri="{FF2B5EF4-FFF2-40B4-BE49-F238E27FC236}">
                <a16:creationId xmlns:a16="http://schemas.microsoft.com/office/drawing/2014/main" id="{42F2F172-91A9-A0A5-4AE8-308473CE962B}"/>
              </a:ext>
            </a:extLst>
          </p:cNvPr>
          <p:cNvGrpSpPr/>
          <p:nvPr/>
        </p:nvGrpSpPr>
        <p:grpSpPr>
          <a:xfrm>
            <a:off x="1905000" y="1752600"/>
            <a:ext cx="1447800" cy="1371600"/>
            <a:chOff x="974402" y="1513746"/>
            <a:chExt cx="998557" cy="955082"/>
          </a:xfrm>
        </p:grpSpPr>
        <p:sp>
          <p:nvSpPr>
            <p:cNvPr id="39" name="Hexagon 38">
              <a:extLst>
                <a:ext uri="{FF2B5EF4-FFF2-40B4-BE49-F238E27FC236}">
                  <a16:creationId xmlns:a16="http://schemas.microsoft.com/office/drawing/2014/main" id="{272D520D-EB0F-4A56-1A3A-55C42312B636}"/>
                </a:ext>
              </a:extLst>
            </p:cNvPr>
            <p:cNvSpPr/>
            <p:nvPr/>
          </p:nvSpPr>
          <p:spPr>
            <a:xfrm>
              <a:off x="974402" y="1513746"/>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0" name="Rectangle 39">
              <a:extLst>
                <a:ext uri="{FF2B5EF4-FFF2-40B4-BE49-F238E27FC236}">
                  <a16:creationId xmlns:a16="http://schemas.microsoft.com/office/drawing/2014/main" id="{F3C683E4-4E9E-2981-A989-0BCB128E4041}"/>
                </a:ext>
              </a:extLst>
            </p:cNvPr>
            <p:cNvSpPr/>
            <p:nvPr/>
          </p:nvSpPr>
          <p:spPr>
            <a:xfrm>
              <a:off x="974402" y="1768435"/>
              <a:ext cx="974648" cy="385764"/>
            </a:xfrm>
            <a:prstGeom prst="rect">
              <a:avLst/>
            </a:prstGeom>
          </p:spPr>
          <p:txBody>
            <a:bodyPr wrap="square">
              <a:spAutoFit/>
            </a:bodyPr>
            <a:lstStyle/>
            <a:p>
              <a:pPr algn="ctr" fontAlgn="b"/>
              <a:r>
                <a:rPr lang="de-DE" sz="1200" b="1" dirty="0">
                  <a:solidFill>
                    <a:srgbClr val="000000"/>
                  </a:solidFill>
                  <a:latin typeface="Aptos" panose="020B0004020202020204" pitchFamily="34" charset="0"/>
                </a:rPr>
                <a:t>GOLD MINI </a:t>
              </a:r>
            </a:p>
            <a:p>
              <a:pPr algn="ctr" fontAlgn="b"/>
              <a:r>
                <a:rPr lang="de-DE" sz="1200" b="1" dirty="0">
                  <a:solidFill>
                    <a:srgbClr val="000000"/>
                  </a:solidFill>
                  <a:latin typeface="Aptos" panose="020B0004020202020204" pitchFamily="34" charset="0"/>
                </a:rPr>
                <a:t>100 GRAMS</a:t>
              </a:r>
            </a:p>
          </p:txBody>
        </p:sp>
        <p:sp>
          <p:nvSpPr>
            <p:cNvPr id="42" name="Diamond 41">
              <a:extLst>
                <a:ext uri="{FF2B5EF4-FFF2-40B4-BE49-F238E27FC236}">
                  <a16:creationId xmlns:a16="http://schemas.microsoft.com/office/drawing/2014/main" id="{D8ACBB5E-2EFE-B96F-778C-C33C49058605}"/>
                </a:ext>
              </a:extLst>
            </p:cNvPr>
            <p:cNvSpPr/>
            <p:nvPr/>
          </p:nvSpPr>
          <p:spPr>
            <a:xfrm rot="4583032" flipV="1">
              <a:off x="1073088" y="2226985"/>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46" name="Group 45">
            <a:extLst>
              <a:ext uri="{FF2B5EF4-FFF2-40B4-BE49-F238E27FC236}">
                <a16:creationId xmlns:a16="http://schemas.microsoft.com/office/drawing/2014/main" id="{EE5BB40B-2B3E-C62C-F507-181BED5A228D}"/>
              </a:ext>
            </a:extLst>
          </p:cNvPr>
          <p:cNvGrpSpPr/>
          <p:nvPr/>
        </p:nvGrpSpPr>
        <p:grpSpPr>
          <a:xfrm>
            <a:off x="457200" y="5181600"/>
            <a:ext cx="652957" cy="533400"/>
            <a:chOff x="6691016" y="5335992"/>
            <a:chExt cx="883759" cy="768626"/>
          </a:xfrm>
        </p:grpSpPr>
        <p:sp>
          <p:nvSpPr>
            <p:cNvPr id="47" name="Hexagon 46">
              <a:extLst>
                <a:ext uri="{FF2B5EF4-FFF2-40B4-BE49-F238E27FC236}">
                  <a16:creationId xmlns:a16="http://schemas.microsoft.com/office/drawing/2014/main" id="{EC4F8649-A061-4385-5EF8-599706874B87}"/>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49" name="Graphic 48" descr="Arrow circle">
              <a:extLst>
                <a:ext uri="{FF2B5EF4-FFF2-40B4-BE49-F238E27FC236}">
                  <a16:creationId xmlns:a16="http://schemas.microsoft.com/office/drawing/2014/main" id="{73312A79-483B-D8FF-8034-7FE37BB8AD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50" name="Rectangle 49">
              <a:extLst>
                <a:ext uri="{FF2B5EF4-FFF2-40B4-BE49-F238E27FC236}">
                  <a16:creationId xmlns:a16="http://schemas.microsoft.com/office/drawing/2014/main" id="{F8653DF9-92DC-0861-3374-A9B283330FF1}"/>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1" name="Rectangle 50">
              <a:extLst>
                <a:ext uri="{FF2B5EF4-FFF2-40B4-BE49-F238E27FC236}">
                  <a16:creationId xmlns:a16="http://schemas.microsoft.com/office/drawing/2014/main" id="{1353EA29-953E-011C-147C-6901105AA15F}"/>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0" name="Rectangle 69">
              <a:extLst>
                <a:ext uri="{FF2B5EF4-FFF2-40B4-BE49-F238E27FC236}">
                  <a16:creationId xmlns:a16="http://schemas.microsoft.com/office/drawing/2014/main" id="{A6A48218-10E5-11DF-AFA2-7A5AD9914B56}"/>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4" name="Rectangle 73">
              <a:extLst>
                <a:ext uri="{FF2B5EF4-FFF2-40B4-BE49-F238E27FC236}">
                  <a16:creationId xmlns:a16="http://schemas.microsoft.com/office/drawing/2014/main" id="{256990AE-E730-3626-B1A9-10E0A4EC19B3}"/>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75" name="Group 74">
            <a:extLst>
              <a:ext uri="{FF2B5EF4-FFF2-40B4-BE49-F238E27FC236}">
                <a16:creationId xmlns:a16="http://schemas.microsoft.com/office/drawing/2014/main" id="{46E254B0-6AEA-C3FA-D676-1665163016A5}"/>
              </a:ext>
            </a:extLst>
          </p:cNvPr>
          <p:cNvGrpSpPr/>
          <p:nvPr/>
        </p:nvGrpSpPr>
        <p:grpSpPr>
          <a:xfrm>
            <a:off x="457200" y="4495800"/>
            <a:ext cx="652957" cy="533400"/>
            <a:chOff x="6691016" y="5335992"/>
            <a:chExt cx="883759" cy="768626"/>
          </a:xfrm>
        </p:grpSpPr>
        <p:sp>
          <p:nvSpPr>
            <p:cNvPr id="76" name="Hexagon 75">
              <a:extLst>
                <a:ext uri="{FF2B5EF4-FFF2-40B4-BE49-F238E27FC236}">
                  <a16:creationId xmlns:a16="http://schemas.microsoft.com/office/drawing/2014/main" id="{5C35E3E6-1391-0E08-70D5-EDB2D207CD37}"/>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77" name="Graphic 76" descr="Arrow circle">
              <a:extLst>
                <a:ext uri="{FF2B5EF4-FFF2-40B4-BE49-F238E27FC236}">
                  <a16:creationId xmlns:a16="http://schemas.microsoft.com/office/drawing/2014/main" id="{07C07250-9EA8-05B0-0FAE-F000401664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78" name="Rectangle 77">
              <a:extLst>
                <a:ext uri="{FF2B5EF4-FFF2-40B4-BE49-F238E27FC236}">
                  <a16:creationId xmlns:a16="http://schemas.microsoft.com/office/drawing/2014/main" id="{957E2C34-6D26-525D-7C9F-F2F055EC1530}"/>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9" name="Rectangle 78">
              <a:extLst>
                <a:ext uri="{FF2B5EF4-FFF2-40B4-BE49-F238E27FC236}">
                  <a16:creationId xmlns:a16="http://schemas.microsoft.com/office/drawing/2014/main" id="{DC6AFFCA-AE8C-EA9B-6148-A37040DDD38C}"/>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1" name="Rectangle 80">
              <a:extLst>
                <a:ext uri="{FF2B5EF4-FFF2-40B4-BE49-F238E27FC236}">
                  <a16:creationId xmlns:a16="http://schemas.microsoft.com/office/drawing/2014/main" id="{8758746F-6201-8DB4-A63A-DD81CE8692D8}"/>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4" name="Rectangle 83">
              <a:extLst>
                <a:ext uri="{FF2B5EF4-FFF2-40B4-BE49-F238E27FC236}">
                  <a16:creationId xmlns:a16="http://schemas.microsoft.com/office/drawing/2014/main" id="{974F855D-19A4-2124-F09B-A11D4A21FF81}"/>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cxnSp>
        <p:nvCxnSpPr>
          <p:cNvPr id="85" name="Straight Connector 84">
            <a:extLst>
              <a:ext uri="{FF2B5EF4-FFF2-40B4-BE49-F238E27FC236}">
                <a16:creationId xmlns:a16="http://schemas.microsoft.com/office/drawing/2014/main" id="{BBAFE678-3DA2-214E-74AE-C1B3CDE67156}"/>
              </a:ext>
            </a:extLst>
          </p:cNvPr>
          <p:cNvCxnSpPr>
            <a:cxnSpLocks/>
          </p:cNvCxnSpPr>
          <p:nvPr/>
        </p:nvCxnSpPr>
        <p:spPr>
          <a:xfrm flipH="1" flipV="1">
            <a:off x="6248400" y="4419600"/>
            <a:ext cx="1937" cy="2067019"/>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82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DD88E333A5F468F0FDB0A116573C1" ma:contentTypeVersion="2" ma:contentTypeDescription="Create a new document." ma:contentTypeScope="" ma:versionID="0bdca49fbe681618b3834388cc5bdfc7">
  <xsd:schema xmlns:xsd="http://www.w3.org/2001/XMLSchema" xmlns:xs="http://www.w3.org/2001/XMLSchema" xmlns:p="http://schemas.microsoft.com/office/2006/metadata/properties" xmlns:ns3="ef7c6fce-c63b-4176-8a73-f6d8bf41178a" targetNamespace="http://schemas.microsoft.com/office/2006/metadata/properties" ma:root="true" ma:fieldsID="26f90cec67167b83964df4f00db01c66" ns3:_="">
    <xsd:import namespace="ef7c6fce-c63b-4176-8a73-f6d8bf41178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c6fce-c63b-4176-8a73-f6d8bf4117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207BF-2EDF-4FA3-A79E-5BA49D893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c6fce-c63b-4176-8a73-f6d8bf411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F0E842-BD76-4DFF-9734-CE0A41627C47}">
  <ds:schemaRefs>
    <ds:schemaRef ds:uri="ef7c6fce-c63b-4176-8a73-f6d8bf41178a"/>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BD57F02-D9F4-4C0F-879F-EDDBEDA668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25704</TotalTime>
  <Words>2528</Words>
  <Application>Microsoft Office PowerPoint</Application>
  <PresentationFormat>Widescreen</PresentationFormat>
  <Paragraphs>250</Paragraphs>
  <Slides>29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Arial</vt:lpstr>
      <vt:lpstr>Book Antiqua</vt:lpstr>
      <vt:lpstr>Calibri</vt:lpstr>
      <vt:lpstr>Century Gothic</vt:lpstr>
      <vt:lpstr>Georgia</vt:lpstr>
      <vt:lpstr>IBM Plex Sans</vt:lpstr>
      <vt:lpstr>myFirstFont</vt:lpstr>
      <vt:lpstr>Wingdings</vt:lpstr>
      <vt:lpstr>Office Theme</vt:lpstr>
      <vt:lpstr>PowerPoint Presentation</vt:lpstr>
      <vt:lpstr>PowerPoint Presentation</vt:lpstr>
      <vt:lpstr>International Financial Services Centres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Advantage for IIBX Buyers (TRQ-Holders: IGCR Removed, Duty credit scrips)</vt:lpstr>
      <vt:lpstr>Import of Bullion by Exporters through IIBX under Advance Authorisation Scheme</vt:lpstr>
      <vt:lpstr>Advance Authorisation…1/2</vt:lpstr>
      <vt:lpstr>Under the condition sheet of Advance Authorisation Licence at point No. 23 read as follows;</vt:lpstr>
      <vt:lpstr>Advance Authorisation Import Mechanism through IIBX…1/2</vt:lpstr>
      <vt:lpstr>PowerPoint Presentation</vt:lpstr>
      <vt:lpstr>PowerPoint Presentation</vt:lpstr>
      <vt:lpstr>Gold for SEZ Exporters of Jewellery</vt:lpstr>
      <vt:lpstr>UNDERSTANDING IFSCA CIRCULAR ON REVISED QUALIFYING CRITERIA FOR QUALIFIED JEWELLERS</vt:lpstr>
      <vt:lpstr>Revised Norms for being a Qualified Jeweller (QJ)…1/2</vt:lpstr>
      <vt:lpstr>PowerPoint Presentation</vt:lpstr>
      <vt:lpstr>Fit &amp; Proper person…1/2</vt:lpstr>
      <vt:lpstr>PowerPoint Presentation</vt:lpstr>
      <vt:lpstr>Revised Norms for being a Valid India UAE TRQ holder</vt:lpstr>
      <vt:lpstr>Purchase of BDR for import of gold/silver </vt:lpstr>
      <vt:lpstr>HSNs Enabled to Import</vt:lpstr>
      <vt:lpstr>PowerPoint Presentation</vt:lpstr>
      <vt:lpstr>Knowledge center at IIBX website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Dharmesh Tejani(IFSC-BD)</dc:creator>
  <cp:lastModifiedBy>Mukesh Sharma</cp:lastModifiedBy>
  <cp:revision>1313</cp:revision>
  <dcterms:created xsi:type="dcterms:W3CDTF">2022-02-24T13:25:02Z</dcterms:created>
  <dcterms:modified xsi:type="dcterms:W3CDTF">2025-10-13T12:17:37Z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2021-11-11T00:00:00Z</vt:filetime>
  </property>
  <property fmtid="{D5CDD505-2E9C-101B-9397-08002B2CF9AE}" pid="3" name="Creator">
    <vt:lpwstr>Microsoft® PowerPoint® for Microsoft 365</vt:lpwstr>
  </property>
  <property fmtid="{D5CDD505-2E9C-101B-9397-08002B2CF9AE}" pid="4" name="LastSaved">
    <vt:filetime>2022-02-24T00:00:00Z</vt:filetime>
  </property>
  <property fmtid="{D5CDD505-2E9C-101B-9397-08002B2CF9AE}" pid="5" name="ContentTypeId">
    <vt:lpwstr>0x0101000DEDD88E333A5F468F0FDB0A116573C1</vt:lpwstr>
  </property>
</Properties>
</file>