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30.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9"/>
  </p:notesMasterIdLst>
  <p:sldIdLst>
    <p:sldId id="509" r:id="rId5"/>
    <p:sldId id="573" r:id="rId6"/>
    <p:sldId id="800" r:id="rId7"/>
    <p:sldId id="392" r:id="rId8"/>
    <p:sldId id="298" r:id="rId9"/>
    <p:sldId id="408" r:id="rId10"/>
    <p:sldId id="833" r:id="rId11"/>
    <p:sldId id="835" r:id="rId12"/>
    <p:sldId id="881" r:id="rId13"/>
    <p:sldId id="882" r:id="rId14"/>
    <p:sldId id="891" r:id="rId15"/>
    <p:sldId id="893" r:id="rId16"/>
    <p:sldId id="895" r:id="rId17"/>
    <p:sldId id="771" r:id="rId18"/>
    <p:sldId id="749" r:id="rId19"/>
    <p:sldId id="750" r:id="rId20"/>
    <p:sldId id="752" r:id="rId21"/>
    <p:sldId id="274" r:id="rId22"/>
    <p:sldId id="275" r:id="rId23"/>
    <p:sldId id="276" r:id="rId24"/>
    <p:sldId id="279" r:id="rId25"/>
    <p:sldId id="281" r:id="rId26"/>
    <p:sldId id="901" r:id="rId27"/>
    <p:sldId id="896" r:id="rId28"/>
    <p:sldId id="902" r:id="rId29"/>
    <p:sldId id="268" r:id="rId30"/>
    <p:sldId id="286" r:id="rId31"/>
    <p:sldId id="898" r:id="rId32"/>
    <p:sldId id="897" r:id="rId33"/>
    <p:sldId id="899" r:id="rId34"/>
    <p:sldId id="900" r:id="rId35"/>
    <p:sldId id="903" r:id="rId36"/>
    <p:sldId id="357" r:id="rId37"/>
    <p:sldId id="277" r:id="rId3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56" autoAdjust="0"/>
    <p:restoredTop sz="93447" autoAdjust="0"/>
  </p:normalViewPr>
  <p:slideViewPr>
    <p:cSldViewPr>
      <p:cViewPr varScale="1">
        <p:scale>
          <a:sx n="69" d="100"/>
          <a:sy n="69" d="100"/>
        </p:scale>
        <p:origin x="390" y="60"/>
      </p:cViewPr>
      <p:guideLst>
        <p:guide orient="horz" pos="2880"/>
        <p:guide pos="2160"/>
      </p:guideLst>
    </p:cSldViewPr>
  </p:slideViewPr>
  <p:notesTextViewPr>
    <p:cViewPr>
      <p:scale>
        <a:sx n="3" d="2"/>
        <a:sy n="3" d="2"/>
      </p:scale>
      <p:origin x="0" y="0"/>
    </p:cViewPr>
  </p:notesTextViewPr>
  <p:sorterViewPr>
    <p:cViewPr>
      <p:scale>
        <a:sx n="100" d="100"/>
        <a:sy n="100" d="100"/>
      </p:scale>
      <p:origin x="0" y="-124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E893ECB-43CC-4B91-8A36-FA016778C1D2}" type="datetimeFigureOut">
              <a:rPr lang="en-IN" smtClean="0"/>
              <a:t>17-11-2025</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8435975-C74C-4FDF-B065-CDE5F39B4276}" type="slidenum">
              <a:rPr lang="en-IN" smtClean="0"/>
              <a:t>‹#›</a:t>
            </a:fld>
            <a:endParaRPr lang="en-IN"/>
          </a:p>
        </p:txBody>
      </p:sp>
    </p:spTree>
    <p:extLst>
      <p:ext uri="{BB962C8B-B14F-4D97-AF65-F5344CB8AC3E}">
        <p14:creationId xmlns:p14="http://schemas.microsoft.com/office/powerpoint/2010/main" val="350488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D432A09-B073-4068-84E4-89C49FD0E300}" type="slidenum">
              <a:rPr lang="en-IN" smtClean="0"/>
              <a:t>2</a:t>
            </a:fld>
            <a:endParaRPr lang="en-IN"/>
          </a:p>
        </p:txBody>
      </p:sp>
    </p:spTree>
    <p:extLst>
      <p:ext uri="{BB962C8B-B14F-4D97-AF65-F5344CB8AC3E}">
        <p14:creationId xmlns:p14="http://schemas.microsoft.com/office/powerpoint/2010/main" val="425156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D432A09-B073-4068-84E4-89C49FD0E300}" type="slidenum">
              <a:rPr lang="en-IN" smtClean="0"/>
              <a:t>6</a:t>
            </a:fld>
            <a:endParaRPr lang="en-IN"/>
          </a:p>
        </p:txBody>
      </p:sp>
    </p:spTree>
    <p:extLst>
      <p:ext uri="{BB962C8B-B14F-4D97-AF65-F5344CB8AC3E}">
        <p14:creationId xmlns:p14="http://schemas.microsoft.com/office/powerpoint/2010/main" val="288158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IN"/>
          </a:p>
        </p:txBody>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435975-C74C-4FDF-B065-CDE5F39B4276}" type="slidenum">
              <a:rPr lang="en-IN" smtClean="0"/>
              <a:t>7</a:t>
            </a:fld>
            <a:endParaRPr lang="en-IN"/>
          </a:p>
        </p:txBody>
      </p:sp>
    </p:spTree>
    <p:extLst>
      <p:ext uri="{BB962C8B-B14F-4D97-AF65-F5344CB8AC3E}">
        <p14:creationId xmlns:p14="http://schemas.microsoft.com/office/powerpoint/2010/main" val="1464188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8435975-C74C-4FDF-B065-CDE5F39B4276}" type="slidenum">
              <a:rPr lang="en-IN" smtClean="0"/>
              <a:t>33</a:t>
            </a:fld>
            <a:endParaRPr lang="en-IN"/>
          </a:p>
        </p:txBody>
      </p:sp>
    </p:spTree>
    <p:extLst>
      <p:ext uri="{BB962C8B-B14F-4D97-AF65-F5344CB8AC3E}">
        <p14:creationId xmlns:p14="http://schemas.microsoft.com/office/powerpoint/2010/main" val="393642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F386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1" i="0">
                <a:solidFill>
                  <a:srgbClr val="1F3863"/>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6761986"/>
            <a:ext cx="5682996" cy="96010"/>
          </a:xfrm>
          <a:prstGeom prst="rect">
            <a:avLst/>
          </a:prstGeom>
        </p:spPr>
      </p:pic>
      <p:sp>
        <p:nvSpPr>
          <p:cNvPr id="17" name="bg object 17"/>
          <p:cNvSpPr/>
          <p:nvPr/>
        </p:nvSpPr>
        <p:spPr>
          <a:xfrm>
            <a:off x="4587240" y="6748271"/>
            <a:ext cx="7604759" cy="109855"/>
          </a:xfrm>
          <a:custGeom>
            <a:avLst/>
            <a:gdLst/>
            <a:ahLst/>
            <a:cxnLst/>
            <a:rect l="l" t="t" r="r" b="b"/>
            <a:pathLst>
              <a:path w="7604759" h="109854">
                <a:moveTo>
                  <a:pt x="7604759" y="0"/>
                </a:moveTo>
                <a:lnTo>
                  <a:pt x="0" y="0"/>
                </a:lnTo>
                <a:lnTo>
                  <a:pt x="0" y="109726"/>
                </a:lnTo>
                <a:lnTo>
                  <a:pt x="7604759" y="109726"/>
                </a:lnTo>
                <a:lnTo>
                  <a:pt x="7604759" y="0"/>
                </a:lnTo>
                <a:close/>
              </a:path>
            </a:pathLst>
          </a:custGeom>
          <a:solidFill>
            <a:srgbClr val="FF6E0D">
              <a:alpha val="76861"/>
            </a:srgbClr>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182114" y="303234"/>
            <a:ext cx="1914151" cy="637485"/>
          </a:xfrm>
          <a:prstGeom prst="rect">
            <a:avLst/>
          </a:prstGeom>
        </p:spPr>
      </p:pic>
      <p:pic>
        <p:nvPicPr>
          <p:cNvPr id="19" name="bg object 19"/>
          <p:cNvPicPr/>
          <p:nvPr/>
        </p:nvPicPr>
        <p:blipFill>
          <a:blip r:embed="rId4" cstate="print"/>
          <a:stretch>
            <a:fillRect/>
          </a:stretch>
        </p:blipFill>
        <p:spPr>
          <a:xfrm>
            <a:off x="1422527" y="2288743"/>
            <a:ext cx="10106660" cy="792784"/>
          </a:xfrm>
          <a:prstGeom prst="rect">
            <a:avLst/>
          </a:prstGeom>
        </p:spPr>
      </p:pic>
      <p:pic>
        <p:nvPicPr>
          <p:cNvPr id="20" name="bg object 20"/>
          <p:cNvPicPr/>
          <p:nvPr/>
        </p:nvPicPr>
        <p:blipFill>
          <a:blip r:embed="rId5" cstate="print"/>
          <a:stretch>
            <a:fillRect/>
          </a:stretch>
        </p:blipFill>
        <p:spPr>
          <a:xfrm>
            <a:off x="3140328" y="2947670"/>
            <a:ext cx="6522466" cy="792479"/>
          </a:xfrm>
          <a:prstGeom prst="rect">
            <a:avLst/>
          </a:prstGeom>
        </p:spPr>
      </p:pic>
      <p:sp>
        <p:nvSpPr>
          <p:cNvPr id="2" name="Holder 2"/>
          <p:cNvSpPr>
            <a:spLocks noGrp="1"/>
          </p:cNvSpPr>
          <p:nvPr>
            <p:ph type="title"/>
          </p:nvPr>
        </p:nvSpPr>
        <p:spPr/>
        <p:txBody>
          <a:bodyPr lIns="0" tIns="0" rIns="0" bIns="0"/>
          <a:lstStyle>
            <a:lvl1pPr>
              <a:defRPr sz="1800" b="1" i="0">
                <a:solidFill>
                  <a:srgbClr val="1F386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BB0DA-6A6F-43F3-A0E4-A66F93BD2B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9D849AF-C387-4AB1-86A1-B760DB413F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4D224E2-0703-4EC7-8DEB-C40AEBC07361}"/>
              </a:ext>
            </a:extLst>
          </p:cNvPr>
          <p:cNvSpPr>
            <a:spLocks noGrp="1"/>
          </p:cNvSpPr>
          <p:nvPr>
            <p:ph type="dt" sz="half" idx="10"/>
          </p:nvPr>
        </p:nvSpPr>
        <p:spPr/>
        <p:txBody>
          <a:bodyPr/>
          <a:lstStyle/>
          <a:p>
            <a:fld id="{F1B52455-777F-42C7-AD54-8D9627502D98}" type="datetime1">
              <a:rPr lang="en-IN" smtClean="0"/>
              <a:t>17-11-2025</a:t>
            </a:fld>
            <a:endParaRPr lang="en-IN"/>
          </a:p>
        </p:txBody>
      </p:sp>
      <p:sp>
        <p:nvSpPr>
          <p:cNvPr id="5" name="Footer Placeholder 4">
            <a:extLst>
              <a:ext uri="{FF2B5EF4-FFF2-40B4-BE49-F238E27FC236}">
                <a16:creationId xmlns:a16="http://schemas.microsoft.com/office/drawing/2014/main" id="{5C5768F7-CDA5-4A8F-B9BF-9ADA8FFDEBE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918793-F522-46AB-AFA8-5F5ED4332487}"/>
              </a:ext>
            </a:extLst>
          </p:cNvPr>
          <p:cNvSpPr>
            <a:spLocks noGrp="1"/>
          </p:cNvSpPr>
          <p:nvPr>
            <p:ph type="sldNum" sz="quarter" idx="12"/>
          </p:nvPr>
        </p:nvSpPr>
        <p:spPr/>
        <p:txBody>
          <a:bodyPr/>
          <a:lstStyle/>
          <a:p>
            <a:fld id="{120603E6-6736-4307-90AE-3DAD19152613}" type="slidenum">
              <a:rPr lang="en-IN" smtClean="0"/>
              <a:t>‹#›</a:t>
            </a:fld>
            <a:endParaRPr lang="en-IN"/>
          </a:p>
        </p:txBody>
      </p:sp>
    </p:spTree>
    <p:extLst>
      <p:ext uri="{BB962C8B-B14F-4D97-AF65-F5344CB8AC3E}">
        <p14:creationId xmlns:p14="http://schemas.microsoft.com/office/powerpoint/2010/main" val="2710674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758951"/>
            <a:ext cx="5682996" cy="135636"/>
          </a:xfrm>
          <a:prstGeom prst="rect">
            <a:avLst/>
          </a:prstGeom>
        </p:spPr>
      </p:pic>
      <p:sp>
        <p:nvSpPr>
          <p:cNvPr id="17" name="bg object 17"/>
          <p:cNvSpPr/>
          <p:nvPr/>
        </p:nvSpPr>
        <p:spPr>
          <a:xfrm>
            <a:off x="4587240" y="758951"/>
            <a:ext cx="7604759" cy="135890"/>
          </a:xfrm>
          <a:custGeom>
            <a:avLst/>
            <a:gdLst/>
            <a:ahLst/>
            <a:cxnLst/>
            <a:rect l="l" t="t" r="r" b="b"/>
            <a:pathLst>
              <a:path w="7604759" h="135890">
                <a:moveTo>
                  <a:pt x="7604759" y="0"/>
                </a:moveTo>
                <a:lnTo>
                  <a:pt x="0" y="0"/>
                </a:lnTo>
                <a:lnTo>
                  <a:pt x="0" y="135636"/>
                </a:lnTo>
                <a:lnTo>
                  <a:pt x="7604759" y="135636"/>
                </a:lnTo>
                <a:lnTo>
                  <a:pt x="7604759" y="0"/>
                </a:lnTo>
                <a:close/>
              </a:path>
            </a:pathLst>
          </a:custGeom>
          <a:solidFill>
            <a:srgbClr val="FF6E0D">
              <a:alpha val="76861"/>
            </a:srgbClr>
          </a:solidFill>
        </p:spPr>
        <p:txBody>
          <a:bodyPr wrap="square" lIns="0" tIns="0" rIns="0" bIns="0" rtlCol="0"/>
          <a:lstStyle/>
          <a:p>
            <a:endParaRPr/>
          </a:p>
        </p:txBody>
      </p:sp>
      <p:sp>
        <p:nvSpPr>
          <p:cNvPr id="2" name="Holder 2"/>
          <p:cNvSpPr>
            <a:spLocks noGrp="1"/>
          </p:cNvSpPr>
          <p:nvPr>
            <p:ph type="title"/>
          </p:nvPr>
        </p:nvSpPr>
        <p:spPr>
          <a:xfrm>
            <a:off x="3980815" y="1122045"/>
            <a:ext cx="4230369" cy="299719"/>
          </a:xfrm>
          <a:prstGeom prst="rect">
            <a:avLst/>
          </a:prstGeom>
        </p:spPr>
        <p:txBody>
          <a:bodyPr wrap="square" lIns="0" tIns="0" rIns="0" bIns="0">
            <a:spAutoFit/>
          </a:bodyPr>
          <a:lstStyle>
            <a:lvl1pPr>
              <a:defRPr sz="1800" b="1" i="0">
                <a:solidFill>
                  <a:srgbClr val="1F3863"/>
                </a:solidFill>
                <a:latin typeface="Calibri"/>
                <a:cs typeface="Calibri"/>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771134" y="6663258"/>
            <a:ext cx="651510" cy="152400"/>
          </a:xfrm>
          <a:prstGeom prst="rect">
            <a:avLst/>
          </a:prstGeom>
        </p:spPr>
        <p:txBody>
          <a:bodyPr wrap="square" lIns="0" tIns="0" rIns="0" bIns="0">
            <a:spAutoFit/>
          </a:bodyPr>
          <a:lstStyle>
            <a:lvl1pPr>
              <a:defRPr sz="1000" b="0" i="0">
                <a:solidFill>
                  <a:srgbClr val="A80000"/>
                </a:solidFill>
                <a:latin typeface="Calibri"/>
                <a:cs typeface="Calibri"/>
              </a:defRPr>
            </a:lvl1pPr>
          </a:lstStyle>
          <a:p>
            <a:pPr marL="12700">
              <a:lnSpc>
                <a:spcPts val="1045"/>
              </a:lnSpc>
            </a:pPr>
            <a:r>
              <a:rPr spc="-5" dirty="0"/>
              <a:t>Confidential</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 Target="slide33.xml"/><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3.jp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png"/><Relationship Id="rId9"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D6C336-61C6-4C24-9F49-CC4C75078FAA}"/>
              </a:ext>
            </a:extLst>
          </p:cNvPr>
          <p:cNvGrpSpPr/>
          <p:nvPr/>
        </p:nvGrpSpPr>
        <p:grpSpPr>
          <a:xfrm>
            <a:off x="0" y="6748196"/>
            <a:ext cx="12192000" cy="149560"/>
            <a:chOff x="0" y="751260"/>
            <a:chExt cx="12192000" cy="149560"/>
          </a:xfrm>
        </p:grpSpPr>
        <p:sp>
          <p:nvSpPr>
            <p:cNvPr id="5" name="Rectangle 4">
              <a:extLst>
                <a:ext uri="{FF2B5EF4-FFF2-40B4-BE49-F238E27FC236}">
                  <a16:creationId xmlns:a16="http://schemas.microsoft.com/office/drawing/2014/main" id="{39BC88EB-3593-4DFD-B5E4-FBABC7F7235D}"/>
                </a:ext>
              </a:extLst>
            </p:cNvPr>
            <p:cNvSpPr/>
            <p:nvPr userDrawn="1"/>
          </p:nvSpPr>
          <p:spPr>
            <a:xfrm>
              <a:off x="0" y="764811"/>
              <a:ext cx="5682343" cy="136009"/>
            </a:xfrm>
            <a:prstGeom prst="rect">
              <a:avLst/>
            </a:prstGeom>
            <a:gradFill flip="none" rotWithShape="1">
              <a:gsLst>
                <a:gs pos="0">
                  <a:schemeClr val="accent6">
                    <a:lumMod val="0"/>
                    <a:lumOff val="100000"/>
                  </a:schemeClr>
                </a:gs>
                <a:gs pos="18000">
                  <a:schemeClr val="accent6">
                    <a:lumMod val="0"/>
                    <a:lumOff val="100000"/>
                  </a:schemeClr>
                </a:gs>
                <a:gs pos="100000">
                  <a:schemeClr val="accent6">
                    <a:lumMod val="10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a:extLst>
                <a:ext uri="{FF2B5EF4-FFF2-40B4-BE49-F238E27FC236}">
                  <a16:creationId xmlns:a16="http://schemas.microsoft.com/office/drawing/2014/main" id="{FC5CC4A2-58C6-4E1F-A1E7-B804A02448C2}"/>
                </a:ext>
              </a:extLst>
            </p:cNvPr>
            <p:cNvSpPr/>
            <p:nvPr userDrawn="1"/>
          </p:nvSpPr>
          <p:spPr>
            <a:xfrm>
              <a:off x="4587240" y="751260"/>
              <a:ext cx="7604760" cy="136009"/>
            </a:xfrm>
            <a:prstGeom prst="rect">
              <a:avLst/>
            </a:prstGeom>
            <a:solidFill>
              <a:srgbClr val="FF6F0D">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itle 1">
            <a:extLst>
              <a:ext uri="{FF2B5EF4-FFF2-40B4-BE49-F238E27FC236}">
                <a16:creationId xmlns:a16="http://schemas.microsoft.com/office/drawing/2014/main" id="{CCC42BCE-BC4D-479D-AA93-A65EF009CA3B}"/>
              </a:ext>
            </a:extLst>
          </p:cNvPr>
          <p:cNvSpPr txBox="1">
            <a:spLocks/>
          </p:cNvSpPr>
          <p:nvPr/>
        </p:nvSpPr>
        <p:spPr>
          <a:xfrm>
            <a:off x="1272270" y="990600"/>
            <a:ext cx="10180859" cy="128587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rgbClr val="342A66"/>
                </a:solidFill>
                <a:latin typeface="IBM Plex Sans" panose="020B0503050000000000" pitchFamily="34"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IN" sz="4000" b="1" i="0" u="none" strike="noStrike" kern="1200" cap="none" spc="0" normalizeH="0" baseline="0" noProof="0" dirty="0">
                <a:ln>
                  <a:noFill/>
                </a:ln>
                <a:solidFill>
                  <a:srgbClr val="342A66"/>
                </a:solidFill>
                <a:effectLst/>
                <a:uLnTx/>
                <a:uFillTx/>
                <a:latin typeface="IBM Plex Sans" panose="020B0503050000000000" pitchFamily="34" charset="0"/>
                <a:ea typeface="+mj-ea"/>
                <a:cs typeface="+mj-cs"/>
              </a:rPr>
              <a:t>INDIA INTERNATIONAL BULLION EXCHANGE IFSC LTD.</a:t>
            </a:r>
          </a:p>
        </p:txBody>
      </p:sp>
      <p:pic>
        <p:nvPicPr>
          <p:cNvPr id="3" name="Picture 2" descr="Logo, company name&#10;&#10;Description automatically generated">
            <a:extLst>
              <a:ext uri="{FF2B5EF4-FFF2-40B4-BE49-F238E27FC236}">
                <a16:creationId xmlns:a16="http://schemas.microsoft.com/office/drawing/2014/main" id="{D08A9A9E-971B-16A2-0292-6D287F5AFDA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470" t="35985" r="3833" b="34546"/>
          <a:stretch/>
        </p:blipFill>
        <p:spPr>
          <a:xfrm>
            <a:off x="4236624" y="2490385"/>
            <a:ext cx="4094939" cy="1407844"/>
          </a:xfrm>
          <a:prstGeom prst="rect">
            <a:avLst/>
          </a:prstGeom>
        </p:spPr>
      </p:pic>
      <p:sp>
        <p:nvSpPr>
          <p:cNvPr id="8" name="TextBox 7">
            <a:extLst>
              <a:ext uri="{FF2B5EF4-FFF2-40B4-BE49-F238E27FC236}">
                <a16:creationId xmlns:a16="http://schemas.microsoft.com/office/drawing/2014/main" id="{6A6C9EA8-0650-DDAC-F16D-15BEA84EF3FF}"/>
              </a:ext>
            </a:extLst>
          </p:cNvPr>
          <p:cNvSpPr txBox="1"/>
          <p:nvPr/>
        </p:nvSpPr>
        <p:spPr>
          <a:xfrm>
            <a:off x="0" y="4201887"/>
            <a:ext cx="12192000" cy="1938992"/>
          </a:xfrm>
          <a:prstGeom prst="rect">
            <a:avLst/>
          </a:prstGeom>
          <a:noFill/>
        </p:spPr>
        <p:txBody>
          <a:bodyPr wrap="square" rtlCol="0">
            <a:spAutoFit/>
          </a:bodyPr>
          <a:lstStyle/>
          <a:p>
            <a:pPr algn="ctr"/>
            <a:r>
              <a:rPr lang="en-IN" sz="4000" b="1" dirty="0">
                <a:solidFill>
                  <a:srgbClr val="342A66"/>
                </a:solidFill>
                <a:latin typeface="IBM Plex Sans" panose="020B0503050000000000" pitchFamily="34" charset="0"/>
                <a:ea typeface="+mj-ea"/>
                <a:cs typeface="+mj-cs"/>
              </a:rPr>
              <a:t>Presentation </a:t>
            </a:r>
          </a:p>
          <a:p>
            <a:pPr algn="ctr"/>
            <a:r>
              <a:rPr lang="en-IN" sz="4000" b="1" dirty="0">
                <a:solidFill>
                  <a:srgbClr val="342A66"/>
                </a:solidFill>
                <a:latin typeface="IBM Plex Sans" panose="020B0503050000000000" pitchFamily="34" charset="0"/>
                <a:ea typeface="+mj-ea"/>
                <a:cs typeface="+mj-cs"/>
              </a:rPr>
              <a:t>for </a:t>
            </a:r>
          </a:p>
          <a:p>
            <a:pPr algn="ctr"/>
            <a:r>
              <a:rPr lang="en-IN" sz="4000" b="1" dirty="0">
                <a:solidFill>
                  <a:srgbClr val="342A66"/>
                </a:solidFill>
                <a:latin typeface="IBM Plex Sans" panose="020B0503050000000000" pitchFamily="34" charset="0"/>
                <a:ea typeface="+mj-ea"/>
                <a:cs typeface="+mj-cs"/>
              </a:rPr>
              <a:t>Webinar on TRQ Application Fees Refund Process</a:t>
            </a:r>
          </a:p>
        </p:txBody>
      </p:sp>
    </p:spTree>
    <p:extLst>
      <p:ext uri="{BB962C8B-B14F-4D97-AF65-F5344CB8AC3E}">
        <p14:creationId xmlns:p14="http://schemas.microsoft.com/office/powerpoint/2010/main" val="409255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5D6F60-3A1B-AF4E-7134-B91B18BA3949}"/>
              </a:ext>
            </a:extLst>
          </p:cNvPr>
          <p:cNvSpPr>
            <a:spLocks noGrp="1"/>
          </p:cNvSpPr>
          <p:nvPr>
            <p:ph type="body" idx="1"/>
          </p:nvPr>
        </p:nvSpPr>
        <p:spPr>
          <a:xfrm>
            <a:off x="609600" y="1295400"/>
            <a:ext cx="11049000" cy="5034648"/>
          </a:xfrm>
        </p:spPr>
        <p:txBody>
          <a:bodyPr/>
          <a:lstStyle/>
          <a:p>
            <a:pPr marL="685800" lvl="2" algn="just">
              <a:lnSpc>
                <a:spcPct val="150000"/>
              </a:lnSpc>
              <a:spcAft>
                <a:spcPts val="800"/>
              </a:spcAft>
            </a:pPr>
            <a:r>
              <a:rPr lang="en-IN" sz="2200" kern="100" dirty="0">
                <a:latin typeface="Aptos" panose="020B0004020202020204" pitchFamily="34" charset="0"/>
                <a:cs typeface="Times New Roman" panose="02020603050405020304" pitchFamily="18" charset="0"/>
              </a:rPr>
              <a:t>ii. </a:t>
            </a:r>
            <a:r>
              <a:rPr lang="en-IN" sz="2200" b="1" kern="100" dirty="0">
                <a:latin typeface="Aptos" panose="020B0004020202020204" pitchFamily="34" charset="0"/>
                <a:cs typeface="Times New Roman" panose="02020603050405020304" pitchFamily="18" charset="0"/>
              </a:rPr>
              <a:t>90% </a:t>
            </a:r>
            <a:r>
              <a:rPr lang="en-IN" sz="2200" kern="100" dirty="0">
                <a:latin typeface="Aptos" panose="020B0004020202020204" pitchFamily="34" charset="0"/>
                <a:cs typeface="Times New Roman" panose="02020603050405020304" pitchFamily="18" charset="0"/>
              </a:rPr>
              <a:t>of annual turnover in the </a:t>
            </a:r>
            <a:r>
              <a:rPr lang="en-IN" sz="2200" b="1" kern="100" dirty="0">
                <a:latin typeface="Aptos" panose="020B0004020202020204" pitchFamily="34" charset="0"/>
                <a:cs typeface="Times New Roman" panose="02020603050405020304" pitchFamily="18" charset="0"/>
              </a:rPr>
              <a:t>previous entire financial year including the current financial</a:t>
            </a:r>
            <a:r>
              <a:rPr lang="en-IN" sz="2200" kern="100" dirty="0">
                <a:latin typeface="Aptos" panose="020B0004020202020204" pitchFamily="34" charset="0"/>
                <a:cs typeface="Times New Roman" panose="02020603050405020304" pitchFamily="18" charset="0"/>
              </a:rPr>
              <a:t> </a:t>
            </a:r>
            <a:r>
              <a:rPr lang="en-IN" sz="2200" b="1" kern="100" dirty="0">
                <a:latin typeface="Aptos" panose="020B0004020202020204" pitchFamily="34" charset="0"/>
                <a:cs typeface="Times New Roman" panose="02020603050405020304" pitchFamily="18" charset="0"/>
              </a:rPr>
              <a:t>year</a:t>
            </a:r>
            <a:r>
              <a:rPr lang="en-IN" sz="2200" kern="100" dirty="0">
                <a:latin typeface="Aptos" panose="020B0004020202020204" pitchFamily="34" charset="0"/>
                <a:cs typeface="Times New Roman" panose="02020603050405020304" pitchFamily="18" charset="0"/>
              </a:rPr>
              <a:t> until the date of making the application. </a:t>
            </a:r>
          </a:p>
          <a:p>
            <a:pPr marL="228600" lvl="1" algn="just">
              <a:lnSpc>
                <a:spcPct val="150000"/>
              </a:lnSpc>
              <a:spcAft>
                <a:spcPts val="800"/>
              </a:spcAft>
            </a:pPr>
            <a:r>
              <a:rPr lang="en-IN" sz="2200" kern="100" dirty="0">
                <a:latin typeface="Aptos" panose="020B0004020202020204" pitchFamily="34" charset="0"/>
                <a:cs typeface="Times New Roman" panose="02020603050405020304" pitchFamily="18" charset="0"/>
              </a:rPr>
              <a:t>are through dealing in goods falling under ITS(HS) codes 7106, 7108, 7113, 7114 and 7118 under Chapter 71 of ITC(HS); and</a:t>
            </a:r>
          </a:p>
          <a:p>
            <a:pPr marL="228600" lvl="1" algn="just">
              <a:lnSpc>
                <a:spcPct val="150000"/>
              </a:lnSpc>
              <a:spcAft>
                <a:spcPts val="800"/>
              </a:spcAft>
            </a:pPr>
            <a:r>
              <a:rPr lang="en-IN" sz="2200" kern="100" dirty="0">
                <a:latin typeface="Aptos" panose="020B0004020202020204" pitchFamily="34" charset="0"/>
                <a:cs typeface="Times New Roman" panose="02020603050405020304" pitchFamily="18" charset="0"/>
              </a:rPr>
              <a:t>d) The entity shall have a minimum net worth of </a:t>
            </a:r>
            <a:r>
              <a:rPr lang="en-IN" sz="2200" b="1" kern="100" dirty="0">
                <a:latin typeface="Aptos" panose="020B0004020202020204" pitchFamily="34" charset="0"/>
                <a:cs typeface="Times New Roman" panose="02020603050405020304" pitchFamily="18" charset="0"/>
              </a:rPr>
              <a:t>INR 15 crore </a:t>
            </a:r>
            <a:r>
              <a:rPr lang="en-IN" sz="2200" kern="100" dirty="0">
                <a:latin typeface="Aptos" panose="020B0004020202020204" pitchFamily="34" charset="0"/>
                <a:cs typeface="Times New Roman" panose="02020603050405020304" pitchFamily="18" charset="0"/>
              </a:rPr>
              <a:t>as per its latest audited financial statement.</a:t>
            </a:r>
          </a:p>
          <a:p>
            <a:pPr algn="just">
              <a:lnSpc>
                <a:spcPct val="150000"/>
              </a:lnSpc>
              <a:spcAft>
                <a:spcPts val="800"/>
              </a:spcAft>
            </a:pPr>
            <a:r>
              <a:rPr lang="en-IN" sz="2200" kern="100" dirty="0">
                <a:latin typeface="Aptos" panose="020B0004020202020204" pitchFamily="34" charset="0"/>
                <a:cs typeface="Times New Roman" panose="02020603050405020304" pitchFamily="18" charset="0"/>
              </a:rPr>
              <a:t> e) An applicant shall be considered for notification as a Qualified Jeweller only if it   </a:t>
            </a:r>
          </a:p>
          <a:p>
            <a:pPr algn="just">
              <a:lnSpc>
                <a:spcPct val="150000"/>
              </a:lnSpc>
              <a:spcAft>
                <a:spcPts val="800"/>
              </a:spcAft>
            </a:pPr>
            <a:r>
              <a:rPr lang="en-IN" sz="2200" kern="100" dirty="0">
                <a:latin typeface="Aptos" panose="020B0004020202020204" pitchFamily="34" charset="0"/>
                <a:cs typeface="Times New Roman" panose="02020603050405020304" pitchFamily="18" charset="0"/>
              </a:rPr>
              <a:t>    qualifies  as a “fit and proper person”.</a:t>
            </a:r>
          </a:p>
          <a:p>
            <a:pPr algn="just">
              <a:lnSpc>
                <a:spcPct val="150000"/>
              </a:lnSpc>
              <a:spcAft>
                <a:spcPts val="800"/>
              </a:spcAft>
            </a:pPr>
            <a:r>
              <a:rPr lang="en-US" sz="2200" b="1" kern="100" dirty="0">
                <a:latin typeface="Aptos" panose="020B0004020202020204" pitchFamily="34" charset="0"/>
                <a:cs typeface="Times New Roman" panose="02020603050405020304" pitchFamily="18" charset="0"/>
              </a:rPr>
              <a:t>Ref. Para 3</a:t>
            </a:r>
          </a:p>
        </p:txBody>
      </p:sp>
      <p:sp>
        <p:nvSpPr>
          <p:cNvPr id="4" name="Title 4">
            <a:extLst>
              <a:ext uri="{FF2B5EF4-FFF2-40B4-BE49-F238E27FC236}">
                <a16:creationId xmlns:a16="http://schemas.microsoft.com/office/drawing/2014/main" id="{F3EEAB66-0EFA-FFB3-3385-7167405FD8BD}"/>
              </a:ext>
            </a:extLst>
          </p:cNvPr>
          <p:cNvSpPr txBox="1">
            <a:spLocks/>
          </p:cNvSpPr>
          <p:nvPr/>
        </p:nvSpPr>
        <p:spPr>
          <a:xfrm>
            <a:off x="304800" y="304800"/>
            <a:ext cx="10563306" cy="484748"/>
          </a:xfrm>
          <a:prstGeom prst="rect">
            <a:avLst/>
          </a:prstGeom>
        </p:spPr>
        <p:txBody>
          <a:bodyPr wrap="square" lIns="0" tIns="0" rIns="0" bIns="0">
            <a:spAutoFit/>
          </a:bodyPr>
          <a:lstStyle>
            <a:lvl1pPr>
              <a:defRPr sz="1800" b="1" i="0">
                <a:solidFill>
                  <a:srgbClr val="1F3863"/>
                </a:solidFill>
                <a:latin typeface="Calibri"/>
                <a:ea typeface="+mj-ea"/>
                <a:cs typeface="Calibri"/>
              </a:defRPr>
            </a:lvl1pPr>
          </a:lstStyle>
          <a:p>
            <a:pPr algn="ctr" rtl="0" fontAlgn="base">
              <a:lnSpc>
                <a:spcPct val="90000"/>
              </a:lnSpc>
              <a:spcBef>
                <a:spcPct val="0"/>
              </a:spcBef>
              <a:defRPr/>
            </a:pPr>
            <a:r>
              <a:rPr lang="en-US" sz="3500" dirty="0"/>
              <a:t>Revised Norms for being a Qualified </a:t>
            </a:r>
            <a:r>
              <a:rPr lang="en-US" sz="3500" dirty="0" err="1"/>
              <a:t>Jeweller</a:t>
            </a:r>
            <a:r>
              <a:rPr lang="en-US" sz="3500" dirty="0"/>
              <a:t> (QJ)…2/2</a:t>
            </a:r>
            <a:endParaRPr lang="en-IN" sz="3500" dirty="0"/>
          </a:p>
        </p:txBody>
      </p:sp>
      <p:pic>
        <p:nvPicPr>
          <p:cNvPr id="2" name="object 2">
            <a:extLst>
              <a:ext uri="{FF2B5EF4-FFF2-40B4-BE49-F238E27FC236}">
                <a16:creationId xmlns:a16="http://schemas.microsoft.com/office/drawing/2014/main" id="{21DB89AF-961C-47C4-95AD-F217226133EA}"/>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2127863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530D3-C615-E2A5-EFC9-47DEA836CF27}"/>
              </a:ext>
            </a:extLst>
          </p:cNvPr>
          <p:cNvSpPr>
            <a:spLocks noGrp="1"/>
          </p:cNvSpPr>
          <p:nvPr>
            <p:ph type="title"/>
          </p:nvPr>
        </p:nvSpPr>
        <p:spPr>
          <a:xfrm>
            <a:off x="685800" y="152400"/>
            <a:ext cx="5601969" cy="538609"/>
          </a:xfrm>
        </p:spPr>
        <p:txBody>
          <a:bodyPr/>
          <a:lstStyle/>
          <a:p>
            <a:r>
              <a:rPr lang="en-US" sz="3500" kern="1200" dirty="0"/>
              <a:t>Fit &amp; Proper person…1/2</a:t>
            </a:r>
            <a:endParaRPr lang="en-IN" sz="3500" kern="1200" dirty="0"/>
          </a:p>
        </p:txBody>
      </p:sp>
      <p:sp>
        <p:nvSpPr>
          <p:cNvPr id="3" name="Text Placeholder 2">
            <a:extLst>
              <a:ext uri="{FF2B5EF4-FFF2-40B4-BE49-F238E27FC236}">
                <a16:creationId xmlns:a16="http://schemas.microsoft.com/office/drawing/2014/main" id="{981913D8-495B-914A-9A38-374816251B00}"/>
              </a:ext>
            </a:extLst>
          </p:cNvPr>
          <p:cNvSpPr>
            <a:spLocks noGrp="1"/>
          </p:cNvSpPr>
          <p:nvPr>
            <p:ph type="body" idx="1"/>
          </p:nvPr>
        </p:nvSpPr>
        <p:spPr>
          <a:xfrm>
            <a:off x="304800" y="914400"/>
            <a:ext cx="11582400" cy="4932056"/>
          </a:xfrm>
        </p:spPr>
        <p:txBody>
          <a:bodyPr/>
          <a:lstStyle/>
          <a:p>
            <a:pPr algn="just">
              <a:lnSpc>
                <a:spcPct val="150000"/>
              </a:lnSpc>
              <a:spcAft>
                <a:spcPts val="800"/>
              </a:spcAft>
            </a:pPr>
            <a:r>
              <a:rPr lang="en-US" sz="2200" kern="100" dirty="0">
                <a:latin typeface="Aptos" panose="020B0004020202020204" pitchFamily="34" charset="0"/>
                <a:cs typeface="Times New Roman" panose="02020603050405020304" pitchFamily="18" charset="0"/>
              </a:rPr>
              <a:t>For the purpose of determining as to whether any person is a ‘fit and proper person’, the IFSCA or IIBX may take into account any criteria as it deems fit, including but not limited to the following: </a:t>
            </a:r>
          </a:p>
          <a:p>
            <a:pPr marL="514350" indent="-514350" algn="just">
              <a:lnSpc>
                <a:spcPct val="150000"/>
              </a:lnSpc>
              <a:spcAft>
                <a:spcPts val="800"/>
              </a:spcAft>
              <a:buAutoNum type="romanLcPeriod"/>
            </a:pPr>
            <a:r>
              <a:rPr lang="en-US" sz="2200" kern="100" dirty="0">
                <a:latin typeface="Aptos" panose="020B0004020202020204" pitchFamily="34" charset="0"/>
                <a:cs typeface="Times New Roman" panose="02020603050405020304" pitchFamily="18" charset="0"/>
              </a:rPr>
              <a:t>integrity, honesty, ethical </a:t>
            </a:r>
            <a:r>
              <a:rPr lang="en-US" sz="2200" kern="100" dirty="0" err="1">
                <a:latin typeface="Aptos" panose="020B0004020202020204" pitchFamily="34" charset="0"/>
                <a:cs typeface="Times New Roman" panose="02020603050405020304" pitchFamily="18" charset="0"/>
              </a:rPr>
              <a:t>behaviour</a:t>
            </a:r>
            <a:r>
              <a:rPr lang="en-US" sz="2200" kern="100" dirty="0">
                <a:latin typeface="Aptos" panose="020B0004020202020204" pitchFamily="34" charset="0"/>
                <a:cs typeface="Times New Roman" panose="02020603050405020304" pitchFamily="18" charset="0"/>
              </a:rPr>
              <a:t>, reputation, fairness and character of the person. </a:t>
            </a:r>
          </a:p>
          <a:p>
            <a:pPr marL="514350" indent="-514350" algn="just">
              <a:lnSpc>
                <a:spcPct val="150000"/>
              </a:lnSpc>
              <a:spcAft>
                <a:spcPts val="800"/>
              </a:spcAft>
              <a:buAutoNum type="romanLcPeriod"/>
            </a:pPr>
            <a:r>
              <a:rPr lang="en-US" sz="2200" kern="100" dirty="0">
                <a:latin typeface="Aptos" panose="020B0004020202020204" pitchFamily="34" charset="0"/>
                <a:cs typeface="Times New Roman" panose="02020603050405020304" pitchFamily="18" charset="0"/>
              </a:rPr>
              <a:t>ii. the person not incurring any of the following disqualifications: </a:t>
            </a:r>
          </a:p>
          <a:p>
            <a:pPr marL="342900" indent="-342900" algn="just">
              <a:lnSpc>
                <a:spcPct val="150000"/>
              </a:lnSpc>
              <a:spcAft>
                <a:spcPts val="800"/>
              </a:spcAft>
              <a:buAutoNum type="alphaLcPeriod"/>
            </a:pPr>
            <a:r>
              <a:rPr lang="en-US" sz="2200" kern="100" dirty="0">
                <a:latin typeface="Aptos" panose="020B0004020202020204" pitchFamily="34" charset="0"/>
                <a:cs typeface="Times New Roman" panose="02020603050405020304" pitchFamily="18" charset="0"/>
              </a:rPr>
              <a:t>an order of conviction has been passed against such person by a court for any economic offence or any offence of the securities law or bullion market; </a:t>
            </a:r>
          </a:p>
          <a:p>
            <a:pPr algn="just">
              <a:lnSpc>
                <a:spcPct val="150000"/>
              </a:lnSpc>
              <a:spcAft>
                <a:spcPts val="800"/>
              </a:spcAft>
            </a:pPr>
            <a:r>
              <a:rPr lang="en-US" sz="2200" kern="100" dirty="0">
                <a:latin typeface="Aptos" panose="020B0004020202020204" pitchFamily="34" charset="0"/>
                <a:cs typeface="Times New Roman" panose="02020603050405020304" pitchFamily="18" charset="0"/>
              </a:rPr>
              <a:t>b. an order of restraint, prohibition or debarment has been passed against such person by the IFSCA or any other regulatory authority or enforcement agency in any matter concerning securities laws or financial markets or bullion market and such order is in force; </a:t>
            </a:r>
          </a:p>
        </p:txBody>
      </p:sp>
      <p:pic>
        <p:nvPicPr>
          <p:cNvPr id="4" name="object 2">
            <a:extLst>
              <a:ext uri="{FF2B5EF4-FFF2-40B4-BE49-F238E27FC236}">
                <a16:creationId xmlns:a16="http://schemas.microsoft.com/office/drawing/2014/main" id="{F0D34C17-5EA4-C156-ED4F-A0DD0A4C2E34}"/>
              </a:ext>
            </a:extLst>
          </p:cNvPr>
          <p:cNvPicPr/>
          <p:nvPr/>
        </p:nvPicPr>
        <p:blipFill>
          <a:blip r:embed="rId2" cstate="print"/>
          <a:stretch>
            <a:fillRect/>
          </a:stretch>
        </p:blipFill>
        <p:spPr>
          <a:xfrm>
            <a:off x="11053372" y="6400800"/>
            <a:ext cx="1138628" cy="379455"/>
          </a:xfrm>
          <a:prstGeom prst="rect">
            <a:avLst/>
          </a:prstGeom>
        </p:spPr>
      </p:pic>
    </p:spTree>
    <p:extLst>
      <p:ext uri="{BB962C8B-B14F-4D97-AF65-F5344CB8AC3E}">
        <p14:creationId xmlns:p14="http://schemas.microsoft.com/office/powerpoint/2010/main" val="245615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CB47F8-D18C-CABA-FCAD-79C1ADC48E02}"/>
              </a:ext>
            </a:extLst>
          </p:cNvPr>
          <p:cNvSpPr>
            <a:spLocks noGrp="1"/>
          </p:cNvSpPr>
          <p:nvPr>
            <p:ph type="body" idx="1"/>
          </p:nvPr>
        </p:nvSpPr>
        <p:spPr>
          <a:xfrm>
            <a:off x="609600" y="990600"/>
            <a:ext cx="11430000" cy="5537350"/>
          </a:xfrm>
        </p:spPr>
        <p:txBody>
          <a:bodyPr/>
          <a:lstStyle/>
          <a:p>
            <a:pPr>
              <a:lnSpc>
                <a:spcPct val="150000"/>
              </a:lnSpc>
            </a:pPr>
            <a:r>
              <a:rPr lang="en-US" sz="2200" kern="100" dirty="0">
                <a:latin typeface="Aptos" panose="020B0004020202020204" pitchFamily="34" charset="0"/>
                <a:cs typeface="Times New Roman" panose="02020603050405020304" pitchFamily="18" charset="0"/>
              </a:rPr>
              <a:t>c. recovery proceedings have been initiated by the IFSCA against such person and are pending; </a:t>
            </a:r>
          </a:p>
          <a:p>
            <a:pPr>
              <a:lnSpc>
                <a:spcPct val="150000"/>
              </a:lnSpc>
            </a:pPr>
            <a:r>
              <a:rPr lang="en-US" sz="2200" kern="100" dirty="0">
                <a:latin typeface="Aptos" panose="020B0004020202020204" pitchFamily="34" charset="0"/>
                <a:cs typeface="Times New Roman" panose="02020603050405020304" pitchFamily="18" charset="0"/>
              </a:rPr>
              <a:t>d. an order of conviction has been passed against such person by a court for any offence involving moral turpitude; </a:t>
            </a:r>
          </a:p>
          <a:p>
            <a:pPr>
              <a:lnSpc>
                <a:spcPct val="150000"/>
              </a:lnSpc>
            </a:pPr>
            <a:r>
              <a:rPr lang="en-US" sz="2200" kern="100" dirty="0">
                <a:latin typeface="Aptos" panose="020B0004020202020204" pitchFamily="34" charset="0"/>
                <a:cs typeface="Times New Roman" panose="02020603050405020304" pitchFamily="18" charset="0"/>
              </a:rPr>
              <a:t>e. any winding up proceedings have been initiated or an order for winding up has been passed against such person; </a:t>
            </a:r>
          </a:p>
          <a:p>
            <a:pPr>
              <a:lnSpc>
                <a:spcPct val="150000"/>
              </a:lnSpc>
            </a:pPr>
            <a:r>
              <a:rPr lang="en-US" sz="2200" kern="100" dirty="0">
                <a:latin typeface="Aptos" panose="020B0004020202020204" pitchFamily="34" charset="0"/>
                <a:cs typeface="Times New Roman" panose="02020603050405020304" pitchFamily="18" charset="0"/>
              </a:rPr>
              <a:t>f. such person has been declared insolvent and not discharged; </a:t>
            </a:r>
          </a:p>
          <a:p>
            <a:pPr>
              <a:lnSpc>
                <a:spcPct val="150000"/>
              </a:lnSpc>
            </a:pPr>
            <a:r>
              <a:rPr lang="en-US" sz="2200" kern="100" dirty="0">
                <a:latin typeface="Aptos" panose="020B0004020202020204" pitchFamily="34" charset="0"/>
                <a:cs typeface="Times New Roman" panose="02020603050405020304" pitchFamily="18" charset="0"/>
              </a:rPr>
              <a:t>g. such person has been found to be of unsound mind by a court of competent jurisdiction and the finding is in force; h. such person has been categorized as a </a:t>
            </a:r>
            <a:r>
              <a:rPr lang="en-US" sz="2200" kern="100" dirty="0" err="1">
                <a:latin typeface="Aptos" panose="020B0004020202020204" pitchFamily="34" charset="0"/>
                <a:cs typeface="Times New Roman" panose="02020603050405020304" pitchFamily="18" charset="0"/>
              </a:rPr>
              <a:t>wilful</a:t>
            </a:r>
            <a:r>
              <a:rPr lang="en-US" sz="2200" kern="100" dirty="0">
                <a:latin typeface="Aptos" panose="020B0004020202020204" pitchFamily="34" charset="0"/>
                <a:cs typeface="Times New Roman" panose="02020603050405020304" pitchFamily="18" charset="0"/>
              </a:rPr>
              <a:t> defaulter; </a:t>
            </a:r>
          </a:p>
          <a:p>
            <a:pPr>
              <a:lnSpc>
                <a:spcPct val="150000"/>
              </a:lnSpc>
            </a:pPr>
            <a:r>
              <a:rPr lang="en-US" sz="2200" kern="100" dirty="0" err="1">
                <a:latin typeface="Aptos" panose="020B0004020202020204" pitchFamily="34" charset="0"/>
                <a:cs typeface="Times New Roman" panose="02020603050405020304" pitchFamily="18" charset="0"/>
              </a:rPr>
              <a:t>i</a:t>
            </a:r>
            <a:r>
              <a:rPr lang="en-US" sz="2200" kern="100" dirty="0">
                <a:latin typeface="Aptos" panose="020B0004020202020204" pitchFamily="34" charset="0"/>
                <a:cs typeface="Times New Roman" panose="02020603050405020304" pitchFamily="18" charset="0"/>
              </a:rPr>
              <a:t>. such person has been declared a fugitive economic offender; </a:t>
            </a:r>
          </a:p>
          <a:p>
            <a:pPr>
              <a:lnSpc>
                <a:spcPct val="150000"/>
              </a:lnSpc>
            </a:pPr>
            <a:r>
              <a:rPr lang="en-US" sz="2200" kern="100" dirty="0">
                <a:latin typeface="Aptos" panose="020B0004020202020204" pitchFamily="34" charset="0"/>
                <a:cs typeface="Times New Roman" panose="02020603050405020304" pitchFamily="18" charset="0"/>
              </a:rPr>
              <a:t>j. any other disqualification as may be specified by the IFSCA from time to time.</a:t>
            </a:r>
          </a:p>
          <a:p>
            <a:pPr algn="just">
              <a:lnSpc>
                <a:spcPct val="150000"/>
              </a:lnSpc>
            </a:pPr>
            <a:r>
              <a:rPr lang="en-US" sz="2200" b="1" kern="100" dirty="0">
                <a:latin typeface="Aptos" panose="020B0004020202020204" pitchFamily="34" charset="0"/>
                <a:cs typeface="Times New Roman" panose="02020603050405020304" pitchFamily="18" charset="0"/>
              </a:rPr>
              <a:t>Ref para 7 (j)</a:t>
            </a:r>
            <a:endParaRPr lang="en-IN" sz="2200" b="1" kern="100" dirty="0">
              <a:latin typeface="Aptos" panose="020B000402020202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60C51393-1EA4-D5AC-F966-669D196F6A19}"/>
              </a:ext>
            </a:extLst>
          </p:cNvPr>
          <p:cNvSpPr txBox="1">
            <a:spLocks/>
          </p:cNvSpPr>
          <p:nvPr/>
        </p:nvSpPr>
        <p:spPr>
          <a:xfrm>
            <a:off x="685800" y="152400"/>
            <a:ext cx="5601969" cy="538609"/>
          </a:xfrm>
          <a:prstGeom prst="rect">
            <a:avLst/>
          </a:prstGeom>
        </p:spPr>
        <p:txBody>
          <a:bodyPr wrap="square" lIns="0" tIns="0" rIns="0" bIns="0">
            <a:spAutoFit/>
          </a:bodyPr>
          <a:lstStyle>
            <a:lvl1pPr>
              <a:defRPr sz="1800" b="1" i="0">
                <a:solidFill>
                  <a:srgbClr val="1F3863"/>
                </a:solidFill>
                <a:latin typeface="Calibri"/>
                <a:ea typeface="+mj-ea"/>
                <a:cs typeface="Calibri"/>
              </a:defRPr>
            </a:lvl1pPr>
          </a:lstStyle>
          <a:p>
            <a:r>
              <a:rPr lang="en-US" sz="3500" kern="1200" dirty="0"/>
              <a:t>Fit &amp; Proper person…2/2</a:t>
            </a:r>
            <a:endParaRPr lang="en-IN" sz="3500" kern="1200" dirty="0"/>
          </a:p>
        </p:txBody>
      </p:sp>
      <p:pic>
        <p:nvPicPr>
          <p:cNvPr id="2" name="object 2">
            <a:extLst>
              <a:ext uri="{FF2B5EF4-FFF2-40B4-BE49-F238E27FC236}">
                <a16:creationId xmlns:a16="http://schemas.microsoft.com/office/drawing/2014/main" id="{9FD4834A-84B8-62FF-4DCF-7A97B6D38176}"/>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870030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6139D-8E8F-B37E-7431-1FC1E85235DC}"/>
              </a:ext>
            </a:extLst>
          </p:cNvPr>
          <p:cNvSpPr>
            <a:spLocks noGrp="1"/>
          </p:cNvSpPr>
          <p:nvPr>
            <p:ph type="title"/>
          </p:nvPr>
        </p:nvSpPr>
        <p:spPr>
          <a:xfrm>
            <a:off x="685800" y="304800"/>
            <a:ext cx="7924800" cy="538609"/>
          </a:xfrm>
        </p:spPr>
        <p:txBody>
          <a:bodyPr/>
          <a:lstStyle/>
          <a:p>
            <a:pPr algn="l"/>
            <a:r>
              <a:rPr lang="en-US" sz="3500" dirty="0"/>
              <a:t>Purchase of BDR for import of gold/silver </a:t>
            </a:r>
            <a:endParaRPr lang="en-IN" sz="3500" dirty="0"/>
          </a:p>
        </p:txBody>
      </p:sp>
      <p:sp>
        <p:nvSpPr>
          <p:cNvPr id="3" name="Text Placeholder 2">
            <a:extLst>
              <a:ext uri="{FF2B5EF4-FFF2-40B4-BE49-F238E27FC236}">
                <a16:creationId xmlns:a16="http://schemas.microsoft.com/office/drawing/2014/main" id="{CCF5ADA3-9E68-8BE1-08B2-763CDC48BF07}"/>
              </a:ext>
            </a:extLst>
          </p:cNvPr>
          <p:cNvSpPr>
            <a:spLocks noGrp="1"/>
          </p:cNvSpPr>
          <p:nvPr>
            <p:ph type="body" idx="1"/>
          </p:nvPr>
        </p:nvSpPr>
        <p:spPr>
          <a:xfrm>
            <a:off x="609600" y="1577340"/>
            <a:ext cx="10972800" cy="2445541"/>
          </a:xfrm>
        </p:spPr>
        <p:txBody>
          <a:bodyPr/>
          <a:lstStyle/>
          <a:p>
            <a:pPr algn="just">
              <a:lnSpc>
                <a:spcPct val="150000"/>
              </a:lnSpc>
              <a:spcAft>
                <a:spcPts val="800"/>
              </a:spcAft>
            </a:pPr>
            <a:r>
              <a:rPr lang="en-IN" sz="2600" kern="100" dirty="0">
                <a:latin typeface="Aptos" panose="020B0004020202020204" pitchFamily="34" charset="0"/>
                <a:cs typeface="Times New Roman" panose="02020603050405020304" pitchFamily="18" charset="0"/>
              </a:rPr>
              <a:t>BDR purchased by Qualified Jeweller or valid India-UAE CEPA TRQ holder is extinguished and the Bill of Entry is filed before the expiry of eleven (calendar) day period. </a:t>
            </a:r>
          </a:p>
          <a:p>
            <a:pPr algn="just">
              <a:lnSpc>
                <a:spcPct val="150000"/>
              </a:lnSpc>
              <a:spcAft>
                <a:spcPts val="800"/>
              </a:spcAft>
            </a:pPr>
            <a:r>
              <a:rPr lang="en-IN" sz="2600" b="1" kern="100" dirty="0">
                <a:latin typeface="Aptos" panose="020B0004020202020204" pitchFamily="34" charset="0"/>
                <a:cs typeface="Times New Roman" panose="02020603050405020304" pitchFamily="18" charset="0"/>
              </a:rPr>
              <a:t>Ref. para 25</a:t>
            </a:r>
          </a:p>
        </p:txBody>
      </p:sp>
      <p:pic>
        <p:nvPicPr>
          <p:cNvPr id="4" name="object 2">
            <a:extLst>
              <a:ext uri="{FF2B5EF4-FFF2-40B4-BE49-F238E27FC236}">
                <a16:creationId xmlns:a16="http://schemas.microsoft.com/office/drawing/2014/main" id="{39408DE6-9F08-283E-43C3-DEF405D03E22}"/>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2929577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D3363-1CB6-8875-D189-BFEF55178C85}"/>
            </a:ext>
          </a:extLst>
        </p:cNvPr>
        <p:cNvGrpSpPr/>
        <p:nvPr/>
      </p:nvGrpSpPr>
      <p:grpSpPr>
        <a:xfrm>
          <a:off x="0" y="0"/>
          <a:ext cx="0" cy="0"/>
          <a:chOff x="0" y="0"/>
          <a:chExt cx="0" cy="0"/>
        </a:xfrm>
      </p:grpSpPr>
      <p:pic>
        <p:nvPicPr>
          <p:cNvPr id="4" name="object 2">
            <a:extLst>
              <a:ext uri="{FF2B5EF4-FFF2-40B4-BE49-F238E27FC236}">
                <a16:creationId xmlns:a16="http://schemas.microsoft.com/office/drawing/2014/main" id="{EDD516BC-833F-5207-FC00-C277B864E3F1}"/>
              </a:ext>
            </a:extLst>
          </p:cNvPr>
          <p:cNvPicPr/>
          <p:nvPr/>
        </p:nvPicPr>
        <p:blipFill>
          <a:blip r:embed="rId2" cstate="print"/>
          <a:stretch>
            <a:fillRect/>
          </a:stretch>
        </p:blipFill>
        <p:spPr>
          <a:xfrm>
            <a:off x="10896600" y="6357658"/>
            <a:ext cx="1138628" cy="379455"/>
          </a:xfrm>
          <a:prstGeom prst="rect">
            <a:avLst/>
          </a:prstGeom>
        </p:spPr>
      </p:pic>
      <p:sp>
        <p:nvSpPr>
          <p:cNvPr id="5" name="TextBox 4">
            <a:extLst>
              <a:ext uri="{FF2B5EF4-FFF2-40B4-BE49-F238E27FC236}">
                <a16:creationId xmlns:a16="http://schemas.microsoft.com/office/drawing/2014/main" id="{F00C5680-8065-45C5-9BBC-AE67CEC01F95}"/>
              </a:ext>
            </a:extLst>
          </p:cNvPr>
          <p:cNvSpPr txBox="1"/>
          <p:nvPr/>
        </p:nvSpPr>
        <p:spPr>
          <a:xfrm>
            <a:off x="762000" y="2328208"/>
            <a:ext cx="10515600" cy="1938992"/>
          </a:xfrm>
          <a:prstGeom prst="rect">
            <a:avLst/>
          </a:prstGeom>
          <a:noFill/>
        </p:spPr>
        <p:txBody>
          <a:bodyPr wrap="square" rtlCol="0">
            <a:spAutoFit/>
          </a:bodyPr>
          <a:lstStyle/>
          <a:p>
            <a:pPr algn="ctr"/>
            <a:r>
              <a:rPr lang="en-US" sz="4000" b="1" dirty="0"/>
              <a:t>TRQ Application Fees Refund Process</a:t>
            </a:r>
          </a:p>
          <a:p>
            <a:pPr algn="ctr"/>
            <a:r>
              <a:rPr lang="en-US" sz="4000" b="1" dirty="0"/>
              <a:t>at </a:t>
            </a:r>
          </a:p>
          <a:p>
            <a:pPr algn="ctr"/>
            <a:r>
              <a:rPr lang="en-US" sz="4000" b="1" dirty="0"/>
              <a:t>DGFT </a:t>
            </a:r>
            <a:endParaRPr lang="en-IN" sz="4000" b="1" dirty="0"/>
          </a:p>
        </p:txBody>
      </p:sp>
    </p:spTree>
    <p:extLst>
      <p:ext uri="{BB962C8B-B14F-4D97-AF65-F5344CB8AC3E}">
        <p14:creationId xmlns:p14="http://schemas.microsoft.com/office/powerpoint/2010/main" val="327570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A03C0E-5D65-DE18-09D6-679BFFDD8CEE}"/>
              </a:ext>
            </a:extLst>
          </p:cNvPr>
          <p:cNvPicPr>
            <a:picLocks noChangeAspect="1"/>
          </p:cNvPicPr>
          <p:nvPr/>
        </p:nvPicPr>
        <p:blipFill>
          <a:blip r:embed="rId2"/>
          <a:stretch>
            <a:fillRect/>
          </a:stretch>
        </p:blipFill>
        <p:spPr>
          <a:xfrm>
            <a:off x="609600" y="1295400"/>
            <a:ext cx="11353800" cy="2990850"/>
          </a:xfrm>
          <a:prstGeom prst="rect">
            <a:avLst/>
          </a:prstGeom>
        </p:spPr>
      </p:pic>
      <p:sp>
        <p:nvSpPr>
          <p:cNvPr id="6" name="TextBox 5">
            <a:extLst>
              <a:ext uri="{FF2B5EF4-FFF2-40B4-BE49-F238E27FC236}">
                <a16:creationId xmlns:a16="http://schemas.microsoft.com/office/drawing/2014/main" id="{856C43B8-46A6-5957-F2BD-F05752114B43}"/>
              </a:ext>
            </a:extLst>
          </p:cNvPr>
          <p:cNvSpPr txBox="1"/>
          <p:nvPr/>
        </p:nvSpPr>
        <p:spPr>
          <a:xfrm>
            <a:off x="2286000" y="457200"/>
            <a:ext cx="2057400" cy="369332"/>
          </a:xfrm>
          <a:prstGeom prst="rect">
            <a:avLst/>
          </a:prstGeom>
          <a:noFill/>
        </p:spPr>
        <p:txBody>
          <a:bodyPr wrap="square" rtlCol="0">
            <a:spAutoFit/>
          </a:bodyPr>
          <a:lstStyle/>
          <a:p>
            <a:r>
              <a:rPr lang="en-US" b="1" dirty="0"/>
              <a:t>Type DGFT.gov.in</a:t>
            </a:r>
            <a:endParaRPr lang="en-IN" b="1" dirty="0"/>
          </a:p>
        </p:txBody>
      </p:sp>
      <p:pic>
        <p:nvPicPr>
          <p:cNvPr id="4" name="object 2">
            <a:extLst>
              <a:ext uri="{FF2B5EF4-FFF2-40B4-BE49-F238E27FC236}">
                <a16:creationId xmlns:a16="http://schemas.microsoft.com/office/drawing/2014/main" id="{F3942746-81BB-2F72-AFE8-A005615047EC}"/>
              </a:ext>
            </a:extLst>
          </p:cNvPr>
          <p:cNvPicPr/>
          <p:nvPr/>
        </p:nvPicPr>
        <p:blipFill>
          <a:blip r:embed="rId3" cstate="print"/>
          <a:stretch>
            <a:fillRect/>
          </a:stretch>
        </p:blipFill>
        <p:spPr>
          <a:xfrm>
            <a:off x="10896600" y="6357658"/>
            <a:ext cx="1138628" cy="379455"/>
          </a:xfrm>
          <a:prstGeom prst="rect">
            <a:avLst/>
          </a:prstGeom>
        </p:spPr>
      </p:pic>
      <p:sp>
        <p:nvSpPr>
          <p:cNvPr id="5" name="Arrow: Left 4">
            <a:extLst>
              <a:ext uri="{FF2B5EF4-FFF2-40B4-BE49-F238E27FC236}">
                <a16:creationId xmlns:a16="http://schemas.microsoft.com/office/drawing/2014/main" id="{46F98B03-D758-9252-6E05-D4DED2535222}"/>
              </a:ext>
            </a:extLst>
          </p:cNvPr>
          <p:cNvSpPr/>
          <p:nvPr/>
        </p:nvSpPr>
        <p:spPr>
          <a:xfrm>
            <a:off x="3886200" y="1981200"/>
            <a:ext cx="1066800" cy="38100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21723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480593-7153-960F-8611-F76B384043D8}"/>
              </a:ext>
            </a:extLst>
          </p:cNvPr>
          <p:cNvPicPr>
            <a:picLocks noChangeAspect="1"/>
          </p:cNvPicPr>
          <p:nvPr/>
        </p:nvPicPr>
        <p:blipFill>
          <a:blip r:embed="rId2"/>
          <a:stretch>
            <a:fillRect/>
          </a:stretch>
        </p:blipFill>
        <p:spPr>
          <a:xfrm>
            <a:off x="0" y="990600"/>
            <a:ext cx="9982200" cy="26146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5" name="Straight Arrow Connector 4">
            <a:extLst>
              <a:ext uri="{FF2B5EF4-FFF2-40B4-BE49-F238E27FC236}">
                <a16:creationId xmlns:a16="http://schemas.microsoft.com/office/drawing/2014/main" id="{CEE3C067-6F20-0F85-5D98-F1896111A377}"/>
              </a:ext>
            </a:extLst>
          </p:cNvPr>
          <p:cNvCxnSpPr>
            <a:cxnSpLocks/>
          </p:cNvCxnSpPr>
          <p:nvPr/>
        </p:nvCxnSpPr>
        <p:spPr>
          <a:xfrm flipH="1">
            <a:off x="9829800" y="1371600"/>
            <a:ext cx="1143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416DC4D-9465-BE6C-7E61-6F6AF380B57C}"/>
              </a:ext>
            </a:extLst>
          </p:cNvPr>
          <p:cNvSpPr txBox="1"/>
          <p:nvPr/>
        </p:nvSpPr>
        <p:spPr>
          <a:xfrm>
            <a:off x="9906000" y="1447800"/>
            <a:ext cx="1524000" cy="369332"/>
          </a:xfrm>
          <a:prstGeom prst="rect">
            <a:avLst/>
          </a:prstGeom>
          <a:noFill/>
        </p:spPr>
        <p:txBody>
          <a:bodyPr wrap="square" rtlCol="0">
            <a:spAutoFit/>
          </a:bodyPr>
          <a:lstStyle/>
          <a:p>
            <a:r>
              <a:rPr lang="en-US" b="1" dirty="0"/>
              <a:t>Click on Login</a:t>
            </a:r>
            <a:endParaRPr lang="en-IN" b="1" dirty="0"/>
          </a:p>
        </p:txBody>
      </p:sp>
      <p:pic>
        <p:nvPicPr>
          <p:cNvPr id="2" name="object 2">
            <a:extLst>
              <a:ext uri="{FF2B5EF4-FFF2-40B4-BE49-F238E27FC236}">
                <a16:creationId xmlns:a16="http://schemas.microsoft.com/office/drawing/2014/main" id="{68293D9B-34F5-0F8F-FCEA-6A92C72E3DBB}"/>
              </a:ext>
            </a:extLst>
          </p:cNvPr>
          <p:cNvPicPr/>
          <p:nvPr/>
        </p:nvPicPr>
        <p:blipFill>
          <a:blip r:embed="rId3" cstate="print"/>
          <a:stretch>
            <a:fillRect/>
          </a:stretch>
        </p:blipFill>
        <p:spPr>
          <a:xfrm>
            <a:off x="10896600" y="6357658"/>
            <a:ext cx="1138628" cy="379455"/>
          </a:xfrm>
          <a:prstGeom prst="rect">
            <a:avLst/>
          </a:prstGeom>
        </p:spPr>
      </p:pic>
      <p:sp>
        <p:nvSpPr>
          <p:cNvPr id="6" name="Arrow: Left 5">
            <a:extLst>
              <a:ext uri="{FF2B5EF4-FFF2-40B4-BE49-F238E27FC236}">
                <a16:creationId xmlns:a16="http://schemas.microsoft.com/office/drawing/2014/main" id="{3D8459F1-CB43-CA43-34E8-770B1A6DC16D}"/>
              </a:ext>
            </a:extLst>
          </p:cNvPr>
          <p:cNvSpPr/>
          <p:nvPr/>
        </p:nvSpPr>
        <p:spPr>
          <a:xfrm>
            <a:off x="9829800" y="1219200"/>
            <a:ext cx="1143000" cy="30480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24913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46331F-94D9-C607-A007-2FABF42E6E4E}"/>
              </a:ext>
            </a:extLst>
          </p:cNvPr>
          <p:cNvPicPr>
            <a:picLocks noChangeAspect="1"/>
          </p:cNvPicPr>
          <p:nvPr/>
        </p:nvPicPr>
        <p:blipFill>
          <a:blip r:embed="rId2"/>
          <a:stretch>
            <a:fillRect/>
          </a:stretch>
        </p:blipFill>
        <p:spPr>
          <a:xfrm>
            <a:off x="990601" y="914400"/>
            <a:ext cx="9144000" cy="5372052"/>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B346C380-85CB-D72D-569A-6968CAC3821C}"/>
              </a:ext>
            </a:extLst>
          </p:cNvPr>
          <p:cNvSpPr txBox="1"/>
          <p:nvPr/>
        </p:nvSpPr>
        <p:spPr>
          <a:xfrm>
            <a:off x="8229600" y="2895600"/>
            <a:ext cx="2209800" cy="646331"/>
          </a:xfrm>
          <a:prstGeom prst="rect">
            <a:avLst/>
          </a:prstGeom>
          <a:noFill/>
        </p:spPr>
        <p:txBody>
          <a:bodyPr wrap="square" rtlCol="0">
            <a:spAutoFit/>
          </a:bodyPr>
          <a:lstStyle/>
          <a:p>
            <a:r>
              <a:rPr lang="en-US" b="1" dirty="0"/>
              <a:t>Enter your </a:t>
            </a:r>
          </a:p>
          <a:p>
            <a:r>
              <a:rPr lang="en-US" b="1" dirty="0"/>
              <a:t>registered email ID</a:t>
            </a:r>
            <a:endParaRPr lang="en-IN" b="1" dirty="0"/>
          </a:p>
        </p:txBody>
      </p:sp>
      <p:sp>
        <p:nvSpPr>
          <p:cNvPr id="5" name="TextBox 4">
            <a:extLst>
              <a:ext uri="{FF2B5EF4-FFF2-40B4-BE49-F238E27FC236}">
                <a16:creationId xmlns:a16="http://schemas.microsoft.com/office/drawing/2014/main" id="{68166AE4-330C-696E-9F45-A956B11A7BDC}"/>
              </a:ext>
            </a:extLst>
          </p:cNvPr>
          <p:cNvSpPr txBox="1"/>
          <p:nvPr/>
        </p:nvSpPr>
        <p:spPr>
          <a:xfrm>
            <a:off x="8001000" y="4038600"/>
            <a:ext cx="2133600" cy="369332"/>
          </a:xfrm>
          <a:prstGeom prst="rect">
            <a:avLst/>
          </a:prstGeom>
          <a:noFill/>
        </p:spPr>
        <p:txBody>
          <a:bodyPr wrap="square" rtlCol="0">
            <a:spAutoFit/>
          </a:bodyPr>
          <a:lstStyle/>
          <a:p>
            <a:r>
              <a:rPr lang="en-US" b="1" dirty="0"/>
              <a:t>Enter your password</a:t>
            </a:r>
            <a:endParaRPr lang="en-IN" b="1" dirty="0"/>
          </a:p>
        </p:txBody>
      </p:sp>
      <p:sp>
        <p:nvSpPr>
          <p:cNvPr id="6" name="TextBox 5">
            <a:extLst>
              <a:ext uri="{FF2B5EF4-FFF2-40B4-BE49-F238E27FC236}">
                <a16:creationId xmlns:a16="http://schemas.microsoft.com/office/drawing/2014/main" id="{FF356C61-B0D6-410E-1F40-D89794206172}"/>
              </a:ext>
            </a:extLst>
          </p:cNvPr>
          <p:cNvSpPr txBox="1"/>
          <p:nvPr/>
        </p:nvSpPr>
        <p:spPr>
          <a:xfrm>
            <a:off x="8305800" y="5486400"/>
            <a:ext cx="1524000" cy="369332"/>
          </a:xfrm>
          <a:prstGeom prst="rect">
            <a:avLst/>
          </a:prstGeom>
          <a:noFill/>
        </p:spPr>
        <p:txBody>
          <a:bodyPr wrap="square" rtlCol="0">
            <a:spAutoFit/>
          </a:bodyPr>
          <a:lstStyle/>
          <a:p>
            <a:r>
              <a:rPr lang="en-US" b="1" dirty="0"/>
              <a:t>Enter Captcha</a:t>
            </a:r>
            <a:endParaRPr lang="en-IN" b="1" dirty="0"/>
          </a:p>
        </p:txBody>
      </p:sp>
      <p:pic>
        <p:nvPicPr>
          <p:cNvPr id="2" name="object 2">
            <a:extLst>
              <a:ext uri="{FF2B5EF4-FFF2-40B4-BE49-F238E27FC236}">
                <a16:creationId xmlns:a16="http://schemas.microsoft.com/office/drawing/2014/main" id="{A292041A-7C49-37C4-94E9-E9CF4F1C7E56}"/>
              </a:ext>
            </a:extLst>
          </p:cNvPr>
          <p:cNvPicPr/>
          <p:nvPr/>
        </p:nvPicPr>
        <p:blipFill>
          <a:blip r:embed="rId3" cstate="print"/>
          <a:stretch>
            <a:fillRect/>
          </a:stretch>
        </p:blipFill>
        <p:spPr>
          <a:xfrm>
            <a:off x="10896600" y="6357658"/>
            <a:ext cx="1138628" cy="379455"/>
          </a:xfrm>
          <a:prstGeom prst="rect">
            <a:avLst/>
          </a:prstGeom>
        </p:spPr>
      </p:pic>
      <p:sp>
        <p:nvSpPr>
          <p:cNvPr id="10" name="Arrow: Left 9">
            <a:extLst>
              <a:ext uri="{FF2B5EF4-FFF2-40B4-BE49-F238E27FC236}">
                <a16:creationId xmlns:a16="http://schemas.microsoft.com/office/drawing/2014/main" id="{69D7779E-6574-3FC9-80A8-CFE76D8F5302}"/>
              </a:ext>
            </a:extLst>
          </p:cNvPr>
          <p:cNvSpPr/>
          <p:nvPr/>
        </p:nvSpPr>
        <p:spPr>
          <a:xfrm>
            <a:off x="8305800" y="5105400"/>
            <a:ext cx="1066800" cy="38100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11" name="Arrow: Left 10">
            <a:extLst>
              <a:ext uri="{FF2B5EF4-FFF2-40B4-BE49-F238E27FC236}">
                <a16:creationId xmlns:a16="http://schemas.microsoft.com/office/drawing/2014/main" id="{9D01D1C6-A41D-15F4-022A-96211D78C4BF}"/>
              </a:ext>
            </a:extLst>
          </p:cNvPr>
          <p:cNvSpPr/>
          <p:nvPr/>
        </p:nvSpPr>
        <p:spPr>
          <a:xfrm>
            <a:off x="8382000" y="3581400"/>
            <a:ext cx="1066800" cy="38100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
        <p:nvSpPr>
          <p:cNvPr id="12" name="Arrow: Left 11">
            <a:extLst>
              <a:ext uri="{FF2B5EF4-FFF2-40B4-BE49-F238E27FC236}">
                <a16:creationId xmlns:a16="http://schemas.microsoft.com/office/drawing/2014/main" id="{093BCA22-A463-0F8E-058B-BB11505E9967}"/>
              </a:ext>
            </a:extLst>
          </p:cNvPr>
          <p:cNvSpPr/>
          <p:nvPr/>
        </p:nvSpPr>
        <p:spPr>
          <a:xfrm>
            <a:off x="8382000" y="2590800"/>
            <a:ext cx="1066800" cy="381000"/>
          </a:xfrm>
          <a:prstGeom prst="lef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65279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A71FC-06E4-5072-A8A6-6D3CAA37153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5D0E74FF-8E94-C86F-4E41-33041D9D230D}"/>
              </a:ext>
            </a:extLst>
          </p:cNvPr>
          <p:cNvSpPr>
            <a:spLocks noGrp="1"/>
          </p:cNvSpPr>
          <p:nvPr>
            <p:ph idx="1"/>
          </p:nvPr>
        </p:nvSpPr>
        <p:spPr/>
        <p:txBody>
          <a:bodyPr/>
          <a:lstStyle/>
          <a:p>
            <a:endParaRPr lang="en-IN"/>
          </a:p>
        </p:txBody>
      </p:sp>
      <p:pic>
        <p:nvPicPr>
          <p:cNvPr id="7" name="Picture 6">
            <a:extLst>
              <a:ext uri="{FF2B5EF4-FFF2-40B4-BE49-F238E27FC236}">
                <a16:creationId xmlns:a16="http://schemas.microsoft.com/office/drawing/2014/main" id="{66E4DECA-04BA-D697-1510-46947C503165}"/>
              </a:ext>
            </a:extLst>
          </p:cNvPr>
          <p:cNvPicPr>
            <a:picLocks noChangeAspect="1"/>
          </p:cNvPicPr>
          <p:nvPr/>
        </p:nvPicPr>
        <p:blipFill>
          <a:blip r:embed="rId2"/>
          <a:stretch>
            <a:fillRect/>
          </a:stretch>
        </p:blipFill>
        <p:spPr>
          <a:xfrm>
            <a:off x="0" y="104931"/>
            <a:ext cx="11992131" cy="6753069"/>
          </a:xfrm>
          <a:prstGeom prst="rect">
            <a:avLst/>
          </a:prstGeom>
        </p:spPr>
      </p:pic>
      <p:pic>
        <p:nvPicPr>
          <p:cNvPr id="4" name="object 2">
            <a:extLst>
              <a:ext uri="{FF2B5EF4-FFF2-40B4-BE49-F238E27FC236}">
                <a16:creationId xmlns:a16="http://schemas.microsoft.com/office/drawing/2014/main" id="{5D5740C2-5854-F735-C2D3-956F1D9EEEED}"/>
              </a:ext>
            </a:extLst>
          </p:cNvPr>
          <p:cNvPicPr/>
          <p:nvPr/>
        </p:nvPicPr>
        <p:blipFill>
          <a:blip r:embed="rId3" cstate="print"/>
          <a:stretch>
            <a:fillRect/>
          </a:stretch>
        </p:blipFill>
        <p:spPr>
          <a:xfrm>
            <a:off x="11201400" y="6553200"/>
            <a:ext cx="990600" cy="288873"/>
          </a:xfrm>
          <a:prstGeom prst="rect">
            <a:avLst/>
          </a:prstGeom>
        </p:spPr>
      </p:pic>
    </p:spTree>
    <p:extLst>
      <p:ext uri="{BB962C8B-B14F-4D97-AF65-F5344CB8AC3E}">
        <p14:creationId xmlns:p14="http://schemas.microsoft.com/office/powerpoint/2010/main" val="3907284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EBD2-6E69-6E7B-FD04-B3CA8E514DD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FAA6EE11-D0F1-1839-95C8-C88BE7891314}"/>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C33DE25D-5F56-78D3-D7D2-F84D7674097E}"/>
              </a:ext>
            </a:extLst>
          </p:cNvPr>
          <p:cNvPicPr>
            <a:picLocks noChangeAspect="1"/>
          </p:cNvPicPr>
          <p:nvPr/>
        </p:nvPicPr>
        <p:blipFill>
          <a:blip r:embed="rId2"/>
          <a:stretch>
            <a:fillRect/>
          </a:stretch>
        </p:blipFill>
        <p:spPr>
          <a:xfrm>
            <a:off x="0" y="0"/>
            <a:ext cx="12192000" cy="6535711"/>
          </a:xfrm>
          <a:prstGeom prst="rect">
            <a:avLst/>
          </a:prstGeom>
        </p:spPr>
      </p:pic>
      <p:pic>
        <p:nvPicPr>
          <p:cNvPr id="4" name="object 2">
            <a:extLst>
              <a:ext uri="{FF2B5EF4-FFF2-40B4-BE49-F238E27FC236}">
                <a16:creationId xmlns:a16="http://schemas.microsoft.com/office/drawing/2014/main" id="{1CFEA7C4-5F9C-EC39-BF32-1FD78DA8449C}"/>
              </a:ext>
            </a:extLst>
          </p:cNvPr>
          <p:cNvPicPr/>
          <p:nvPr/>
        </p:nvPicPr>
        <p:blipFill>
          <a:blip r:embed="rId3"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132936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a:extLst>
              <a:ext uri="{FF2B5EF4-FFF2-40B4-BE49-F238E27FC236}">
                <a16:creationId xmlns:a16="http://schemas.microsoft.com/office/drawing/2014/main" id="{C326D097-0145-9F47-4844-24956544B5C9}"/>
              </a:ext>
            </a:extLst>
          </p:cNvPr>
          <p:cNvSpPr/>
          <p:nvPr/>
        </p:nvSpPr>
        <p:spPr>
          <a:xfrm>
            <a:off x="4533798" y="2254055"/>
            <a:ext cx="2783673" cy="2973761"/>
          </a:xfrm>
          <a:prstGeom prst="ellipse">
            <a:avLst/>
          </a:prstGeom>
          <a:effectLst>
            <a:outerShdw blurRad="50800" dist="38100" dir="16200000"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2" name="Hexagon 11">
            <a:extLst>
              <a:ext uri="{FF2B5EF4-FFF2-40B4-BE49-F238E27FC236}">
                <a16:creationId xmlns:a16="http://schemas.microsoft.com/office/drawing/2014/main" id="{E6C1F2C7-78EF-8431-0126-D9DEA464CD7A}"/>
              </a:ext>
            </a:extLst>
          </p:cNvPr>
          <p:cNvSpPr/>
          <p:nvPr/>
        </p:nvSpPr>
        <p:spPr>
          <a:xfrm>
            <a:off x="6703059" y="2263643"/>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6" name="Hexagon 15">
            <a:extLst>
              <a:ext uri="{FF2B5EF4-FFF2-40B4-BE49-F238E27FC236}">
                <a16:creationId xmlns:a16="http://schemas.microsoft.com/office/drawing/2014/main" id="{18C7502F-0F2E-7246-46CB-D170C07A765F}"/>
              </a:ext>
            </a:extLst>
          </p:cNvPr>
          <p:cNvSpPr/>
          <p:nvPr/>
        </p:nvSpPr>
        <p:spPr>
          <a:xfrm>
            <a:off x="6713538" y="3926074"/>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8" name="Hexagon 17">
            <a:extLst>
              <a:ext uri="{FF2B5EF4-FFF2-40B4-BE49-F238E27FC236}">
                <a16:creationId xmlns:a16="http://schemas.microsoft.com/office/drawing/2014/main" id="{7CCA275E-80E0-1200-56FF-94F6DDB54DEF}"/>
              </a:ext>
            </a:extLst>
          </p:cNvPr>
          <p:cNvSpPr/>
          <p:nvPr/>
        </p:nvSpPr>
        <p:spPr>
          <a:xfrm>
            <a:off x="3789124" y="3935599"/>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9" name="Hexagon 18">
            <a:extLst>
              <a:ext uri="{FF2B5EF4-FFF2-40B4-BE49-F238E27FC236}">
                <a16:creationId xmlns:a16="http://schemas.microsoft.com/office/drawing/2014/main" id="{42699F2D-0F8D-F6C4-994F-9202BF18532F}"/>
              </a:ext>
            </a:extLst>
          </p:cNvPr>
          <p:cNvSpPr/>
          <p:nvPr/>
        </p:nvSpPr>
        <p:spPr>
          <a:xfrm>
            <a:off x="3758654" y="2310040"/>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7" name="Hexagon 16">
            <a:extLst>
              <a:ext uri="{FF2B5EF4-FFF2-40B4-BE49-F238E27FC236}">
                <a16:creationId xmlns:a16="http://schemas.microsoft.com/office/drawing/2014/main" id="{B81D7023-C08D-7F1E-E854-90D91B459148}"/>
              </a:ext>
            </a:extLst>
          </p:cNvPr>
          <p:cNvSpPr/>
          <p:nvPr/>
        </p:nvSpPr>
        <p:spPr>
          <a:xfrm>
            <a:off x="5252774" y="4763350"/>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pic>
        <p:nvPicPr>
          <p:cNvPr id="8" name="object 8"/>
          <p:cNvPicPr/>
          <p:nvPr/>
        </p:nvPicPr>
        <p:blipFill>
          <a:blip r:embed="rId3" cstate="print"/>
          <a:stretch>
            <a:fillRect/>
          </a:stretch>
        </p:blipFill>
        <p:spPr>
          <a:xfrm>
            <a:off x="5381953" y="5221685"/>
            <a:ext cx="1182576" cy="409322"/>
          </a:xfrm>
          <a:prstGeom prst="rect">
            <a:avLst/>
          </a:prstGeom>
        </p:spPr>
      </p:pic>
      <p:sp>
        <p:nvSpPr>
          <p:cNvPr id="20" name="Hexagon 19">
            <a:extLst>
              <a:ext uri="{FF2B5EF4-FFF2-40B4-BE49-F238E27FC236}">
                <a16:creationId xmlns:a16="http://schemas.microsoft.com/office/drawing/2014/main" id="{F22959C6-6A60-760F-0E0D-DE6350299663}"/>
              </a:ext>
            </a:extLst>
          </p:cNvPr>
          <p:cNvSpPr/>
          <p:nvPr/>
        </p:nvSpPr>
        <p:spPr>
          <a:xfrm>
            <a:off x="5236743" y="3108134"/>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0" name="Hexagon 9">
            <a:extLst>
              <a:ext uri="{FF2B5EF4-FFF2-40B4-BE49-F238E27FC236}">
                <a16:creationId xmlns:a16="http://schemas.microsoft.com/office/drawing/2014/main" id="{FD81034A-35C9-B7C7-D596-77A92A9C0BB8}"/>
              </a:ext>
            </a:extLst>
          </p:cNvPr>
          <p:cNvSpPr/>
          <p:nvPr/>
        </p:nvSpPr>
        <p:spPr>
          <a:xfrm>
            <a:off x="5226578" y="1431790"/>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pic>
        <p:nvPicPr>
          <p:cNvPr id="2" name="object 2"/>
          <p:cNvPicPr/>
          <p:nvPr/>
        </p:nvPicPr>
        <p:blipFill>
          <a:blip r:embed="rId4" cstate="print"/>
          <a:stretch>
            <a:fillRect/>
          </a:stretch>
        </p:blipFill>
        <p:spPr>
          <a:xfrm>
            <a:off x="11002284" y="6478524"/>
            <a:ext cx="1138427" cy="379476"/>
          </a:xfrm>
          <a:prstGeom prst="rect">
            <a:avLst/>
          </a:prstGeom>
        </p:spPr>
      </p:pic>
      <p:pic>
        <p:nvPicPr>
          <p:cNvPr id="4" name="object 4"/>
          <p:cNvPicPr/>
          <p:nvPr/>
        </p:nvPicPr>
        <p:blipFill>
          <a:blip r:embed="rId4" cstate="print"/>
          <a:stretch>
            <a:fillRect/>
          </a:stretch>
        </p:blipFill>
        <p:spPr>
          <a:xfrm>
            <a:off x="5398015" y="3547180"/>
            <a:ext cx="1169018" cy="412792"/>
          </a:xfrm>
          <a:prstGeom prst="rect">
            <a:avLst/>
          </a:prstGeom>
        </p:spPr>
      </p:pic>
      <p:pic>
        <p:nvPicPr>
          <p:cNvPr id="6" name="object 6"/>
          <p:cNvPicPr/>
          <p:nvPr/>
        </p:nvPicPr>
        <p:blipFill>
          <a:blip r:embed="rId5" cstate="print"/>
          <a:stretch>
            <a:fillRect/>
          </a:stretch>
        </p:blipFill>
        <p:spPr>
          <a:xfrm>
            <a:off x="5358358" y="1849231"/>
            <a:ext cx="1229766" cy="422838"/>
          </a:xfrm>
          <a:prstGeom prst="rect">
            <a:avLst/>
          </a:prstGeom>
        </p:spPr>
      </p:pic>
      <p:pic>
        <p:nvPicPr>
          <p:cNvPr id="7" name="object 7"/>
          <p:cNvPicPr/>
          <p:nvPr/>
        </p:nvPicPr>
        <p:blipFill>
          <a:blip r:embed="rId6" cstate="print"/>
          <a:stretch>
            <a:fillRect/>
          </a:stretch>
        </p:blipFill>
        <p:spPr>
          <a:xfrm>
            <a:off x="3901073" y="4404758"/>
            <a:ext cx="1197866" cy="358592"/>
          </a:xfrm>
          <a:prstGeom prst="rect">
            <a:avLst/>
          </a:prstGeom>
        </p:spPr>
      </p:pic>
      <p:pic>
        <p:nvPicPr>
          <p:cNvPr id="13" name="Picture 12">
            <a:extLst>
              <a:ext uri="{FF2B5EF4-FFF2-40B4-BE49-F238E27FC236}">
                <a16:creationId xmlns:a16="http://schemas.microsoft.com/office/drawing/2014/main" id="{150039D0-0CD1-2671-732C-EF063FD5744F}"/>
              </a:ext>
            </a:extLst>
          </p:cNvPr>
          <p:cNvPicPr>
            <a:picLocks noChangeAspect="1"/>
          </p:cNvPicPr>
          <p:nvPr/>
        </p:nvPicPr>
        <p:blipFill>
          <a:blip r:embed="rId7"/>
          <a:stretch>
            <a:fillRect/>
          </a:stretch>
        </p:blipFill>
        <p:spPr>
          <a:xfrm>
            <a:off x="6898682" y="2638366"/>
            <a:ext cx="1135056" cy="562034"/>
          </a:xfrm>
          <a:prstGeom prst="rect">
            <a:avLst/>
          </a:prstGeom>
        </p:spPr>
      </p:pic>
      <p:pic>
        <p:nvPicPr>
          <p:cNvPr id="14" name="object 5">
            <a:extLst>
              <a:ext uri="{FF2B5EF4-FFF2-40B4-BE49-F238E27FC236}">
                <a16:creationId xmlns:a16="http://schemas.microsoft.com/office/drawing/2014/main" id="{59BC34B0-312E-439A-97F2-8A1157E4B9B3}"/>
              </a:ext>
            </a:extLst>
          </p:cNvPr>
          <p:cNvPicPr/>
          <p:nvPr/>
        </p:nvPicPr>
        <p:blipFill>
          <a:blip r:embed="rId8" cstate="print"/>
          <a:stretch>
            <a:fillRect/>
          </a:stretch>
        </p:blipFill>
        <p:spPr>
          <a:xfrm>
            <a:off x="6891991" y="4321166"/>
            <a:ext cx="1119816" cy="470594"/>
          </a:xfrm>
          <a:prstGeom prst="rect">
            <a:avLst/>
          </a:prstGeom>
        </p:spPr>
      </p:pic>
      <p:pic>
        <p:nvPicPr>
          <p:cNvPr id="15" name="object 9">
            <a:extLst>
              <a:ext uri="{FF2B5EF4-FFF2-40B4-BE49-F238E27FC236}">
                <a16:creationId xmlns:a16="http://schemas.microsoft.com/office/drawing/2014/main" id="{CBB347B2-2365-0CF3-4019-4AAC69124EE6}"/>
              </a:ext>
            </a:extLst>
          </p:cNvPr>
          <p:cNvPicPr/>
          <p:nvPr/>
        </p:nvPicPr>
        <p:blipFill>
          <a:blip r:embed="rId9" cstate="print"/>
          <a:stretch>
            <a:fillRect/>
          </a:stretch>
        </p:blipFill>
        <p:spPr>
          <a:xfrm>
            <a:off x="3901073" y="2787699"/>
            <a:ext cx="1134621" cy="369444"/>
          </a:xfrm>
          <a:prstGeom prst="rect">
            <a:avLst/>
          </a:prstGeom>
        </p:spPr>
      </p:pic>
      <p:sp>
        <p:nvSpPr>
          <p:cNvPr id="3" name="Title 1">
            <a:extLst>
              <a:ext uri="{FF2B5EF4-FFF2-40B4-BE49-F238E27FC236}">
                <a16:creationId xmlns:a16="http://schemas.microsoft.com/office/drawing/2014/main" id="{BFD2C07D-7016-4485-DAC0-CC5C5DA157AB}"/>
              </a:ext>
            </a:extLst>
          </p:cNvPr>
          <p:cNvSpPr txBox="1">
            <a:spLocks/>
          </p:cNvSpPr>
          <p:nvPr/>
        </p:nvSpPr>
        <p:spPr>
          <a:xfrm>
            <a:off x="482112" y="12680"/>
            <a:ext cx="11658599" cy="63423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b="1" kern="1200">
                <a:solidFill>
                  <a:srgbClr val="342A66"/>
                </a:solidFill>
                <a:latin typeface="IBM Plex Sans" panose="020B0503050000000000" pitchFamily="34" charset="0"/>
                <a:ea typeface="+mj-ea"/>
                <a:cs typeface="+mj-cs"/>
              </a:defRPr>
            </a:lvl1pPr>
          </a:lstStyle>
          <a:p>
            <a:pPr algn="ctr">
              <a:defRPr/>
            </a:pPr>
            <a:r>
              <a:rPr lang="en-US" sz="2800" dirty="0">
                <a:solidFill>
                  <a:schemeClr val="accent1">
                    <a:lumMod val="50000"/>
                  </a:schemeClr>
                </a:solidFill>
                <a:latin typeface="Aptos" panose="020B0004020202020204" pitchFamily="34" charset="0"/>
              </a:rPr>
              <a:t>Promoters of </a:t>
            </a:r>
            <a:r>
              <a:rPr lang="en-IN" sz="2800" dirty="0">
                <a:solidFill>
                  <a:schemeClr val="accent1">
                    <a:lumMod val="50000"/>
                  </a:schemeClr>
                </a:solidFill>
                <a:latin typeface="Aptos" panose="020B0004020202020204" pitchFamily="34" charset="0"/>
              </a:rPr>
              <a:t>India International Bullion Exchange IFSC Ltd.</a:t>
            </a:r>
          </a:p>
        </p:txBody>
      </p:sp>
      <p:sp>
        <p:nvSpPr>
          <p:cNvPr id="23" name="Arrow: Right 22">
            <a:extLst>
              <a:ext uri="{FF2B5EF4-FFF2-40B4-BE49-F238E27FC236}">
                <a16:creationId xmlns:a16="http://schemas.microsoft.com/office/drawing/2014/main" id="{BD951F6D-3110-D513-F758-FCAF2940FDD1}"/>
              </a:ext>
            </a:extLst>
          </p:cNvPr>
          <p:cNvSpPr/>
          <p:nvPr/>
        </p:nvSpPr>
        <p:spPr>
          <a:xfrm rot="5400000">
            <a:off x="5702970" y="2654976"/>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24" name="Arrow: Right 23">
            <a:extLst>
              <a:ext uri="{FF2B5EF4-FFF2-40B4-BE49-F238E27FC236}">
                <a16:creationId xmlns:a16="http://schemas.microsoft.com/office/drawing/2014/main" id="{7DB41057-613A-4DC2-EA37-7CAE5B3EDED3}"/>
              </a:ext>
            </a:extLst>
          </p:cNvPr>
          <p:cNvSpPr/>
          <p:nvPr/>
        </p:nvSpPr>
        <p:spPr>
          <a:xfrm rot="9154757">
            <a:off x="6411665" y="3071023"/>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10%</a:t>
            </a:r>
            <a:endParaRPr lang="en-IN" sz="800" b="1" dirty="0">
              <a:latin typeface="Aptos" panose="020B0004020202020204" pitchFamily="34" charset="0"/>
            </a:endParaRPr>
          </a:p>
        </p:txBody>
      </p:sp>
      <p:sp>
        <p:nvSpPr>
          <p:cNvPr id="25" name="Arrow: Right 24">
            <a:extLst>
              <a:ext uri="{FF2B5EF4-FFF2-40B4-BE49-F238E27FC236}">
                <a16:creationId xmlns:a16="http://schemas.microsoft.com/office/drawing/2014/main" id="{0B213A23-03D9-37D4-87E7-038D8FAA2FD5}"/>
              </a:ext>
            </a:extLst>
          </p:cNvPr>
          <p:cNvSpPr/>
          <p:nvPr/>
        </p:nvSpPr>
        <p:spPr>
          <a:xfrm rot="12359890">
            <a:off x="6400717" y="3896365"/>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10%</a:t>
            </a:r>
            <a:endParaRPr lang="en-IN" sz="800" b="1" dirty="0">
              <a:latin typeface="Aptos" panose="020B0004020202020204" pitchFamily="34" charset="0"/>
            </a:endParaRPr>
          </a:p>
        </p:txBody>
      </p:sp>
      <p:sp>
        <p:nvSpPr>
          <p:cNvPr id="26" name="Arrow: Right 25">
            <a:extLst>
              <a:ext uri="{FF2B5EF4-FFF2-40B4-BE49-F238E27FC236}">
                <a16:creationId xmlns:a16="http://schemas.microsoft.com/office/drawing/2014/main" id="{70A7E0DA-6C2B-6EF3-76AA-BD0B963F1139}"/>
              </a:ext>
            </a:extLst>
          </p:cNvPr>
          <p:cNvSpPr/>
          <p:nvPr/>
        </p:nvSpPr>
        <p:spPr>
          <a:xfrm rot="16200000">
            <a:off x="5693688" y="4287570"/>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27" name="Arrow: Right 26">
            <a:extLst>
              <a:ext uri="{FF2B5EF4-FFF2-40B4-BE49-F238E27FC236}">
                <a16:creationId xmlns:a16="http://schemas.microsoft.com/office/drawing/2014/main" id="{38ADD8AE-0901-91CB-2A2F-5B8DD9AD4EF3}"/>
              </a:ext>
            </a:extLst>
          </p:cNvPr>
          <p:cNvSpPr/>
          <p:nvPr/>
        </p:nvSpPr>
        <p:spPr>
          <a:xfrm rot="1670539">
            <a:off x="4962329" y="3071911"/>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28" name="Arrow: Right 27">
            <a:extLst>
              <a:ext uri="{FF2B5EF4-FFF2-40B4-BE49-F238E27FC236}">
                <a16:creationId xmlns:a16="http://schemas.microsoft.com/office/drawing/2014/main" id="{1DF04E88-09C8-D5A5-87DC-33B6A79D8A91}"/>
              </a:ext>
            </a:extLst>
          </p:cNvPr>
          <p:cNvSpPr/>
          <p:nvPr/>
        </p:nvSpPr>
        <p:spPr>
          <a:xfrm rot="20078274">
            <a:off x="4994908" y="3898484"/>
            <a:ext cx="559107" cy="55988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800" b="1" dirty="0">
                <a:latin typeface="Aptos" panose="020B0004020202020204" pitchFamily="34" charset="0"/>
              </a:rPr>
              <a:t>20%</a:t>
            </a:r>
            <a:endParaRPr lang="en-IN" sz="800" b="1" dirty="0">
              <a:latin typeface="Aptos" panose="020B0004020202020204" pitchFamily="34" charset="0"/>
            </a:endParaRPr>
          </a:p>
        </p:txBody>
      </p:sp>
      <p:sp>
        <p:nvSpPr>
          <p:cNvPr id="30" name="TextBox 29">
            <a:extLst>
              <a:ext uri="{FF2B5EF4-FFF2-40B4-BE49-F238E27FC236}">
                <a16:creationId xmlns:a16="http://schemas.microsoft.com/office/drawing/2014/main" id="{3E27AE08-377A-A488-C046-9EF70ADFD2CF}"/>
              </a:ext>
            </a:extLst>
          </p:cNvPr>
          <p:cNvSpPr txBox="1"/>
          <p:nvPr/>
        </p:nvSpPr>
        <p:spPr>
          <a:xfrm>
            <a:off x="1371600" y="950846"/>
            <a:ext cx="10058400" cy="369332"/>
          </a:xfrm>
          <a:prstGeom prst="rect">
            <a:avLst/>
          </a:prstGeom>
          <a:noFill/>
        </p:spPr>
        <p:txBody>
          <a:bodyPr wrap="square">
            <a:spAutoFit/>
          </a:bodyPr>
          <a:lstStyle/>
          <a:p>
            <a:r>
              <a:rPr lang="en-US" sz="1800" b="1" dirty="0">
                <a:latin typeface="Book Antiqua" panose="02040602050305030304" pitchFamily="18" charset="0"/>
              </a:rPr>
              <a:t>Promoted by the following MIIs through India International Bullion Holding IFSC Ltd. (IIBH)</a:t>
            </a:r>
            <a:endParaRPr lang="en-IN" sz="1800" b="1" dirty="0">
              <a:latin typeface="Book Antiqua" panose="02040602050305030304" pitchFamily="18" charset="0"/>
            </a:endParaRPr>
          </a:p>
        </p:txBody>
      </p:sp>
      <p:sp>
        <p:nvSpPr>
          <p:cNvPr id="32" name="TextBox 31">
            <a:extLst>
              <a:ext uri="{FF2B5EF4-FFF2-40B4-BE49-F238E27FC236}">
                <a16:creationId xmlns:a16="http://schemas.microsoft.com/office/drawing/2014/main" id="{09075E10-1DB0-AE55-9CB2-CFDCB4EE6DAE}"/>
              </a:ext>
            </a:extLst>
          </p:cNvPr>
          <p:cNvSpPr txBox="1"/>
          <p:nvPr/>
        </p:nvSpPr>
        <p:spPr>
          <a:xfrm>
            <a:off x="2453326" y="6345097"/>
            <a:ext cx="7285348" cy="323165"/>
          </a:xfrm>
          <a:prstGeom prst="rect">
            <a:avLst/>
          </a:prstGeom>
          <a:noFill/>
        </p:spPr>
        <p:txBody>
          <a:bodyPr wrap="square">
            <a:spAutoFit/>
          </a:bodyPr>
          <a:lstStyle/>
          <a:p>
            <a:r>
              <a:rPr lang="en-US" sz="1500" dirty="0">
                <a:latin typeface="Aptos" panose="020B0004020202020204" pitchFamily="34" charset="0"/>
              </a:rPr>
              <a:t>Shareholding pattern in India International Bullion Holding IFSC Ltd. is shown above.</a:t>
            </a:r>
          </a:p>
        </p:txBody>
      </p:sp>
      <p:sp>
        <p:nvSpPr>
          <p:cNvPr id="5" name="Hexagon 4">
            <a:extLst>
              <a:ext uri="{FF2B5EF4-FFF2-40B4-BE49-F238E27FC236}">
                <a16:creationId xmlns:a16="http://schemas.microsoft.com/office/drawing/2014/main" id="{8E572C47-264D-2924-5080-EDE2F3F10299}"/>
              </a:ext>
            </a:extLst>
          </p:cNvPr>
          <p:cNvSpPr/>
          <p:nvPr/>
        </p:nvSpPr>
        <p:spPr>
          <a:xfrm>
            <a:off x="8347608" y="2988849"/>
            <a:ext cx="1459368" cy="1290883"/>
          </a:xfrm>
          <a:prstGeom prst="hexagon">
            <a:avLst/>
          </a:prstGeom>
          <a:effectLst>
            <a:outerShdw blurRad="50800" dist="38100" dir="16200000"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9" name="Arrow: Right 8">
            <a:extLst>
              <a:ext uri="{FF2B5EF4-FFF2-40B4-BE49-F238E27FC236}">
                <a16:creationId xmlns:a16="http://schemas.microsoft.com/office/drawing/2014/main" id="{7A84C816-077D-FA10-A84C-2CB97FE339AF}"/>
              </a:ext>
            </a:extLst>
          </p:cNvPr>
          <p:cNvSpPr/>
          <p:nvPr/>
        </p:nvSpPr>
        <p:spPr>
          <a:xfrm rot="12379843">
            <a:off x="8010187" y="3102545"/>
            <a:ext cx="464962" cy="386327"/>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800" b="1" dirty="0">
              <a:latin typeface="Aptos" panose="020B0004020202020204" pitchFamily="34" charset="0"/>
            </a:endParaRPr>
          </a:p>
        </p:txBody>
      </p:sp>
      <p:sp>
        <p:nvSpPr>
          <p:cNvPr id="11" name="Arrow: Right 10">
            <a:extLst>
              <a:ext uri="{FF2B5EF4-FFF2-40B4-BE49-F238E27FC236}">
                <a16:creationId xmlns:a16="http://schemas.microsoft.com/office/drawing/2014/main" id="{C27A7F9C-B278-7360-F9BF-A5E8FD19EE20}"/>
              </a:ext>
            </a:extLst>
          </p:cNvPr>
          <p:cNvSpPr/>
          <p:nvPr/>
        </p:nvSpPr>
        <p:spPr>
          <a:xfrm rot="8992788">
            <a:off x="8037074" y="3964991"/>
            <a:ext cx="501403" cy="407139"/>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sz="800" b="1" dirty="0">
              <a:latin typeface="Aptos" panose="020B0004020202020204" pitchFamily="34" charset="0"/>
            </a:endParaRPr>
          </a:p>
        </p:txBody>
      </p:sp>
      <p:pic>
        <p:nvPicPr>
          <p:cNvPr id="1026" name="Picture 2" descr="BSE EXPERIENCE THE NEW">
            <a:extLst>
              <a:ext uri="{FF2B5EF4-FFF2-40B4-BE49-F238E27FC236}">
                <a16:creationId xmlns:a16="http://schemas.microsoft.com/office/drawing/2014/main" id="{929A6E88-EEAB-A634-2E7A-4DE1BAEBF9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62649" y="3276599"/>
            <a:ext cx="843855" cy="520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149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8DD34-43F6-AD45-2199-F6FD110D353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C42B9DD-F27E-C981-1FB7-814C08104242}"/>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A8CA18D3-0CC2-4E92-EF25-9A4B72C189C2}"/>
              </a:ext>
            </a:extLst>
          </p:cNvPr>
          <p:cNvPicPr>
            <a:picLocks noChangeAspect="1"/>
          </p:cNvPicPr>
          <p:nvPr/>
        </p:nvPicPr>
        <p:blipFill>
          <a:blip r:embed="rId2"/>
          <a:stretch>
            <a:fillRect/>
          </a:stretch>
        </p:blipFill>
        <p:spPr>
          <a:xfrm>
            <a:off x="104931" y="1"/>
            <a:ext cx="12087069" cy="6858000"/>
          </a:xfrm>
          <a:prstGeom prst="rect">
            <a:avLst/>
          </a:prstGeom>
        </p:spPr>
      </p:pic>
      <p:pic>
        <p:nvPicPr>
          <p:cNvPr id="4" name="object 2">
            <a:extLst>
              <a:ext uri="{FF2B5EF4-FFF2-40B4-BE49-F238E27FC236}">
                <a16:creationId xmlns:a16="http://schemas.microsoft.com/office/drawing/2014/main" id="{F033688B-087D-E400-DC71-2B7353C9F87C}"/>
              </a:ext>
            </a:extLst>
          </p:cNvPr>
          <p:cNvPicPr/>
          <p:nvPr/>
        </p:nvPicPr>
        <p:blipFill>
          <a:blip r:embed="rId3"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3350816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38C2D-1C7C-09C1-580F-03CC12FF323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130CFED-B829-C91B-19A5-E0D8251A282E}"/>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21121638-8FE6-FBCA-7873-E6201972BACC}"/>
              </a:ext>
            </a:extLst>
          </p:cNvPr>
          <p:cNvPicPr>
            <a:picLocks noChangeAspect="1"/>
          </p:cNvPicPr>
          <p:nvPr/>
        </p:nvPicPr>
        <p:blipFill>
          <a:blip r:embed="rId2"/>
          <a:stretch>
            <a:fillRect/>
          </a:stretch>
        </p:blipFill>
        <p:spPr>
          <a:xfrm>
            <a:off x="0" y="-12290"/>
            <a:ext cx="12192000" cy="6870290"/>
          </a:xfrm>
          <a:prstGeom prst="rect">
            <a:avLst/>
          </a:prstGeom>
        </p:spPr>
      </p:pic>
      <p:pic>
        <p:nvPicPr>
          <p:cNvPr id="4" name="object 2">
            <a:extLst>
              <a:ext uri="{FF2B5EF4-FFF2-40B4-BE49-F238E27FC236}">
                <a16:creationId xmlns:a16="http://schemas.microsoft.com/office/drawing/2014/main" id="{29C0EC34-4225-6BF4-B572-0562577348FC}"/>
              </a:ext>
            </a:extLst>
          </p:cNvPr>
          <p:cNvPicPr/>
          <p:nvPr/>
        </p:nvPicPr>
        <p:blipFill>
          <a:blip r:embed="rId3"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464947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C06CA-D063-7ED3-EC01-A55C2EA2856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16E5D18-2BAC-C5F6-56E5-22B1B22FB36B}"/>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742BCBB6-8DF5-3241-7882-83DC455FAA74}"/>
              </a:ext>
            </a:extLst>
          </p:cNvPr>
          <p:cNvPicPr>
            <a:picLocks noChangeAspect="1"/>
          </p:cNvPicPr>
          <p:nvPr/>
        </p:nvPicPr>
        <p:blipFill>
          <a:blip r:embed="rId2"/>
          <a:stretch>
            <a:fillRect/>
          </a:stretch>
        </p:blipFill>
        <p:spPr>
          <a:xfrm>
            <a:off x="0" y="0"/>
            <a:ext cx="12191999" cy="6443347"/>
          </a:xfrm>
          <a:prstGeom prst="rect">
            <a:avLst/>
          </a:prstGeom>
        </p:spPr>
      </p:pic>
      <p:pic>
        <p:nvPicPr>
          <p:cNvPr id="4" name="object 2">
            <a:extLst>
              <a:ext uri="{FF2B5EF4-FFF2-40B4-BE49-F238E27FC236}">
                <a16:creationId xmlns:a16="http://schemas.microsoft.com/office/drawing/2014/main" id="{5ACEB6BF-A5FC-4181-667D-E628FF53FAAE}"/>
              </a:ext>
            </a:extLst>
          </p:cNvPr>
          <p:cNvPicPr/>
          <p:nvPr/>
        </p:nvPicPr>
        <p:blipFill>
          <a:blip r:embed="rId3"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2538578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BA23-B265-CECB-D93D-383F2EA72F2C}"/>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AC012F48-BC2A-2D5D-CB26-A1F10A52CE67}"/>
              </a:ext>
            </a:extLst>
          </p:cNvPr>
          <p:cNvSpPr>
            <a:spLocks noGrp="1"/>
          </p:cNvSpPr>
          <p:nvPr>
            <p:ph type="body" idx="1"/>
          </p:nvPr>
        </p:nvSpPr>
        <p:spPr/>
        <p:txBody>
          <a:bodyPr/>
          <a:lstStyle/>
          <a:p>
            <a:endParaRPr lang="en-IN"/>
          </a:p>
        </p:txBody>
      </p:sp>
      <p:pic>
        <p:nvPicPr>
          <p:cNvPr id="5" name="Picture 4">
            <a:extLst>
              <a:ext uri="{FF2B5EF4-FFF2-40B4-BE49-F238E27FC236}">
                <a16:creationId xmlns:a16="http://schemas.microsoft.com/office/drawing/2014/main" id="{4B507D92-A50D-1D6B-9DC2-6060BB3DAE4E}"/>
              </a:ext>
            </a:extLst>
          </p:cNvPr>
          <p:cNvPicPr>
            <a:picLocks noChangeAspect="1"/>
          </p:cNvPicPr>
          <p:nvPr/>
        </p:nvPicPr>
        <p:blipFill>
          <a:blip r:embed="rId2"/>
          <a:stretch>
            <a:fillRect/>
          </a:stretch>
        </p:blipFill>
        <p:spPr>
          <a:xfrm>
            <a:off x="0" y="-3495"/>
            <a:ext cx="12192000" cy="6709095"/>
          </a:xfrm>
          <a:prstGeom prst="rect">
            <a:avLst/>
          </a:prstGeom>
        </p:spPr>
      </p:pic>
      <p:pic>
        <p:nvPicPr>
          <p:cNvPr id="6" name="object 2">
            <a:extLst>
              <a:ext uri="{FF2B5EF4-FFF2-40B4-BE49-F238E27FC236}">
                <a16:creationId xmlns:a16="http://schemas.microsoft.com/office/drawing/2014/main" id="{D24B29F3-A18E-C4D7-6AAC-E17B7FCD873A}"/>
              </a:ext>
            </a:extLst>
          </p:cNvPr>
          <p:cNvPicPr/>
          <p:nvPr/>
        </p:nvPicPr>
        <p:blipFill>
          <a:blip r:embed="rId3" cstate="print"/>
          <a:stretch>
            <a:fillRect/>
          </a:stretch>
        </p:blipFill>
        <p:spPr>
          <a:xfrm>
            <a:off x="11053372" y="6324600"/>
            <a:ext cx="1138628" cy="379455"/>
          </a:xfrm>
          <a:prstGeom prst="rect">
            <a:avLst/>
          </a:prstGeom>
        </p:spPr>
      </p:pic>
    </p:spTree>
    <p:extLst>
      <p:ext uri="{BB962C8B-B14F-4D97-AF65-F5344CB8AC3E}">
        <p14:creationId xmlns:p14="http://schemas.microsoft.com/office/powerpoint/2010/main" val="1038414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81ED75F7-0305-0E5C-6EE3-2EC38B9D67DC}"/>
              </a:ext>
            </a:extLst>
          </p:cNvPr>
          <p:cNvPicPr/>
          <p:nvPr/>
        </p:nvPicPr>
        <p:blipFill>
          <a:blip r:embed="rId2" cstate="print"/>
          <a:stretch>
            <a:fillRect/>
          </a:stretch>
        </p:blipFill>
        <p:spPr>
          <a:xfrm>
            <a:off x="11053372" y="6462618"/>
            <a:ext cx="1138628" cy="379455"/>
          </a:xfrm>
          <a:prstGeom prst="rect">
            <a:avLst/>
          </a:prstGeom>
        </p:spPr>
      </p:pic>
      <p:sp>
        <p:nvSpPr>
          <p:cNvPr id="6" name="Rectangle 5">
            <a:extLst>
              <a:ext uri="{FF2B5EF4-FFF2-40B4-BE49-F238E27FC236}">
                <a16:creationId xmlns:a16="http://schemas.microsoft.com/office/drawing/2014/main" id="{7F38A4E3-CF91-FB97-17B1-18B88CA19202}"/>
              </a:ext>
            </a:extLst>
          </p:cNvPr>
          <p:cNvSpPr/>
          <p:nvPr/>
        </p:nvSpPr>
        <p:spPr>
          <a:xfrm>
            <a:off x="9601200" y="2590800"/>
            <a:ext cx="2438400" cy="685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 name="Picture 7">
            <a:extLst>
              <a:ext uri="{FF2B5EF4-FFF2-40B4-BE49-F238E27FC236}">
                <a16:creationId xmlns:a16="http://schemas.microsoft.com/office/drawing/2014/main" id="{B65BAE29-6FED-053D-5D3F-165A9FE2A769}"/>
              </a:ext>
            </a:extLst>
          </p:cNvPr>
          <p:cNvPicPr>
            <a:picLocks noChangeAspect="1"/>
          </p:cNvPicPr>
          <p:nvPr/>
        </p:nvPicPr>
        <p:blipFill>
          <a:blip r:embed="rId3"/>
          <a:stretch>
            <a:fillRect/>
          </a:stretch>
        </p:blipFill>
        <p:spPr>
          <a:xfrm>
            <a:off x="0" y="0"/>
            <a:ext cx="12192000" cy="5562600"/>
          </a:xfrm>
          <a:prstGeom prst="rect">
            <a:avLst/>
          </a:prstGeom>
        </p:spPr>
      </p:pic>
      <p:sp>
        <p:nvSpPr>
          <p:cNvPr id="9" name="TextBox 8">
            <a:extLst>
              <a:ext uri="{FF2B5EF4-FFF2-40B4-BE49-F238E27FC236}">
                <a16:creationId xmlns:a16="http://schemas.microsoft.com/office/drawing/2014/main" id="{860CA5D4-A0EA-9477-B283-3B235A827C43}"/>
              </a:ext>
            </a:extLst>
          </p:cNvPr>
          <p:cNvSpPr txBox="1"/>
          <p:nvPr/>
        </p:nvSpPr>
        <p:spPr>
          <a:xfrm>
            <a:off x="9144000" y="2895600"/>
            <a:ext cx="2590800" cy="830997"/>
          </a:xfrm>
          <a:prstGeom prst="rect">
            <a:avLst/>
          </a:prstGeom>
          <a:noFill/>
        </p:spPr>
        <p:txBody>
          <a:bodyPr wrap="square" rtlCol="0">
            <a:spAutoFit/>
          </a:bodyPr>
          <a:lstStyle/>
          <a:p>
            <a:pPr algn="ctr"/>
            <a:r>
              <a:rPr lang="en-US" sz="2400" b="1" dirty="0"/>
              <a:t>Please select Category 3</a:t>
            </a:r>
            <a:endParaRPr lang="en-IN" sz="2400" b="1" dirty="0"/>
          </a:p>
        </p:txBody>
      </p:sp>
      <p:sp>
        <p:nvSpPr>
          <p:cNvPr id="2" name="Title 1">
            <a:extLst>
              <a:ext uri="{FF2B5EF4-FFF2-40B4-BE49-F238E27FC236}">
                <a16:creationId xmlns:a16="http://schemas.microsoft.com/office/drawing/2014/main" id="{438C7178-CECE-9843-8A71-8EA3A7A57DD0}"/>
              </a:ext>
            </a:extLst>
          </p:cNvPr>
          <p:cNvSpPr>
            <a:spLocks noGrp="1"/>
          </p:cNvSpPr>
          <p:nvPr>
            <p:ph type="title"/>
          </p:nvPr>
        </p:nvSpPr>
        <p:spPr>
          <a:xfrm>
            <a:off x="152400" y="5867400"/>
            <a:ext cx="11049000" cy="369332"/>
          </a:xfrm>
        </p:spPr>
        <p:txBody>
          <a:bodyPr/>
          <a:lstStyle/>
          <a:p>
            <a:r>
              <a:rPr lang="en-US" sz="2400" dirty="0">
                <a:solidFill>
                  <a:schemeClr val="tx1"/>
                </a:solidFill>
              </a:rPr>
              <a:t>*In the Comment Box write: Trade Notice No 16 of 2025 &amp; 2026 dt 29 Oct 2025</a:t>
            </a:r>
            <a:endParaRPr lang="en-IN" sz="2400" dirty="0">
              <a:solidFill>
                <a:schemeClr val="tx1"/>
              </a:solidFill>
            </a:endParaRPr>
          </a:p>
        </p:txBody>
      </p:sp>
    </p:spTree>
    <p:extLst>
      <p:ext uri="{BB962C8B-B14F-4D97-AF65-F5344CB8AC3E}">
        <p14:creationId xmlns:p14="http://schemas.microsoft.com/office/powerpoint/2010/main" val="3547015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E0C76-D3AA-8463-8573-E0FD7EAEA161}"/>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5F5A42A5-7600-5F78-38DA-4413CD6B1339}"/>
              </a:ext>
            </a:extLst>
          </p:cNvPr>
          <p:cNvSpPr>
            <a:spLocks noGrp="1"/>
          </p:cNvSpPr>
          <p:nvPr>
            <p:ph type="body" idx="1"/>
          </p:nvPr>
        </p:nvSpPr>
        <p:spPr/>
        <p:txBody>
          <a:bodyPr/>
          <a:lstStyle/>
          <a:p>
            <a:endParaRPr lang="en-IN"/>
          </a:p>
        </p:txBody>
      </p:sp>
      <p:pic>
        <p:nvPicPr>
          <p:cNvPr id="6" name="Picture 5">
            <a:extLst>
              <a:ext uri="{FF2B5EF4-FFF2-40B4-BE49-F238E27FC236}">
                <a16:creationId xmlns:a16="http://schemas.microsoft.com/office/drawing/2014/main" id="{D382E908-F182-914E-A60E-86FCE9EAAF94}"/>
              </a:ext>
            </a:extLst>
          </p:cNvPr>
          <p:cNvPicPr>
            <a:picLocks noChangeAspect="1"/>
          </p:cNvPicPr>
          <p:nvPr/>
        </p:nvPicPr>
        <p:blipFill>
          <a:blip r:embed="rId2"/>
          <a:stretch>
            <a:fillRect/>
          </a:stretch>
        </p:blipFill>
        <p:spPr>
          <a:xfrm>
            <a:off x="76200" y="2667000"/>
            <a:ext cx="12115800" cy="3886200"/>
          </a:xfrm>
          <a:prstGeom prst="rect">
            <a:avLst/>
          </a:prstGeom>
        </p:spPr>
      </p:pic>
      <p:pic>
        <p:nvPicPr>
          <p:cNvPr id="7" name="object 2">
            <a:extLst>
              <a:ext uri="{FF2B5EF4-FFF2-40B4-BE49-F238E27FC236}">
                <a16:creationId xmlns:a16="http://schemas.microsoft.com/office/drawing/2014/main" id="{6BFD811D-645F-6341-DC96-91730DB62CF8}"/>
              </a:ext>
            </a:extLst>
          </p:cNvPr>
          <p:cNvPicPr/>
          <p:nvPr/>
        </p:nvPicPr>
        <p:blipFill>
          <a:blip r:embed="rId3" cstate="print"/>
          <a:stretch>
            <a:fillRect/>
          </a:stretch>
        </p:blipFill>
        <p:spPr>
          <a:xfrm>
            <a:off x="11049000" y="6324600"/>
            <a:ext cx="1138628" cy="379455"/>
          </a:xfrm>
          <a:prstGeom prst="rect">
            <a:avLst/>
          </a:prstGeom>
        </p:spPr>
      </p:pic>
      <p:pic>
        <p:nvPicPr>
          <p:cNvPr id="12" name="Picture 11">
            <a:extLst>
              <a:ext uri="{FF2B5EF4-FFF2-40B4-BE49-F238E27FC236}">
                <a16:creationId xmlns:a16="http://schemas.microsoft.com/office/drawing/2014/main" id="{55C7D558-AE5D-7F27-2F39-22BD0D4BBFBB}"/>
              </a:ext>
            </a:extLst>
          </p:cNvPr>
          <p:cNvPicPr>
            <a:picLocks noChangeAspect="1"/>
          </p:cNvPicPr>
          <p:nvPr/>
        </p:nvPicPr>
        <p:blipFill>
          <a:blip r:embed="rId4"/>
          <a:stretch>
            <a:fillRect/>
          </a:stretch>
        </p:blipFill>
        <p:spPr>
          <a:xfrm>
            <a:off x="138545" y="152400"/>
            <a:ext cx="12039600" cy="2362200"/>
          </a:xfrm>
          <a:prstGeom prst="rect">
            <a:avLst/>
          </a:prstGeom>
        </p:spPr>
      </p:pic>
    </p:spTree>
    <p:extLst>
      <p:ext uri="{BB962C8B-B14F-4D97-AF65-F5344CB8AC3E}">
        <p14:creationId xmlns:p14="http://schemas.microsoft.com/office/powerpoint/2010/main" val="55239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10C6D-6D30-927E-3245-4FF4A41C36C2}"/>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D498F91A-C76F-F13A-A84F-DB15BFBCA713}"/>
              </a:ext>
            </a:extLst>
          </p:cNvPr>
          <p:cNvSpPr>
            <a:spLocks noGrp="1"/>
          </p:cNvSpPr>
          <p:nvPr>
            <p:ph idx="1"/>
          </p:nvPr>
        </p:nvSpPr>
        <p:spPr/>
        <p:txBody>
          <a:bodyPr/>
          <a:lstStyle/>
          <a:p>
            <a:endParaRPr lang="en-IN"/>
          </a:p>
        </p:txBody>
      </p:sp>
      <p:pic>
        <p:nvPicPr>
          <p:cNvPr id="7" name="Picture 6">
            <a:extLst>
              <a:ext uri="{FF2B5EF4-FFF2-40B4-BE49-F238E27FC236}">
                <a16:creationId xmlns:a16="http://schemas.microsoft.com/office/drawing/2014/main" id="{6C706D1C-D477-7ACC-684C-8DA0E4B21285}"/>
              </a:ext>
            </a:extLst>
          </p:cNvPr>
          <p:cNvPicPr>
            <a:picLocks noChangeAspect="1"/>
          </p:cNvPicPr>
          <p:nvPr/>
        </p:nvPicPr>
        <p:blipFill>
          <a:blip r:embed="rId2"/>
          <a:stretch>
            <a:fillRect/>
          </a:stretch>
        </p:blipFill>
        <p:spPr>
          <a:xfrm>
            <a:off x="0" y="152400"/>
            <a:ext cx="12192000" cy="6477000"/>
          </a:xfrm>
          <a:prstGeom prst="rect">
            <a:avLst/>
          </a:prstGeom>
        </p:spPr>
      </p:pic>
      <p:sp>
        <p:nvSpPr>
          <p:cNvPr id="9" name="Arrow: Left 8">
            <a:extLst>
              <a:ext uri="{FF2B5EF4-FFF2-40B4-BE49-F238E27FC236}">
                <a16:creationId xmlns:a16="http://schemas.microsoft.com/office/drawing/2014/main" id="{F1130EBF-608D-8BD3-2584-1687A46C75E4}"/>
              </a:ext>
            </a:extLst>
          </p:cNvPr>
          <p:cNvSpPr/>
          <p:nvPr/>
        </p:nvSpPr>
        <p:spPr>
          <a:xfrm rot="12855129">
            <a:off x="9355197" y="5684742"/>
            <a:ext cx="1775996" cy="555059"/>
          </a:xfrm>
          <a:prstGeom prst="lef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29B9EA55-9888-9E3A-C1F5-0E20C0E3D5EB}"/>
              </a:ext>
            </a:extLst>
          </p:cNvPr>
          <p:cNvSpPr txBox="1"/>
          <p:nvPr/>
        </p:nvSpPr>
        <p:spPr>
          <a:xfrm>
            <a:off x="7944786" y="4916774"/>
            <a:ext cx="3432748" cy="430887"/>
          </a:xfrm>
          <a:prstGeom prst="rect">
            <a:avLst/>
          </a:prstGeom>
          <a:noFill/>
        </p:spPr>
        <p:txBody>
          <a:bodyPr wrap="square" rtlCol="0">
            <a:spAutoFit/>
          </a:bodyPr>
          <a:lstStyle/>
          <a:p>
            <a:r>
              <a:rPr lang="en-IN" sz="2200" b="1" dirty="0"/>
              <a:t>Click on Save &amp; Proceed</a:t>
            </a:r>
          </a:p>
        </p:txBody>
      </p:sp>
      <p:sp>
        <p:nvSpPr>
          <p:cNvPr id="4" name="Arrow: Left 3">
            <a:extLst>
              <a:ext uri="{FF2B5EF4-FFF2-40B4-BE49-F238E27FC236}">
                <a16:creationId xmlns:a16="http://schemas.microsoft.com/office/drawing/2014/main" id="{D543DE1D-51C5-75CB-6715-31F056847877}"/>
              </a:ext>
            </a:extLst>
          </p:cNvPr>
          <p:cNvSpPr/>
          <p:nvPr/>
        </p:nvSpPr>
        <p:spPr>
          <a:xfrm>
            <a:off x="1371600" y="5638800"/>
            <a:ext cx="1981200" cy="457200"/>
          </a:xfrm>
          <a:prstGeom prst="lef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ln w="0">
                <a:solidFill>
                  <a:schemeClr val="accent1">
                    <a:lumMod val="50000"/>
                  </a:schemeClr>
                </a:solidFill>
              </a:ln>
              <a:solidFill>
                <a:schemeClr val="tx2">
                  <a:lumMod val="75000"/>
                </a:schemeClr>
              </a:solidFill>
              <a:effectLst>
                <a:outerShdw blurRad="38100" dist="25400" dir="5400000" algn="ctr" rotWithShape="0">
                  <a:srgbClr val="6E747A">
                    <a:alpha val="43000"/>
                  </a:srgbClr>
                </a:outerShdw>
              </a:effectLst>
            </a:endParaRPr>
          </a:p>
        </p:txBody>
      </p:sp>
      <p:pic>
        <p:nvPicPr>
          <p:cNvPr id="5" name="object 2">
            <a:extLst>
              <a:ext uri="{FF2B5EF4-FFF2-40B4-BE49-F238E27FC236}">
                <a16:creationId xmlns:a16="http://schemas.microsoft.com/office/drawing/2014/main" id="{9A0708F4-F9EB-4634-6B66-66D3EE751769}"/>
              </a:ext>
            </a:extLst>
          </p:cNvPr>
          <p:cNvPicPr/>
          <p:nvPr/>
        </p:nvPicPr>
        <p:blipFill>
          <a:blip r:embed="rId3" cstate="print"/>
          <a:stretch>
            <a:fillRect/>
          </a:stretch>
        </p:blipFill>
        <p:spPr>
          <a:xfrm>
            <a:off x="11067227" y="6668272"/>
            <a:ext cx="1138628" cy="379455"/>
          </a:xfrm>
          <a:prstGeom prst="rect">
            <a:avLst/>
          </a:prstGeom>
        </p:spPr>
      </p:pic>
    </p:spTree>
    <p:extLst>
      <p:ext uri="{BB962C8B-B14F-4D97-AF65-F5344CB8AC3E}">
        <p14:creationId xmlns:p14="http://schemas.microsoft.com/office/powerpoint/2010/main" val="417933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3286-62F1-A766-F3F5-B26DCF7F2DB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022354F3-3479-3A20-6EF3-610F26BD8623}"/>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69D319E8-016D-1B2F-8B89-A78F5024AD16}"/>
              </a:ext>
            </a:extLst>
          </p:cNvPr>
          <p:cNvPicPr>
            <a:picLocks noChangeAspect="1"/>
          </p:cNvPicPr>
          <p:nvPr/>
        </p:nvPicPr>
        <p:blipFill>
          <a:blip r:embed="rId2"/>
          <a:stretch>
            <a:fillRect/>
          </a:stretch>
        </p:blipFill>
        <p:spPr>
          <a:xfrm>
            <a:off x="104931" y="152400"/>
            <a:ext cx="12087069" cy="6409056"/>
          </a:xfrm>
          <a:prstGeom prst="rect">
            <a:avLst/>
          </a:prstGeom>
        </p:spPr>
      </p:pic>
      <p:sp>
        <p:nvSpPr>
          <p:cNvPr id="6" name="Arrow: Down 5">
            <a:extLst>
              <a:ext uri="{FF2B5EF4-FFF2-40B4-BE49-F238E27FC236}">
                <a16:creationId xmlns:a16="http://schemas.microsoft.com/office/drawing/2014/main" id="{746D794B-CE17-CF7D-1C0D-DBB488B05714}"/>
              </a:ext>
            </a:extLst>
          </p:cNvPr>
          <p:cNvSpPr/>
          <p:nvPr/>
        </p:nvSpPr>
        <p:spPr>
          <a:xfrm rot="17217707">
            <a:off x="10046828" y="5359949"/>
            <a:ext cx="440739" cy="1454046"/>
          </a:xfrm>
          <a:prstGeom prst="down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extBox 6">
            <a:extLst>
              <a:ext uri="{FF2B5EF4-FFF2-40B4-BE49-F238E27FC236}">
                <a16:creationId xmlns:a16="http://schemas.microsoft.com/office/drawing/2014/main" id="{7CA39524-E5D5-5A26-2041-A4E04CD140B0}"/>
              </a:ext>
            </a:extLst>
          </p:cNvPr>
          <p:cNvSpPr txBox="1"/>
          <p:nvPr/>
        </p:nvSpPr>
        <p:spPr>
          <a:xfrm>
            <a:off x="6640642" y="5562600"/>
            <a:ext cx="3417758" cy="430887"/>
          </a:xfrm>
          <a:prstGeom prst="rect">
            <a:avLst/>
          </a:prstGeom>
          <a:noFill/>
        </p:spPr>
        <p:txBody>
          <a:bodyPr wrap="square" rtlCol="0">
            <a:spAutoFit/>
          </a:bodyPr>
          <a:lstStyle/>
          <a:p>
            <a:r>
              <a:rPr lang="en-IN" sz="2200" b="1" dirty="0"/>
              <a:t>Click on Save &amp; Proceed</a:t>
            </a:r>
          </a:p>
        </p:txBody>
      </p:sp>
      <p:pic>
        <p:nvPicPr>
          <p:cNvPr id="4" name="object 2">
            <a:extLst>
              <a:ext uri="{FF2B5EF4-FFF2-40B4-BE49-F238E27FC236}">
                <a16:creationId xmlns:a16="http://schemas.microsoft.com/office/drawing/2014/main" id="{2CE41A72-786F-91D8-CAFA-C8B68F432A55}"/>
              </a:ext>
            </a:extLst>
          </p:cNvPr>
          <p:cNvPicPr/>
          <p:nvPr/>
        </p:nvPicPr>
        <p:blipFill>
          <a:blip r:embed="rId3" cstate="print"/>
          <a:stretch>
            <a:fillRect/>
          </a:stretch>
        </p:blipFill>
        <p:spPr>
          <a:xfrm>
            <a:off x="11067227" y="6668272"/>
            <a:ext cx="1138628" cy="379455"/>
          </a:xfrm>
          <a:prstGeom prst="rect">
            <a:avLst/>
          </a:prstGeom>
        </p:spPr>
      </p:pic>
    </p:spTree>
    <p:extLst>
      <p:ext uri="{BB962C8B-B14F-4D97-AF65-F5344CB8AC3E}">
        <p14:creationId xmlns:p14="http://schemas.microsoft.com/office/powerpoint/2010/main" val="3786515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58F9-E348-2A35-66D0-6F0D49358B92}"/>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4AD46958-1C36-9158-35AE-E567EEE50301}"/>
              </a:ext>
            </a:extLst>
          </p:cNvPr>
          <p:cNvSpPr>
            <a:spLocks noGrp="1"/>
          </p:cNvSpPr>
          <p:nvPr>
            <p:ph type="body" idx="1"/>
          </p:nvPr>
        </p:nvSpPr>
        <p:spPr/>
        <p:txBody>
          <a:bodyPr/>
          <a:lstStyle/>
          <a:p>
            <a:endParaRPr lang="en-IN"/>
          </a:p>
        </p:txBody>
      </p:sp>
      <p:pic>
        <p:nvPicPr>
          <p:cNvPr id="5" name="Picture 4">
            <a:extLst>
              <a:ext uri="{FF2B5EF4-FFF2-40B4-BE49-F238E27FC236}">
                <a16:creationId xmlns:a16="http://schemas.microsoft.com/office/drawing/2014/main" id="{911AAAC3-FA0E-E53E-B72F-5DD916578F06}"/>
              </a:ext>
            </a:extLst>
          </p:cNvPr>
          <p:cNvPicPr>
            <a:picLocks noChangeAspect="1"/>
          </p:cNvPicPr>
          <p:nvPr/>
        </p:nvPicPr>
        <p:blipFill>
          <a:blip r:embed="rId2"/>
          <a:stretch>
            <a:fillRect/>
          </a:stretch>
        </p:blipFill>
        <p:spPr>
          <a:xfrm>
            <a:off x="0" y="-6926"/>
            <a:ext cx="12192000" cy="6864926"/>
          </a:xfrm>
          <a:prstGeom prst="rect">
            <a:avLst/>
          </a:prstGeom>
        </p:spPr>
      </p:pic>
      <p:pic>
        <p:nvPicPr>
          <p:cNvPr id="6" name="object 2">
            <a:extLst>
              <a:ext uri="{FF2B5EF4-FFF2-40B4-BE49-F238E27FC236}">
                <a16:creationId xmlns:a16="http://schemas.microsoft.com/office/drawing/2014/main" id="{D85D198F-CF3B-F422-BC1F-478A3F222844}"/>
              </a:ext>
            </a:extLst>
          </p:cNvPr>
          <p:cNvPicPr/>
          <p:nvPr/>
        </p:nvPicPr>
        <p:blipFill>
          <a:blip r:embed="rId3" cstate="print"/>
          <a:stretch>
            <a:fillRect/>
          </a:stretch>
        </p:blipFill>
        <p:spPr>
          <a:xfrm>
            <a:off x="11053372" y="6462618"/>
            <a:ext cx="1138628" cy="379455"/>
          </a:xfrm>
          <a:prstGeom prst="rect">
            <a:avLst/>
          </a:prstGeom>
        </p:spPr>
      </p:pic>
      <p:sp>
        <p:nvSpPr>
          <p:cNvPr id="8" name="TextBox 7">
            <a:extLst>
              <a:ext uri="{FF2B5EF4-FFF2-40B4-BE49-F238E27FC236}">
                <a16:creationId xmlns:a16="http://schemas.microsoft.com/office/drawing/2014/main" id="{81ED4625-34DA-0E6B-92C4-4D0B2817F83F}"/>
              </a:ext>
            </a:extLst>
          </p:cNvPr>
          <p:cNvSpPr txBox="1"/>
          <p:nvPr/>
        </p:nvSpPr>
        <p:spPr>
          <a:xfrm>
            <a:off x="2209800" y="5715000"/>
            <a:ext cx="3733800" cy="1107996"/>
          </a:xfrm>
          <a:prstGeom prst="rect">
            <a:avLst/>
          </a:prstGeom>
          <a:noFill/>
        </p:spPr>
        <p:txBody>
          <a:bodyPr wrap="square" rtlCol="0">
            <a:spAutoFit/>
          </a:bodyPr>
          <a:lstStyle/>
          <a:p>
            <a:r>
              <a:rPr lang="en-US" sz="2200" b="1" dirty="0"/>
              <a:t>Sign either through Aadhar or Digital Signature Certificate (DSC)</a:t>
            </a:r>
            <a:endParaRPr lang="en-IN" sz="2200" b="1" dirty="0"/>
          </a:p>
        </p:txBody>
      </p:sp>
    </p:spTree>
    <p:extLst>
      <p:ext uri="{BB962C8B-B14F-4D97-AF65-F5344CB8AC3E}">
        <p14:creationId xmlns:p14="http://schemas.microsoft.com/office/powerpoint/2010/main" val="178614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B5BB4-FF07-15E0-85FF-B4ED3503995E}"/>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F2C16DE7-5A5B-CE1C-CF4A-3D87E3C62148}"/>
              </a:ext>
            </a:extLst>
          </p:cNvPr>
          <p:cNvSpPr>
            <a:spLocks noGrp="1"/>
          </p:cNvSpPr>
          <p:nvPr>
            <p:ph type="body" idx="1"/>
          </p:nvPr>
        </p:nvSpPr>
        <p:spPr/>
        <p:txBody>
          <a:bodyPr/>
          <a:lstStyle/>
          <a:p>
            <a:endParaRPr lang="en-IN"/>
          </a:p>
        </p:txBody>
      </p:sp>
      <p:pic>
        <p:nvPicPr>
          <p:cNvPr id="5" name="Picture 4">
            <a:extLst>
              <a:ext uri="{FF2B5EF4-FFF2-40B4-BE49-F238E27FC236}">
                <a16:creationId xmlns:a16="http://schemas.microsoft.com/office/drawing/2014/main" id="{68FBDC5E-C0EB-000E-6B2A-A739F8C37070}"/>
              </a:ext>
            </a:extLst>
          </p:cNvPr>
          <p:cNvPicPr>
            <a:picLocks noChangeAspect="1"/>
          </p:cNvPicPr>
          <p:nvPr/>
        </p:nvPicPr>
        <p:blipFill>
          <a:blip r:embed="rId2"/>
          <a:stretch>
            <a:fillRect/>
          </a:stretch>
        </p:blipFill>
        <p:spPr>
          <a:xfrm>
            <a:off x="152400" y="0"/>
            <a:ext cx="12039599" cy="6858000"/>
          </a:xfrm>
          <a:prstGeom prst="rect">
            <a:avLst/>
          </a:prstGeom>
        </p:spPr>
      </p:pic>
      <p:pic>
        <p:nvPicPr>
          <p:cNvPr id="6" name="object 2">
            <a:extLst>
              <a:ext uri="{FF2B5EF4-FFF2-40B4-BE49-F238E27FC236}">
                <a16:creationId xmlns:a16="http://schemas.microsoft.com/office/drawing/2014/main" id="{FEE59A4E-C4A0-4AB7-B404-0F4432ABFD39}"/>
              </a:ext>
            </a:extLst>
          </p:cNvPr>
          <p:cNvPicPr/>
          <p:nvPr/>
        </p:nvPicPr>
        <p:blipFill>
          <a:blip r:embed="rId3"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226230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picture containing graphical user interface&#10;&#10;Description automatically generated">
            <a:hlinkClick r:id="" action="ppaction://noaction"/>
            <a:extLst>
              <a:ext uri="{FF2B5EF4-FFF2-40B4-BE49-F238E27FC236}">
                <a16:creationId xmlns:a16="http://schemas.microsoft.com/office/drawing/2014/main" id="{C4663BA6-E5AA-C7C2-CF0C-BB290036B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5401" y="2584918"/>
            <a:ext cx="2196428" cy="2223665"/>
          </a:xfrm>
          <a:prstGeom prst="rect">
            <a:avLst/>
          </a:prstGeom>
        </p:spPr>
      </p:pic>
      <p:sp>
        <p:nvSpPr>
          <p:cNvPr id="22" name="Arrow: Pentagon 21">
            <a:extLst>
              <a:ext uri="{FF2B5EF4-FFF2-40B4-BE49-F238E27FC236}">
                <a16:creationId xmlns:a16="http://schemas.microsoft.com/office/drawing/2014/main" id="{059C4672-F394-211D-5251-061E010D2182}"/>
              </a:ext>
            </a:extLst>
          </p:cNvPr>
          <p:cNvSpPr/>
          <p:nvPr/>
        </p:nvSpPr>
        <p:spPr>
          <a:xfrm rot="10800000">
            <a:off x="8794811" y="3737183"/>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1" name="Arrow: Pentagon 20">
            <a:extLst>
              <a:ext uri="{FF2B5EF4-FFF2-40B4-BE49-F238E27FC236}">
                <a16:creationId xmlns:a16="http://schemas.microsoft.com/office/drawing/2014/main" id="{3A826E37-9A96-94D6-72F4-95A36FF41336}"/>
              </a:ext>
            </a:extLst>
          </p:cNvPr>
          <p:cNvSpPr/>
          <p:nvPr/>
        </p:nvSpPr>
        <p:spPr>
          <a:xfrm rot="10800000">
            <a:off x="8774491" y="2438401"/>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20" name="Arrow: Pentagon 19">
            <a:extLst>
              <a:ext uri="{FF2B5EF4-FFF2-40B4-BE49-F238E27FC236}">
                <a16:creationId xmlns:a16="http://schemas.microsoft.com/office/drawing/2014/main" id="{95E3E1B3-D4E3-7DD6-C6A7-BBF16A547AF4}"/>
              </a:ext>
            </a:extLst>
          </p:cNvPr>
          <p:cNvSpPr/>
          <p:nvPr/>
        </p:nvSpPr>
        <p:spPr>
          <a:xfrm rot="10800000">
            <a:off x="8766034" y="1134171"/>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9" name="Arrow: Pentagon 18">
            <a:extLst>
              <a:ext uri="{FF2B5EF4-FFF2-40B4-BE49-F238E27FC236}">
                <a16:creationId xmlns:a16="http://schemas.microsoft.com/office/drawing/2014/main" id="{C34D7CFD-352F-2B54-B8CC-F4E5162923C6}"/>
              </a:ext>
            </a:extLst>
          </p:cNvPr>
          <p:cNvSpPr/>
          <p:nvPr/>
        </p:nvSpPr>
        <p:spPr>
          <a:xfrm>
            <a:off x="213789" y="3810000"/>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a:p>
        </p:txBody>
      </p:sp>
      <p:sp>
        <p:nvSpPr>
          <p:cNvPr id="18" name="Arrow: Pentagon 17">
            <a:extLst>
              <a:ext uri="{FF2B5EF4-FFF2-40B4-BE49-F238E27FC236}">
                <a16:creationId xmlns:a16="http://schemas.microsoft.com/office/drawing/2014/main" id="{85F5B569-E6E2-85A4-138C-0BC500F79073}"/>
              </a:ext>
            </a:extLst>
          </p:cNvPr>
          <p:cNvSpPr/>
          <p:nvPr/>
        </p:nvSpPr>
        <p:spPr>
          <a:xfrm>
            <a:off x="213789" y="5142590"/>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9" name="Arrow: Pentagon 8">
            <a:extLst>
              <a:ext uri="{FF2B5EF4-FFF2-40B4-BE49-F238E27FC236}">
                <a16:creationId xmlns:a16="http://schemas.microsoft.com/office/drawing/2014/main" id="{B9FE1AA9-8F74-E153-B21E-E826969B11DD}"/>
              </a:ext>
            </a:extLst>
          </p:cNvPr>
          <p:cNvSpPr/>
          <p:nvPr/>
        </p:nvSpPr>
        <p:spPr>
          <a:xfrm>
            <a:off x="187576" y="1219200"/>
            <a:ext cx="3176999" cy="1075628"/>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26" name="Flowchart: Connector 25">
            <a:extLst>
              <a:ext uri="{FF2B5EF4-FFF2-40B4-BE49-F238E27FC236}">
                <a16:creationId xmlns:a16="http://schemas.microsoft.com/office/drawing/2014/main" id="{B7271757-2FE9-6EF4-C53F-804B4D29ADE7}"/>
              </a:ext>
            </a:extLst>
          </p:cNvPr>
          <p:cNvSpPr/>
          <p:nvPr/>
        </p:nvSpPr>
        <p:spPr>
          <a:xfrm>
            <a:off x="5371836" y="2908464"/>
            <a:ext cx="1487845" cy="1469573"/>
          </a:xfrm>
          <a:prstGeom prst="flowChartConnector">
            <a:avLst/>
          </a:prstGeom>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47" name="TextBox 46">
            <a:extLst>
              <a:ext uri="{FF2B5EF4-FFF2-40B4-BE49-F238E27FC236}">
                <a16:creationId xmlns:a16="http://schemas.microsoft.com/office/drawing/2014/main" id="{26164774-D811-D71D-7E1E-F972C61F2701}"/>
              </a:ext>
            </a:extLst>
          </p:cNvPr>
          <p:cNvSpPr txBox="1"/>
          <p:nvPr/>
        </p:nvSpPr>
        <p:spPr>
          <a:xfrm>
            <a:off x="2996062" y="110943"/>
            <a:ext cx="6335106" cy="523220"/>
          </a:xfrm>
          <a:prstGeom prst="rect">
            <a:avLst/>
          </a:prstGeom>
          <a:noFill/>
        </p:spPr>
        <p:txBody>
          <a:bodyPr wrap="square" rtlCol="0">
            <a:spAutoFit/>
          </a:bodyPr>
          <a:lstStyle/>
          <a:p>
            <a:pPr algn="ctr"/>
            <a:r>
              <a:rPr lang="en-US" sz="2800" b="1" dirty="0">
                <a:solidFill>
                  <a:schemeClr val="accent1">
                    <a:lumMod val="50000"/>
                  </a:schemeClr>
                </a:solidFill>
                <a:latin typeface="Aptos" panose="020B0004020202020204" pitchFamily="34" charset="0"/>
                <a:ea typeface="+mj-ea"/>
                <a:cs typeface="+mj-cs"/>
              </a:rPr>
              <a:t>IIBX Ecosystem</a:t>
            </a:r>
            <a:endParaRPr lang="en-IN" sz="2800" b="1" dirty="0">
              <a:solidFill>
                <a:schemeClr val="accent1">
                  <a:lumMod val="50000"/>
                </a:schemeClr>
              </a:solidFill>
              <a:latin typeface="Aptos" panose="020B0004020202020204" pitchFamily="34" charset="0"/>
              <a:ea typeface="+mj-ea"/>
              <a:cs typeface="+mj-cs"/>
            </a:endParaRPr>
          </a:p>
        </p:txBody>
      </p:sp>
      <p:pic>
        <p:nvPicPr>
          <p:cNvPr id="27" name="object 2">
            <a:extLst>
              <a:ext uri="{FF2B5EF4-FFF2-40B4-BE49-F238E27FC236}">
                <a16:creationId xmlns:a16="http://schemas.microsoft.com/office/drawing/2014/main" id="{4BFCDA1C-3999-EE21-A56F-07AE351F3E31}"/>
              </a:ext>
            </a:extLst>
          </p:cNvPr>
          <p:cNvPicPr/>
          <p:nvPr/>
        </p:nvPicPr>
        <p:blipFill>
          <a:blip r:embed="rId3" cstate="print"/>
          <a:stretch>
            <a:fillRect/>
          </a:stretch>
        </p:blipFill>
        <p:spPr>
          <a:xfrm>
            <a:off x="10972800" y="6453607"/>
            <a:ext cx="1138628" cy="379455"/>
          </a:xfrm>
          <a:prstGeom prst="rect">
            <a:avLst/>
          </a:prstGeom>
        </p:spPr>
      </p:pic>
      <p:sp>
        <p:nvSpPr>
          <p:cNvPr id="50" name="TextBox 49">
            <a:extLst>
              <a:ext uri="{FF2B5EF4-FFF2-40B4-BE49-F238E27FC236}">
                <a16:creationId xmlns:a16="http://schemas.microsoft.com/office/drawing/2014/main" id="{F1DD56D1-94A1-00FB-5FD5-306BA49F2FC2}"/>
              </a:ext>
            </a:extLst>
          </p:cNvPr>
          <p:cNvSpPr txBox="1"/>
          <p:nvPr/>
        </p:nvSpPr>
        <p:spPr>
          <a:xfrm>
            <a:off x="425189" y="5385454"/>
            <a:ext cx="2429432" cy="523220"/>
          </a:xfrm>
          <a:prstGeom prst="rect">
            <a:avLst/>
          </a:prstGeom>
          <a:noFill/>
        </p:spPr>
        <p:txBody>
          <a:bodyPr wrap="square" rtlCol="0">
            <a:spAutoFit/>
          </a:bodyPr>
          <a:lstStyle/>
          <a:p>
            <a:r>
              <a:rPr lang="en-US" sz="1400" b="1" dirty="0">
                <a:latin typeface="Aptos" panose="020B0004020202020204" pitchFamily="34" charset="0"/>
              </a:rPr>
              <a:t>IFSC Banking Units are also permitted to act as TM/CM </a:t>
            </a:r>
          </a:p>
        </p:txBody>
      </p:sp>
      <p:sp>
        <p:nvSpPr>
          <p:cNvPr id="51" name="TextBox 50">
            <a:extLst>
              <a:ext uri="{FF2B5EF4-FFF2-40B4-BE49-F238E27FC236}">
                <a16:creationId xmlns:a16="http://schemas.microsoft.com/office/drawing/2014/main" id="{0D3B42C4-F91B-141D-F622-759A66FC726B}"/>
              </a:ext>
            </a:extLst>
          </p:cNvPr>
          <p:cNvSpPr txBox="1"/>
          <p:nvPr/>
        </p:nvSpPr>
        <p:spPr>
          <a:xfrm>
            <a:off x="5293955" y="2037347"/>
            <a:ext cx="1843193" cy="338554"/>
          </a:xfrm>
          <a:prstGeom prst="rect">
            <a:avLst/>
          </a:prstGeom>
          <a:noFill/>
        </p:spPr>
        <p:txBody>
          <a:bodyPr wrap="square" rtlCol="0">
            <a:spAutoFit/>
          </a:bodyPr>
          <a:lstStyle/>
          <a:p>
            <a:pPr algn="ctr"/>
            <a:r>
              <a:rPr lang="en-US" sz="1600" b="1" dirty="0">
                <a:latin typeface="Aptos" panose="020B0004020202020204" pitchFamily="34" charset="0"/>
              </a:rPr>
              <a:t>Unified Regulator</a:t>
            </a:r>
            <a:endParaRPr lang="en-IN" sz="1600" b="1" dirty="0">
              <a:latin typeface="Aptos" panose="020B0004020202020204" pitchFamily="34" charset="0"/>
            </a:endParaRPr>
          </a:p>
        </p:txBody>
      </p:sp>
      <p:pic>
        <p:nvPicPr>
          <p:cNvPr id="52" name="Picture 51" descr="Logo&#10;&#10;Description automatically generated with low confidence">
            <a:hlinkClick r:id="rId4" action="ppaction://hlinksldjump"/>
            <a:extLst>
              <a:ext uri="{FF2B5EF4-FFF2-40B4-BE49-F238E27FC236}">
                <a16:creationId xmlns:a16="http://schemas.microsoft.com/office/drawing/2014/main" id="{0A1C4E02-DFB3-FCC8-EF90-C141A2FC96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6664" y="1024254"/>
            <a:ext cx="908376" cy="910175"/>
          </a:xfrm>
          <a:prstGeom prst="ellipse">
            <a:avLst/>
          </a:prstGeom>
          <a:solidFill>
            <a:schemeClr val="accent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8" name="Picture 67">
            <a:extLst>
              <a:ext uri="{FF2B5EF4-FFF2-40B4-BE49-F238E27FC236}">
                <a16:creationId xmlns:a16="http://schemas.microsoft.com/office/drawing/2014/main" id="{568FE4A9-F190-CA67-FA99-5394ACF464A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744" t="36175" r="1386" b="33425"/>
          <a:stretch/>
        </p:blipFill>
        <p:spPr>
          <a:xfrm>
            <a:off x="5545925" y="3431786"/>
            <a:ext cx="1222713" cy="422927"/>
          </a:xfrm>
          <a:prstGeom prst="rect">
            <a:avLst/>
          </a:prstGeom>
        </p:spPr>
      </p:pic>
      <p:sp>
        <p:nvSpPr>
          <p:cNvPr id="85" name="TextBox 84">
            <a:extLst>
              <a:ext uri="{FF2B5EF4-FFF2-40B4-BE49-F238E27FC236}">
                <a16:creationId xmlns:a16="http://schemas.microsoft.com/office/drawing/2014/main" id="{25F4D3C4-03AC-5A03-FB91-20E78F8EBDB0}"/>
              </a:ext>
            </a:extLst>
          </p:cNvPr>
          <p:cNvSpPr txBox="1"/>
          <p:nvPr/>
        </p:nvSpPr>
        <p:spPr>
          <a:xfrm>
            <a:off x="305127" y="1371600"/>
            <a:ext cx="2572140" cy="738664"/>
          </a:xfrm>
          <a:prstGeom prst="rect">
            <a:avLst/>
          </a:prstGeom>
          <a:noFill/>
        </p:spPr>
        <p:txBody>
          <a:bodyPr wrap="square" rtlCol="0">
            <a:spAutoFit/>
          </a:bodyPr>
          <a:lstStyle/>
          <a:p>
            <a:pPr algn="just"/>
            <a:r>
              <a:rPr lang="en-US" sz="1400" b="1" dirty="0">
                <a:latin typeface="Aptos" panose="020B0004020202020204" pitchFamily="34" charset="0"/>
              </a:rPr>
              <a:t>Qualified Jewellers can</a:t>
            </a:r>
          </a:p>
          <a:p>
            <a:r>
              <a:rPr lang="en-US" sz="1400" b="1" dirty="0">
                <a:latin typeface="Aptos" panose="020B0004020202020204" pitchFamily="34" charset="0"/>
              </a:rPr>
              <a:t>import Gold and Silver &amp; valid TRQ holders can import Gold</a:t>
            </a:r>
            <a:endParaRPr lang="en-IN" sz="1400" b="1" dirty="0">
              <a:latin typeface="Aptos" panose="020B0004020202020204" pitchFamily="34" charset="0"/>
            </a:endParaRPr>
          </a:p>
        </p:txBody>
      </p:sp>
      <p:sp>
        <p:nvSpPr>
          <p:cNvPr id="88" name="TextBox 87">
            <a:extLst>
              <a:ext uri="{FF2B5EF4-FFF2-40B4-BE49-F238E27FC236}">
                <a16:creationId xmlns:a16="http://schemas.microsoft.com/office/drawing/2014/main" id="{D80EFE85-11ED-46F2-A00B-896B379E4D3F}"/>
              </a:ext>
            </a:extLst>
          </p:cNvPr>
          <p:cNvSpPr txBox="1"/>
          <p:nvPr/>
        </p:nvSpPr>
        <p:spPr>
          <a:xfrm>
            <a:off x="9246556" y="1282998"/>
            <a:ext cx="2711842" cy="738664"/>
          </a:xfrm>
          <a:prstGeom prst="rect">
            <a:avLst/>
          </a:prstGeom>
          <a:noFill/>
        </p:spPr>
        <p:txBody>
          <a:bodyPr wrap="square" rtlCol="0">
            <a:spAutoFit/>
          </a:bodyPr>
          <a:lstStyle/>
          <a:p>
            <a:pPr algn="r"/>
            <a:r>
              <a:rPr lang="en-US" sz="1400" b="1" dirty="0">
                <a:latin typeface="Aptos" panose="020B0004020202020204" pitchFamily="34" charset="0"/>
              </a:rPr>
              <a:t>International Bullion Banks,</a:t>
            </a:r>
          </a:p>
          <a:p>
            <a:pPr algn="r"/>
            <a:r>
              <a:rPr lang="en-US" sz="1400" b="1" dirty="0">
                <a:latin typeface="Aptos" panose="020B0004020202020204" pitchFamily="34" charset="0"/>
              </a:rPr>
              <a:t>Refineries and Bullion Traders</a:t>
            </a:r>
          </a:p>
          <a:p>
            <a:pPr algn="r"/>
            <a:r>
              <a:rPr lang="en-US" sz="1400" b="1" dirty="0">
                <a:latin typeface="Aptos" panose="020B0004020202020204" pitchFamily="34" charset="0"/>
              </a:rPr>
              <a:t>being onboarded</a:t>
            </a:r>
            <a:endParaRPr lang="en-IN" sz="1400" b="1" dirty="0">
              <a:latin typeface="Aptos" panose="020B0004020202020204" pitchFamily="34" charset="0"/>
            </a:endParaRPr>
          </a:p>
        </p:txBody>
      </p:sp>
      <p:sp>
        <p:nvSpPr>
          <p:cNvPr id="89" name="TextBox 88">
            <a:extLst>
              <a:ext uri="{FF2B5EF4-FFF2-40B4-BE49-F238E27FC236}">
                <a16:creationId xmlns:a16="http://schemas.microsoft.com/office/drawing/2014/main" id="{B4278B02-080C-0059-4E27-0F4EAD9C38A2}"/>
              </a:ext>
            </a:extLst>
          </p:cNvPr>
          <p:cNvSpPr txBox="1"/>
          <p:nvPr/>
        </p:nvSpPr>
        <p:spPr>
          <a:xfrm>
            <a:off x="9202540" y="2486417"/>
            <a:ext cx="2711841" cy="738664"/>
          </a:xfrm>
          <a:prstGeom prst="rect">
            <a:avLst/>
          </a:prstGeom>
          <a:noFill/>
        </p:spPr>
        <p:txBody>
          <a:bodyPr wrap="square" rtlCol="0">
            <a:spAutoFit/>
          </a:bodyPr>
          <a:lstStyle/>
          <a:p>
            <a:pPr algn="r"/>
            <a:r>
              <a:rPr lang="en-US" sz="1400" b="1" dirty="0">
                <a:latin typeface="Aptos" panose="020B0004020202020204" pitchFamily="34" charset="0"/>
              </a:rPr>
              <a:t>World class Vaulting facilities with 3 vaults in GIFT City , One at Chennai</a:t>
            </a:r>
            <a:endParaRPr lang="en-IN" sz="1400" b="1" dirty="0">
              <a:latin typeface="Aptos" panose="020B0004020202020204" pitchFamily="34" charset="0"/>
            </a:endParaRPr>
          </a:p>
        </p:txBody>
      </p:sp>
      <p:sp>
        <p:nvSpPr>
          <p:cNvPr id="10" name="TextBox 9">
            <a:extLst>
              <a:ext uri="{FF2B5EF4-FFF2-40B4-BE49-F238E27FC236}">
                <a16:creationId xmlns:a16="http://schemas.microsoft.com/office/drawing/2014/main" id="{228AB70B-786C-0E02-BF41-DBAFA7F09E1E}"/>
              </a:ext>
            </a:extLst>
          </p:cNvPr>
          <p:cNvSpPr txBox="1"/>
          <p:nvPr/>
        </p:nvSpPr>
        <p:spPr>
          <a:xfrm>
            <a:off x="277244" y="3981065"/>
            <a:ext cx="2893176" cy="738664"/>
          </a:xfrm>
          <a:prstGeom prst="rect">
            <a:avLst/>
          </a:prstGeom>
          <a:noFill/>
        </p:spPr>
        <p:txBody>
          <a:bodyPr wrap="square">
            <a:spAutoFit/>
          </a:bodyPr>
          <a:lstStyle/>
          <a:p>
            <a:r>
              <a:rPr lang="en-US" sz="1400" b="1" dirty="0">
                <a:latin typeface="Aptos" panose="020B0004020202020204" pitchFamily="34" charset="0"/>
              </a:rPr>
              <a:t>Nominated Banks Authorized to import Gold and Silver in India as Special Category Client</a:t>
            </a:r>
            <a:endParaRPr lang="en-IN" sz="1400" dirty="0">
              <a:latin typeface="Aptos" panose="020B0004020202020204" pitchFamily="34" charset="0"/>
            </a:endParaRPr>
          </a:p>
        </p:txBody>
      </p:sp>
      <p:sp>
        <p:nvSpPr>
          <p:cNvPr id="11" name="TextBox 10">
            <a:extLst>
              <a:ext uri="{FF2B5EF4-FFF2-40B4-BE49-F238E27FC236}">
                <a16:creationId xmlns:a16="http://schemas.microsoft.com/office/drawing/2014/main" id="{0F954753-EC64-9FCB-5072-A9DF47712C2A}"/>
              </a:ext>
            </a:extLst>
          </p:cNvPr>
          <p:cNvSpPr txBox="1"/>
          <p:nvPr/>
        </p:nvSpPr>
        <p:spPr>
          <a:xfrm>
            <a:off x="9344743" y="3905665"/>
            <a:ext cx="2647387" cy="738664"/>
          </a:xfrm>
          <a:prstGeom prst="rect">
            <a:avLst/>
          </a:prstGeom>
          <a:noFill/>
        </p:spPr>
        <p:txBody>
          <a:bodyPr wrap="square">
            <a:spAutoFit/>
          </a:bodyPr>
          <a:lstStyle/>
          <a:p>
            <a:pPr algn="r"/>
            <a:r>
              <a:rPr lang="en-US" sz="1400" b="1" dirty="0">
                <a:latin typeface="Aptos" panose="020B0004020202020204" pitchFamily="34" charset="0"/>
              </a:rPr>
              <a:t>India International Depository IFSC Ltd.(IIDI)</a:t>
            </a:r>
          </a:p>
          <a:p>
            <a:pPr algn="r"/>
            <a:r>
              <a:rPr lang="en-US" sz="1400" b="1" dirty="0">
                <a:latin typeface="Aptos" panose="020B0004020202020204" pitchFamily="34" charset="0"/>
              </a:rPr>
              <a:t>maintaining Demat Accounts</a:t>
            </a:r>
            <a:endParaRPr lang="en-IN" sz="1400" dirty="0">
              <a:latin typeface="Aptos" panose="020B0004020202020204" pitchFamily="34" charset="0"/>
            </a:endParaRPr>
          </a:p>
        </p:txBody>
      </p:sp>
      <p:sp>
        <p:nvSpPr>
          <p:cNvPr id="29" name="Arrow: Pentagon 28">
            <a:extLst>
              <a:ext uri="{FF2B5EF4-FFF2-40B4-BE49-F238E27FC236}">
                <a16:creationId xmlns:a16="http://schemas.microsoft.com/office/drawing/2014/main" id="{0F33650F-0DBA-ED47-5D80-A7C890E00AE7}"/>
              </a:ext>
            </a:extLst>
          </p:cNvPr>
          <p:cNvSpPr/>
          <p:nvPr/>
        </p:nvSpPr>
        <p:spPr>
          <a:xfrm>
            <a:off x="228600" y="2514600"/>
            <a:ext cx="3176999" cy="1075628"/>
          </a:xfrm>
          <a:prstGeom prst="homePlate">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1400" b="1" dirty="0">
                <a:latin typeface="Aptos" panose="020B0004020202020204" pitchFamily="34" charset="0"/>
              </a:rPr>
              <a:t>Clients from DTA /India can hedge the Gold Price risk</a:t>
            </a:r>
          </a:p>
        </p:txBody>
      </p:sp>
      <p:sp>
        <p:nvSpPr>
          <p:cNvPr id="32" name="Arrow: Pentagon 31">
            <a:extLst>
              <a:ext uri="{FF2B5EF4-FFF2-40B4-BE49-F238E27FC236}">
                <a16:creationId xmlns:a16="http://schemas.microsoft.com/office/drawing/2014/main" id="{D515EC4C-445F-07A6-3866-017BA42C3296}"/>
              </a:ext>
            </a:extLst>
          </p:cNvPr>
          <p:cNvSpPr/>
          <p:nvPr/>
        </p:nvSpPr>
        <p:spPr>
          <a:xfrm rot="10800000">
            <a:off x="8839200" y="5029200"/>
            <a:ext cx="3176999" cy="1075628"/>
          </a:xfrm>
          <a:prstGeom prst="homePlate">
            <a:avLst/>
          </a:prstGeom>
          <a:ln>
            <a:solidFill>
              <a:schemeClr val="bg1"/>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dirty="0"/>
          </a:p>
        </p:txBody>
      </p:sp>
      <p:sp>
        <p:nvSpPr>
          <p:cNvPr id="36" name="TextBox 35">
            <a:extLst>
              <a:ext uri="{FF2B5EF4-FFF2-40B4-BE49-F238E27FC236}">
                <a16:creationId xmlns:a16="http://schemas.microsoft.com/office/drawing/2014/main" id="{942D41D0-D561-E19D-293B-E6063C0CB813}"/>
              </a:ext>
            </a:extLst>
          </p:cNvPr>
          <p:cNvSpPr txBox="1"/>
          <p:nvPr/>
        </p:nvSpPr>
        <p:spPr>
          <a:xfrm>
            <a:off x="9202540" y="5236904"/>
            <a:ext cx="2711842" cy="523220"/>
          </a:xfrm>
          <a:prstGeom prst="rect">
            <a:avLst/>
          </a:prstGeom>
          <a:noFill/>
        </p:spPr>
        <p:txBody>
          <a:bodyPr wrap="square" rtlCol="0">
            <a:spAutoFit/>
          </a:bodyPr>
          <a:lstStyle/>
          <a:p>
            <a:pPr algn="r"/>
            <a:r>
              <a:rPr lang="en-US" sz="1400" b="1" dirty="0">
                <a:latin typeface="Aptos" panose="020B0004020202020204" pitchFamily="34" charset="0"/>
              </a:rPr>
              <a:t>International Clients can hedge the Gold Price risk</a:t>
            </a:r>
            <a:endParaRPr lang="en-IN" sz="1400" b="1" dirty="0">
              <a:latin typeface="Aptos" panose="020B0004020202020204" pitchFamily="34" charset="0"/>
            </a:endParaRPr>
          </a:p>
        </p:txBody>
      </p:sp>
      <p:sp>
        <p:nvSpPr>
          <p:cNvPr id="17" name="Arrow: Chevron 16">
            <a:extLst>
              <a:ext uri="{FF2B5EF4-FFF2-40B4-BE49-F238E27FC236}">
                <a16:creationId xmlns:a16="http://schemas.microsoft.com/office/drawing/2014/main" id="{BD96881C-75AC-8096-0B13-2AE924612C74}"/>
              </a:ext>
            </a:extLst>
          </p:cNvPr>
          <p:cNvSpPr/>
          <p:nvPr/>
        </p:nvSpPr>
        <p:spPr>
          <a:xfrm>
            <a:off x="2722881" y="1219200"/>
            <a:ext cx="2342520" cy="1023865"/>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700" b="1" dirty="0">
                <a:solidFill>
                  <a:schemeClr val="bg1"/>
                </a:solidFill>
                <a:latin typeface="Aptos" panose="020B0004020202020204" pitchFamily="34" charset="0"/>
              </a:rPr>
              <a:t>Qualified Jewellers &amp; TRQ Holders</a:t>
            </a:r>
            <a:endParaRPr lang="en-IN" sz="1700" b="1" dirty="0">
              <a:solidFill>
                <a:schemeClr val="bg1"/>
              </a:solidFill>
              <a:latin typeface="Aptos" panose="020B0004020202020204" pitchFamily="34" charset="0"/>
            </a:endParaRPr>
          </a:p>
        </p:txBody>
      </p:sp>
      <p:sp>
        <p:nvSpPr>
          <p:cNvPr id="24" name="Arrow: Chevron 23">
            <a:extLst>
              <a:ext uri="{FF2B5EF4-FFF2-40B4-BE49-F238E27FC236}">
                <a16:creationId xmlns:a16="http://schemas.microsoft.com/office/drawing/2014/main" id="{FCA9E76D-817F-92E3-BA79-F0353218B02B}"/>
              </a:ext>
            </a:extLst>
          </p:cNvPr>
          <p:cNvSpPr/>
          <p:nvPr/>
        </p:nvSpPr>
        <p:spPr>
          <a:xfrm>
            <a:off x="2890383" y="5168471"/>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latin typeface="Aptos" panose="020B0004020202020204" pitchFamily="34" charset="0"/>
              </a:rPr>
              <a:t>Trading Members</a:t>
            </a:r>
            <a:endParaRPr lang="en-IN" sz="2000" b="1" dirty="0">
              <a:solidFill>
                <a:schemeClr val="bg1"/>
              </a:solidFill>
              <a:latin typeface="Aptos" panose="020B0004020202020204" pitchFamily="34" charset="0"/>
            </a:endParaRPr>
          </a:p>
        </p:txBody>
      </p:sp>
      <p:sp>
        <p:nvSpPr>
          <p:cNvPr id="35" name="Arrow: Chevron 34">
            <a:extLst>
              <a:ext uri="{FF2B5EF4-FFF2-40B4-BE49-F238E27FC236}">
                <a16:creationId xmlns:a16="http://schemas.microsoft.com/office/drawing/2014/main" id="{0F6E6952-02C9-B2A1-E5EA-88A5CBC3FCD8}"/>
              </a:ext>
            </a:extLst>
          </p:cNvPr>
          <p:cNvSpPr/>
          <p:nvPr/>
        </p:nvSpPr>
        <p:spPr>
          <a:xfrm>
            <a:off x="2822097" y="3821308"/>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latin typeface="Aptos" panose="020B0004020202020204" pitchFamily="34" charset="0"/>
              </a:rPr>
              <a:t>SCC</a:t>
            </a:r>
            <a:endParaRPr lang="en-IN" sz="2000" b="1" dirty="0">
              <a:solidFill>
                <a:schemeClr val="bg1"/>
              </a:solidFill>
              <a:latin typeface="Aptos" panose="020B0004020202020204" pitchFamily="34" charset="0"/>
            </a:endParaRPr>
          </a:p>
        </p:txBody>
      </p:sp>
      <p:sp>
        <p:nvSpPr>
          <p:cNvPr id="37" name="Arrow: Chevron 36">
            <a:extLst>
              <a:ext uri="{FF2B5EF4-FFF2-40B4-BE49-F238E27FC236}">
                <a16:creationId xmlns:a16="http://schemas.microsoft.com/office/drawing/2014/main" id="{C4636EFB-9BA8-883D-E959-2CEE876BCFD9}"/>
              </a:ext>
            </a:extLst>
          </p:cNvPr>
          <p:cNvSpPr/>
          <p:nvPr/>
        </p:nvSpPr>
        <p:spPr>
          <a:xfrm>
            <a:off x="2815616" y="2536067"/>
            <a:ext cx="2342520" cy="1023865"/>
          </a:xfrm>
          <a:prstGeom prst="chevr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solidFill>
                  <a:schemeClr val="bg1"/>
                </a:solidFill>
                <a:latin typeface="Aptos" panose="020B0004020202020204" pitchFamily="34" charset="0"/>
              </a:rPr>
              <a:t>DTA Clients</a:t>
            </a:r>
            <a:endParaRPr lang="en-IN" sz="2000" b="1" dirty="0">
              <a:solidFill>
                <a:schemeClr val="bg1"/>
              </a:solidFill>
              <a:latin typeface="Aptos" panose="020B0004020202020204" pitchFamily="34" charset="0"/>
            </a:endParaRPr>
          </a:p>
        </p:txBody>
      </p:sp>
      <p:sp>
        <p:nvSpPr>
          <p:cNvPr id="38" name="Arrow: Chevron 37">
            <a:extLst>
              <a:ext uri="{FF2B5EF4-FFF2-40B4-BE49-F238E27FC236}">
                <a16:creationId xmlns:a16="http://schemas.microsoft.com/office/drawing/2014/main" id="{CC330672-8EF7-C724-F5C5-F2FEC36689FD}"/>
              </a:ext>
            </a:extLst>
          </p:cNvPr>
          <p:cNvSpPr/>
          <p:nvPr/>
        </p:nvSpPr>
        <p:spPr>
          <a:xfrm rot="10800000">
            <a:off x="7261829" y="1122884"/>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vert="horz" rtlCol="0" anchor="ctr"/>
          <a:lstStyle/>
          <a:p>
            <a:pPr algn="ctr"/>
            <a:endParaRPr lang="en-IN" dirty="0">
              <a:solidFill>
                <a:schemeClr val="tx1"/>
              </a:solidFill>
            </a:endParaRPr>
          </a:p>
        </p:txBody>
      </p:sp>
      <p:sp>
        <p:nvSpPr>
          <p:cNvPr id="39" name="Arrow: Chevron 38">
            <a:extLst>
              <a:ext uri="{FF2B5EF4-FFF2-40B4-BE49-F238E27FC236}">
                <a16:creationId xmlns:a16="http://schemas.microsoft.com/office/drawing/2014/main" id="{275D0E4B-D0BE-CB27-4B7B-4D680E51E2D9}"/>
              </a:ext>
            </a:extLst>
          </p:cNvPr>
          <p:cNvSpPr/>
          <p:nvPr/>
        </p:nvSpPr>
        <p:spPr>
          <a:xfrm rot="10800000">
            <a:off x="7156721" y="2411970"/>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solidFill>
                <a:schemeClr val="tx1"/>
              </a:solidFill>
            </a:endParaRPr>
          </a:p>
        </p:txBody>
      </p:sp>
      <p:sp>
        <p:nvSpPr>
          <p:cNvPr id="40" name="Arrow: Chevron 39">
            <a:extLst>
              <a:ext uri="{FF2B5EF4-FFF2-40B4-BE49-F238E27FC236}">
                <a16:creationId xmlns:a16="http://schemas.microsoft.com/office/drawing/2014/main" id="{B3DD25F8-4C83-9A77-6E87-2BFBD6973EBF}"/>
              </a:ext>
            </a:extLst>
          </p:cNvPr>
          <p:cNvSpPr/>
          <p:nvPr/>
        </p:nvSpPr>
        <p:spPr>
          <a:xfrm rot="10800000">
            <a:off x="7180494" y="3725922"/>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solidFill>
                <a:schemeClr val="tx1"/>
              </a:solidFill>
            </a:endParaRPr>
          </a:p>
        </p:txBody>
      </p:sp>
      <p:sp>
        <p:nvSpPr>
          <p:cNvPr id="41" name="Arrow: Chevron 40">
            <a:extLst>
              <a:ext uri="{FF2B5EF4-FFF2-40B4-BE49-F238E27FC236}">
                <a16:creationId xmlns:a16="http://schemas.microsoft.com/office/drawing/2014/main" id="{9DD0FE8C-1D64-8A9E-5454-FDEF6632B203}"/>
              </a:ext>
            </a:extLst>
          </p:cNvPr>
          <p:cNvSpPr/>
          <p:nvPr/>
        </p:nvSpPr>
        <p:spPr>
          <a:xfrm rot="10800000">
            <a:off x="7137148" y="5031737"/>
            <a:ext cx="2342520" cy="1023865"/>
          </a:xfrm>
          <a:prstGeom prst="chevron">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IN">
              <a:solidFill>
                <a:schemeClr val="tx1"/>
              </a:solidFill>
            </a:endParaRPr>
          </a:p>
        </p:txBody>
      </p:sp>
      <p:sp>
        <p:nvSpPr>
          <p:cNvPr id="42" name="TextBox 41">
            <a:extLst>
              <a:ext uri="{FF2B5EF4-FFF2-40B4-BE49-F238E27FC236}">
                <a16:creationId xmlns:a16="http://schemas.microsoft.com/office/drawing/2014/main" id="{7AD27FF6-66B8-DFDD-FB64-7856EA7FF726}"/>
              </a:ext>
            </a:extLst>
          </p:cNvPr>
          <p:cNvSpPr txBox="1"/>
          <p:nvPr/>
        </p:nvSpPr>
        <p:spPr>
          <a:xfrm>
            <a:off x="7723218" y="1298052"/>
            <a:ext cx="1419742" cy="707886"/>
          </a:xfrm>
          <a:prstGeom prst="rect">
            <a:avLst/>
          </a:prstGeom>
          <a:noFill/>
        </p:spPr>
        <p:txBody>
          <a:bodyPr wrap="square" rtlCol="0">
            <a:spAutoFit/>
          </a:bodyPr>
          <a:lstStyle/>
          <a:p>
            <a:r>
              <a:rPr lang="en-US" sz="2000" b="1" dirty="0">
                <a:solidFill>
                  <a:schemeClr val="bg1"/>
                </a:solidFill>
                <a:latin typeface="Aptos" panose="020B0004020202020204" pitchFamily="34" charset="0"/>
              </a:rPr>
              <a:t>Qualified Suppliers</a:t>
            </a:r>
            <a:endParaRPr lang="en-IN" sz="2000" b="1" dirty="0">
              <a:solidFill>
                <a:schemeClr val="bg1"/>
              </a:solidFill>
              <a:latin typeface="Aptos" panose="020B0004020202020204" pitchFamily="34" charset="0"/>
            </a:endParaRPr>
          </a:p>
        </p:txBody>
      </p:sp>
      <p:sp>
        <p:nvSpPr>
          <p:cNvPr id="44" name="TextBox 43">
            <a:extLst>
              <a:ext uri="{FF2B5EF4-FFF2-40B4-BE49-F238E27FC236}">
                <a16:creationId xmlns:a16="http://schemas.microsoft.com/office/drawing/2014/main" id="{C047718C-2D86-5E09-FF11-82AB3A2881BA}"/>
              </a:ext>
            </a:extLst>
          </p:cNvPr>
          <p:cNvSpPr txBox="1"/>
          <p:nvPr/>
        </p:nvSpPr>
        <p:spPr>
          <a:xfrm>
            <a:off x="7783062" y="2696119"/>
            <a:ext cx="1218718" cy="400110"/>
          </a:xfrm>
          <a:prstGeom prst="rect">
            <a:avLst/>
          </a:prstGeom>
          <a:noFill/>
        </p:spPr>
        <p:txBody>
          <a:bodyPr wrap="square" rtlCol="0">
            <a:spAutoFit/>
          </a:bodyPr>
          <a:lstStyle/>
          <a:p>
            <a:r>
              <a:rPr lang="en-US" sz="2000" b="1" dirty="0">
                <a:solidFill>
                  <a:schemeClr val="bg1"/>
                </a:solidFill>
                <a:latin typeface="Aptos" panose="020B0004020202020204" pitchFamily="34" charset="0"/>
              </a:rPr>
              <a:t>Vaults</a:t>
            </a:r>
            <a:endParaRPr lang="en-IN" sz="2000" b="1" dirty="0">
              <a:solidFill>
                <a:schemeClr val="bg1"/>
              </a:solidFill>
              <a:latin typeface="Aptos" panose="020B0004020202020204" pitchFamily="34" charset="0"/>
            </a:endParaRPr>
          </a:p>
        </p:txBody>
      </p:sp>
      <p:sp>
        <p:nvSpPr>
          <p:cNvPr id="45" name="TextBox 44">
            <a:extLst>
              <a:ext uri="{FF2B5EF4-FFF2-40B4-BE49-F238E27FC236}">
                <a16:creationId xmlns:a16="http://schemas.microsoft.com/office/drawing/2014/main" id="{4616E519-1679-3AAB-24B2-9BEB8D7F1333}"/>
              </a:ext>
            </a:extLst>
          </p:cNvPr>
          <p:cNvSpPr txBox="1"/>
          <p:nvPr/>
        </p:nvSpPr>
        <p:spPr>
          <a:xfrm>
            <a:off x="8021801" y="4037800"/>
            <a:ext cx="1218718" cy="400110"/>
          </a:xfrm>
          <a:prstGeom prst="rect">
            <a:avLst/>
          </a:prstGeom>
          <a:noFill/>
        </p:spPr>
        <p:txBody>
          <a:bodyPr wrap="square" rtlCol="0">
            <a:spAutoFit/>
          </a:bodyPr>
          <a:lstStyle/>
          <a:p>
            <a:r>
              <a:rPr lang="en-US" sz="2000" b="1" dirty="0">
                <a:solidFill>
                  <a:schemeClr val="bg1"/>
                </a:solidFill>
                <a:latin typeface="Aptos" panose="020B0004020202020204" pitchFamily="34" charset="0"/>
              </a:rPr>
              <a:t>IIDI</a:t>
            </a:r>
            <a:endParaRPr lang="en-IN" sz="2000" b="1" dirty="0">
              <a:solidFill>
                <a:schemeClr val="bg1"/>
              </a:solidFill>
              <a:latin typeface="Aptos" panose="020B0004020202020204" pitchFamily="34" charset="0"/>
            </a:endParaRPr>
          </a:p>
        </p:txBody>
      </p:sp>
      <p:sp>
        <p:nvSpPr>
          <p:cNvPr id="46" name="TextBox 45">
            <a:extLst>
              <a:ext uri="{FF2B5EF4-FFF2-40B4-BE49-F238E27FC236}">
                <a16:creationId xmlns:a16="http://schemas.microsoft.com/office/drawing/2014/main" id="{20B0B972-CE33-03D8-06D9-AC2D4C5BBA26}"/>
              </a:ext>
            </a:extLst>
          </p:cNvPr>
          <p:cNvSpPr txBox="1"/>
          <p:nvPr/>
        </p:nvSpPr>
        <p:spPr>
          <a:xfrm>
            <a:off x="7270429" y="5217389"/>
            <a:ext cx="1850379" cy="707886"/>
          </a:xfrm>
          <a:prstGeom prst="rect">
            <a:avLst/>
          </a:prstGeom>
          <a:noFill/>
        </p:spPr>
        <p:txBody>
          <a:bodyPr wrap="square" rtlCol="0">
            <a:spAutoFit/>
          </a:bodyPr>
          <a:lstStyle/>
          <a:p>
            <a:pPr algn="ctr"/>
            <a:r>
              <a:rPr lang="en-US" sz="2000" b="1" dirty="0">
                <a:solidFill>
                  <a:schemeClr val="bg1"/>
                </a:solidFill>
                <a:latin typeface="Aptos" panose="020B0004020202020204" pitchFamily="34" charset="0"/>
              </a:rPr>
              <a:t>International</a:t>
            </a:r>
          </a:p>
          <a:p>
            <a:pPr algn="ctr"/>
            <a:r>
              <a:rPr lang="en-US" sz="2000" b="1" dirty="0">
                <a:solidFill>
                  <a:schemeClr val="bg1"/>
                </a:solidFill>
                <a:latin typeface="Aptos" panose="020B0004020202020204" pitchFamily="34" charset="0"/>
              </a:rPr>
              <a:t>Clients</a:t>
            </a:r>
            <a:endParaRPr lang="en-IN" sz="2000" b="1" dirty="0">
              <a:solidFill>
                <a:schemeClr val="bg1"/>
              </a:solidFill>
              <a:latin typeface="Aptos" panose="020B0004020202020204" pitchFamily="34" charset="0"/>
            </a:endParaRPr>
          </a:p>
        </p:txBody>
      </p:sp>
    </p:spTree>
    <p:extLst>
      <p:ext uri="{BB962C8B-B14F-4D97-AF65-F5344CB8AC3E}">
        <p14:creationId xmlns:p14="http://schemas.microsoft.com/office/powerpoint/2010/main" val="90547693"/>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D56D-223F-D56C-6FB0-10B94883191B}"/>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6A503DC1-FD0A-4974-F204-46CD3AE77CE5}"/>
              </a:ext>
            </a:extLst>
          </p:cNvPr>
          <p:cNvSpPr>
            <a:spLocks noGrp="1"/>
          </p:cNvSpPr>
          <p:nvPr>
            <p:ph type="body" idx="1"/>
          </p:nvPr>
        </p:nvSpPr>
        <p:spPr/>
        <p:txBody>
          <a:bodyPr/>
          <a:lstStyle/>
          <a:p>
            <a:endParaRPr lang="en-IN"/>
          </a:p>
        </p:txBody>
      </p:sp>
      <p:pic>
        <p:nvPicPr>
          <p:cNvPr id="5" name="Picture 4">
            <a:extLst>
              <a:ext uri="{FF2B5EF4-FFF2-40B4-BE49-F238E27FC236}">
                <a16:creationId xmlns:a16="http://schemas.microsoft.com/office/drawing/2014/main" id="{F886956A-947D-CEB6-C007-6EFC2975B6FE}"/>
              </a:ext>
            </a:extLst>
          </p:cNvPr>
          <p:cNvPicPr>
            <a:picLocks noChangeAspect="1"/>
          </p:cNvPicPr>
          <p:nvPr/>
        </p:nvPicPr>
        <p:blipFill>
          <a:blip r:embed="rId2"/>
          <a:stretch>
            <a:fillRect/>
          </a:stretch>
        </p:blipFill>
        <p:spPr>
          <a:xfrm>
            <a:off x="0" y="63665"/>
            <a:ext cx="12192000" cy="6794335"/>
          </a:xfrm>
          <a:prstGeom prst="rect">
            <a:avLst/>
          </a:prstGeom>
        </p:spPr>
      </p:pic>
      <p:pic>
        <p:nvPicPr>
          <p:cNvPr id="6" name="object 2">
            <a:extLst>
              <a:ext uri="{FF2B5EF4-FFF2-40B4-BE49-F238E27FC236}">
                <a16:creationId xmlns:a16="http://schemas.microsoft.com/office/drawing/2014/main" id="{87E22A99-A4F8-72C0-9D2D-65D25112C5D8}"/>
              </a:ext>
            </a:extLst>
          </p:cNvPr>
          <p:cNvPicPr/>
          <p:nvPr/>
        </p:nvPicPr>
        <p:blipFill>
          <a:blip r:embed="rId3" cstate="print"/>
          <a:stretch>
            <a:fillRect/>
          </a:stretch>
        </p:blipFill>
        <p:spPr>
          <a:xfrm>
            <a:off x="11053372" y="6462618"/>
            <a:ext cx="1138628" cy="379455"/>
          </a:xfrm>
          <a:prstGeom prst="rect">
            <a:avLst/>
          </a:prstGeom>
        </p:spPr>
      </p:pic>
      <p:sp>
        <p:nvSpPr>
          <p:cNvPr id="7" name="TextBox 6">
            <a:extLst>
              <a:ext uri="{FF2B5EF4-FFF2-40B4-BE49-F238E27FC236}">
                <a16:creationId xmlns:a16="http://schemas.microsoft.com/office/drawing/2014/main" id="{2599A1C5-8883-91AF-E72B-F1F1628A4DEC}"/>
              </a:ext>
            </a:extLst>
          </p:cNvPr>
          <p:cNvSpPr txBox="1"/>
          <p:nvPr/>
        </p:nvSpPr>
        <p:spPr>
          <a:xfrm>
            <a:off x="3276600" y="2159913"/>
            <a:ext cx="3164113" cy="430887"/>
          </a:xfrm>
          <a:prstGeom prst="rect">
            <a:avLst/>
          </a:prstGeom>
          <a:noFill/>
        </p:spPr>
        <p:txBody>
          <a:bodyPr wrap="square" rtlCol="0">
            <a:spAutoFit/>
          </a:bodyPr>
          <a:lstStyle/>
          <a:p>
            <a:r>
              <a:rPr lang="en-IN" sz="2200" b="1" dirty="0"/>
              <a:t>File Status in Process</a:t>
            </a:r>
          </a:p>
        </p:txBody>
      </p:sp>
      <p:sp>
        <p:nvSpPr>
          <p:cNvPr id="8" name="TextBox 7">
            <a:extLst>
              <a:ext uri="{FF2B5EF4-FFF2-40B4-BE49-F238E27FC236}">
                <a16:creationId xmlns:a16="http://schemas.microsoft.com/office/drawing/2014/main" id="{6FDB8F86-1D92-9EDD-96F9-02AC1FD14357}"/>
              </a:ext>
            </a:extLst>
          </p:cNvPr>
          <p:cNvSpPr txBox="1"/>
          <p:nvPr/>
        </p:nvSpPr>
        <p:spPr>
          <a:xfrm>
            <a:off x="3505200" y="6324600"/>
            <a:ext cx="3164113" cy="430887"/>
          </a:xfrm>
          <a:prstGeom prst="rect">
            <a:avLst/>
          </a:prstGeom>
          <a:noFill/>
        </p:spPr>
        <p:txBody>
          <a:bodyPr wrap="square" rtlCol="0">
            <a:spAutoFit/>
          </a:bodyPr>
          <a:lstStyle/>
          <a:p>
            <a:r>
              <a:rPr lang="en-IN" sz="2200" b="1" dirty="0"/>
              <a:t>File Status Deficient</a:t>
            </a:r>
          </a:p>
        </p:txBody>
      </p:sp>
    </p:spTree>
    <p:extLst>
      <p:ext uri="{BB962C8B-B14F-4D97-AF65-F5344CB8AC3E}">
        <p14:creationId xmlns:p14="http://schemas.microsoft.com/office/powerpoint/2010/main" val="2880637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5713-9F10-14D7-8D7D-882EF5170D58}"/>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1F7C3A78-87B7-3107-D94D-04C32914F36F}"/>
              </a:ext>
            </a:extLst>
          </p:cNvPr>
          <p:cNvSpPr>
            <a:spLocks noGrp="1"/>
          </p:cNvSpPr>
          <p:nvPr>
            <p:ph type="body" idx="1"/>
          </p:nvPr>
        </p:nvSpPr>
        <p:spPr/>
        <p:txBody>
          <a:bodyPr/>
          <a:lstStyle/>
          <a:p>
            <a:endParaRPr lang="en-IN"/>
          </a:p>
        </p:txBody>
      </p:sp>
      <p:pic>
        <p:nvPicPr>
          <p:cNvPr id="5" name="Picture 4">
            <a:extLst>
              <a:ext uri="{FF2B5EF4-FFF2-40B4-BE49-F238E27FC236}">
                <a16:creationId xmlns:a16="http://schemas.microsoft.com/office/drawing/2014/main" id="{B3BC23B2-5EF3-2E44-A9B3-9AF60015FB3A}"/>
              </a:ext>
            </a:extLst>
          </p:cNvPr>
          <p:cNvPicPr>
            <a:picLocks noChangeAspect="1"/>
          </p:cNvPicPr>
          <p:nvPr/>
        </p:nvPicPr>
        <p:blipFill>
          <a:blip r:embed="rId2"/>
          <a:stretch>
            <a:fillRect/>
          </a:stretch>
        </p:blipFill>
        <p:spPr>
          <a:xfrm>
            <a:off x="0" y="0"/>
            <a:ext cx="12192000" cy="6858000"/>
          </a:xfrm>
          <a:prstGeom prst="rect">
            <a:avLst/>
          </a:prstGeom>
        </p:spPr>
      </p:pic>
      <p:pic>
        <p:nvPicPr>
          <p:cNvPr id="6" name="object 2">
            <a:extLst>
              <a:ext uri="{FF2B5EF4-FFF2-40B4-BE49-F238E27FC236}">
                <a16:creationId xmlns:a16="http://schemas.microsoft.com/office/drawing/2014/main" id="{6B4EABFC-FBDD-8E22-DE6B-6E873957425D}"/>
              </a:ext>
            </a:extLst>
          </p:cNvPr>
          <p:cNvPicPr/>
          <p:nvPr/>
        </p:nvPicPr>
        <p:blipFill>
          <a:blip r:embed="rId3" cstate="print"/>
          <a:stretch>
            <a:fillRect/>
          </a:stretch>
        </p:blipFill>
        <p:spPr>
          <a:xfrm>
            <a:off x="11053372" y="6462618"/>
            <a:ext cx="1138628" cy="379455"/>
          </a:xfrm>
          <a:prstGeom prst="rect">
            <a:avLst/>
          </a:prstGeom>
        </p:spPr>
      </p:pic>
      <p:sp>
        <p:nvSpPr>
          <p:cNvPr id="7" name="TextBox 6">
            <a:extLst>
              <a:ext uri="{FF2B5EF4-FFF2-40B4-BE49-F238E27FC236}">
                <a16:creationId xmlns:a16="http://schemas.microsoft.com/office/drawing/2014/main" id="{78F60BB2-572B-AF53-1119-E548544E0F8A}"/>
              </a:ext>
            </a:extLst>
          </p:cNvPr>
          <p:cNvSpPr txBox="1"/>
          <p:nvPr/>
        </p:nvSpPr>
        <p:spPr>
          <a:xfrm>
            <a:off x="3505200" y="6096000"/>
            <a:ext cx="3164113" cy="430887"/>
          </a:xfrm>
          <a:prstGeom prst="rect">
            <a:avLst/>
          </a:prstGeom>
          <a:noFill/>
        </p:spPr>
        <p:txBody>
          <a:bodyPr wrap="square" rtlCol="0">
            <a:spAutoFit/>
          </a:bodyPr>
          <a:lstStyle/>
          <a:p>
            <a:r>
              <a:rPr lang="en-IN" sz="2200" b="1" dirty="0"/>
              <a:t>File Status Disbursed</a:t>
            </a:r>
          </a:p>
        </p:txBody>
      </p:sp>
      <p:sp>
        <p:nvSpPr>
          <p:cNvPr id="8" name="TextBox 7">
            <a:extLst>
              <a:ext uri="{FF2B5EF4-FFF2-40B4-BE49-F238E27FC236}">
                <a16:creationId xmlns:a16="http://schemas.microsoft.com/office/drawing/2014/main" id="{36D5CD4D-DCA8-0215-2283-D19245567D3F}"/>
              </a:ext>
            </a:extLst>
          </p:cNvPr>
          <p:cNvSpPr txBox="1"/>
          <p:nvPr/>
        </p:nvSpPr>
        <p:spPr>
          <a:xfrm>
            <a:off x="4648200" y="2133600"/>
            <a:ext cx="3164113" cy="769441"/>
          </a:xfrm>
          <a:prstGeom prst="rect">
            <a:avLst/>
          </a:prstGeom>
          <a:noFill/>
        </p:spPr>
        <p:txBody>
          <a:bodyPr wrap="square" rtlCol="0">
            <a:spAutoFit/>
          </a:bodyPr>
          <a:lstStyle/>
          <a:p>
            <a:r>
              <a:rPr lang="en-IN" sz="2200" b="1" dirty="0"/>
              <a:t>File Status Approved- Pending Disbursal</a:t>
            </a:r>
          </a:p>
        </p:txBody>
      </p:sp>
    </p:spTree>
    <p:extLst>
      <p:ext uri="{BB962C8B-B14F-4D97-AF65-F5344CB8AC3E}">
        <p14:creationId xmlns:p14="http://schemas.microsoft.com/office/powerpoint/2010/main" val="2133757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FD80-C709-36A5-CDAE-8FA93C95B0F1}"/>
              </a:ext>
            </a:extLst>
          </p:cNvPr>
          <p:cNvSpPr>
            <a:spLocks noGrp="1"/>
          </p:cNvSpPr>
          <p:nvPr>
            <p:ph type="title"/>
          </p:nvPr>
        </p:nvSpPr>
        <p:spPr/>
        <p:txBody>
          <a:bodyPr/>
          <a:lstStyle/>
          <a:p>
            <a:endParaRPr lang="en-IN"/>
          </a:p>
        </p:txBody>
      </p:sp>
      <p:sp>
        <p:nvSpPr>
          <p:cNvPr id="3" name="Text Placeholder 2">
            <a:extLst>
              <a:ext uri="{FF2B5EF4-FFF2-40B4-BE49-F238E27FC236}">
                <a16:creationId xmlns:a16="http://schemas.microsoft.com/office/drawing/2014/main" id="{F3DB7E19-2B55-08AC-9CBA-BCD27725BD64}"/>
              </a:ext>
            </a:extLst>
          </p:cNvPr>
          <p:cNvSpPr>
            <a:spLocks noGrp="1"/>
          </p:cNvSpPr>
          <p:nvPr>
            <p:ph type="body" idx="1"/>
          </p:nvPr>
        </p:nvSpPr>
        <p:spPr/>
        <p:txBody>
          <a:bodyPr/>
          <a:lstStyle/>
          <a:p>
            <a:endParaRPr lang="en-IN"/>
          </a:p>
        </p:txBody>
      </p:sp>
      <p:pic>
        <p:nvPicPr>
          <p:cNvPr id="5" name="Picture 4">
            <a:extLst>
              <a:ext uri="{FF2B5EF4-FFF2-40B4-BE49-F238E27FC236}">
                <a16:creationId xmlns:a16="http://schemas.microsoft.com/office/drawing/2014/main" id="{63650D26-DB4E-69DD-20B9-11A79821466F}"/>
              </a:ext>
            </a:extLst>
          </p:cNvPr>
          <p:cNvPicPr>
            <a:picLocks noChangeAspect="1"/>
          </p:cNvPicPr>
          <p:nvPr/>
        </p:nvPicPr>
        <p:blipFill>
          <a:blip r:embed="rId2"/>
          <a:srcRect l="649" t="2424" r="5017" b="14546"/>
          <a:stretch>
            <a:fillRect/>
          </a:stretch>
        </p:blipFill>
        <p:spPr>
          <a:xfrm>
            <a:off x="0" y="0"/>
            <a:ext cx="12192000" cy="6781799"/>
          </a:xfrm>
          <a:prstGeom prst="rect">
            <a:avLst/>
          </a:prstGeom>
        </p:spPr>
      </p:pic>
      <p:pic>
        <p:nvPicPr>
          <p:cNvPr id="6" name="object 2">
            <a:extLst>
              <a:ext uri="{FF2B5EF4-FFF2-40B4-BE49-F238E27FC236}">
                <a16:creationId xmlns:a16="http://schemas.microsoft.com/office/drawing/2014/main" id="{656BCDD2-1598-960A-7F7E-9788EFDD45FF}"/>
              </a:ext>
            </a:extLst>
          </p:cNvPr>
          <p:cNvPicPr/>
          <p:nvPr/>
        </p:nvPicPr>
        <p:blipFill>
          <a:blip r:embed="rId3"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538917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499BE-0220-D27B-D788-046137E6DCA1}"/>
              </a:ext>
            </a:extLst>
          </p:cNvPr>
          <p:cNvSpPr>
            <a:spLocks noGrp="1"/>
          </p:cNvSpPr>
          <p:nvPr>
            <p:ph type="title"/>
          </p:nvPr>
        </p:nvSpPr>
        <p:spPr>
          <a:xfrm>
            <a:off x="1722783" y="160713"/>
            <a:ext cx="8057321" cy="507072"/>
          </a:xfrm>
        </p:spPr>
        <p:txBody>
          <a:bodyPr>
            <a:noAutofit/>
          </a:bodyPr>
          <a:lstStyle/>
          <a:p>
            <a:pPr algn="ctr"/>
            <a:r>
              <a:rPr lang="en-US" sz="2500" b="1" dirty="0">
                <a:solidFill>
                  <a:schemeClr val="accent1">
                    <a:lumMod val="50000"/>
                  </a:schemeClr>
                </a:solidFill>
                <a:latin typeface="Aptos" panose="020B0004020202020204" pitchFamily="34" charset="0"/>
              </a:rPr>
              <a:t>Knowledge center at IIBX website</a:t>
            </a:r>
            <a:endParaRPr lang="en-IN" sz="2500" b="1" dirty="0">
              <a:solidFill>
                <a:schemeClr val="accent1">
                  <a:lumMod val="50000"/>
                </a:schemeClr>
              </a:solidFill>
              <a:latin typeface="Aptos" panose="020B0004020202020204" pitchFamily="34" charset="0"/>
            </a:endParaRPr>
          </a:p>
        </p:txBody>
      </p:sp>
      <p:pic>
        <p:nvPicPr>
          <p:cNvPr id="7" name="Picture 6">
            <a:extLst>
              <a:ext uri="{FF2B5EF4-FFF2-40B4-BE49-F238E27FC236}">
                <a16:creationId xmlns:a16="http://schemas.microsoft.com/office/drawing/2014/main" id="{7E7813D4-A902-F5D8-562A-2BABDCA83FF5}"/>
              </a:ext>
            </a:extLst>
          </p:cNvPr>
          <p:cNvPicPr>
            <a:picLocks noChangeAspect="1"/>
          </p:cNvPicPr>
          <p:nvPr/>
        </p:nvPicPr>
        <p:blipFill>
          <a:blip r:embed="rId3"/>
          <a:stretch>
            <a:fillRect/>
          </a:stretch>
        </p:blipFill>
        <p:spPr>
          <a:xfrm>
            <a:off x="872195" y="1814732"/>
            <a:ext cx="10058400" cy="4794954"/>
          </a:xfrm>
          <a:prstGeom prst="rect">
            <a:avLst/>
          </a:prstGeom>
        </p:spPr>
      </p:pic>
      <p:sp>
        <p:nvSpPr>
          <p:cNvPr id="8" name="TextBox 7">
            <a:extLst>
              <a:ext uri="{FF2B5EF4-FFF2-40B4-BE49-F238E27FC236}">
                <a16:creationId xmlns:a16="http://schemas.microsoft.com/office/drawing/2014/main" id="{F89D8F14-C2D1-E6CE-6D83-2A68D64157E9}"/>
              </a:ext>
            </a:extLst>
          </p:cNvPr>
          <p:cNvSpPr txBox="1"/>
          <p:nvPr/>
        </p:nvSpPr>
        <p:spPr>
          <a:xfrm>
            <a:off x="872195" y="976991"/>
            <a:ext cx="10818057" cy="830997"/>
          </a:xfrm>
          <a:prstGeom prst="rect">
            <a:avLst/>
          </a:prstGeom>
          <a:noFill/>
        </p:spPr>
        <p:txBody>
          <a:bodyPr wrap="square" rtlCol="0">
            <a:spAutoFit/>
          </a:bodyPr>
          <a:lstStyle/>
          <a:p>
            <a:r>
              <a:rPr lang="en-US" sz="2400" dirty="0"/>
              <a:t>IIBX's website now includes a knowledge center aimed at educating and spreading awareness about IIBX services</a:t>
            </a:r>
          </a:p>
        </p:txBody>
      </p:sp>
      <p:pic>
        <p:nvPicPr>
          <p:cNvPr id="3" name="object 2">
            <a:extLst>
              <a:ext uri="{FF2B5EF4-FFF2-40B4-BE49-F238E27FC236}">
                <a16:creationId xmlns:a16="http://schemas.microsoft.com/office/drawing/2014/main" id="{E5EB021C-DB37-C97D-3CBD-A4E0845DD155}"/>
              </a:ext>
            </a:extLst>
          </p:cNvPr>
          <p:cNvPicPr/>
          <p:nvPr/>
        </p:nvPicPr>
        <p:blipFill>
          <a:blip r:embed="rId4"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2909866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4953000" y="2675602"/>
            <a:ext cx="2819526" cy="523220"/>
          </a:xfrm>
          <a:prstGeom prst="rect">
            <a:avLst/>
          </a:prstGeom>
        </p:spPr>
      </p:pic>
      <p:pic>
        <p:nvPicPr>
          <p:cNvPr id="5" name="object 4">
            <a:extLst>
              <a:ext uri="{FF2B5EF4-FFF2-40B4-BE49-F238E27FC236}">
                <a16:creationId xmlns:a16="http://schemas.microsoft.com/office/drawing/2014/main" id="{80319B88-DFE7-7BB5-F2EF-381068E5E97B}"/>
              </a:ext>
            </a:extLst>
          </p:cNvPr>
          <p:cNvPicPr/>
          <p:nvPr/>
        </p:nvPicPr>
        <p:blipFill>
          <a:blip r:embed="rId3" cstate="print"/>
          <a:stretch>
            <a:fillRect/>
          </a:stretch>
        </p:blipFill>
        <p:spPr>
          <a:xfrm>
            <a:off x="4800474" y="3962400"/>
            <a:ext cx="2591052" cy="932770"/>
          </a:xfrm>
          <a:prstGeom prst="rect">
            <a:avLst/>
          </a:prstGeom>
        </p:spPr>
      </p:pic>
      <p:sp>
        <p:nvSpPr>
          <p:cNvPr id="2" name="TextBox 1">
            <a:extLst>
              <a:ext uri="{FF2B5EF4-FFF2-40B4-BE49-F238E27FC236}">
                <a16:creationId xmlns:a16="http://schemas.microsoft.com/office/drawing/2014/main" id="{737E670B-38D5-0FF6-6B38-4DA9273B9C6C}"/>
              </a:ext>
            </a:extLst>
          </p:cNvPr>
          <p:cNvSpPr txBox="1"/>
          <p:nvPr/>
        </p:nvSpPr>
        <p:spPr>
          <a:xfrm>
            <a:off x="4343400" y="3213138"/>
            <a:ext cx="5410200" cy="523220"/>
          </a:xfrm>
          <a:prstGeom prst="rect">
            <a:avLst/>
          </a:prstGeom>
          <a:noFill/>
        </p:spPr>
        <p:txBody>
          <a:bodyPr wrap="square" rtlCol="0">
            <a:spAutoFit/>
          </a:bodyPr>
          <a:lstStyle/>
          <a:p>
            <a:r>
              <a:rPr lang="en-US" sz="2800" dirty="0"/>
              <a:t> https://www.iibx.co.in</a:t>
            </a:r>
            <a:endParaRPr lang="en-IN" sz="2800" dirty="0"/>
          </a:p>
        </p:txBody>
      </p:sp>
    </p:spTree>
    <p:extLst>
      <p:ext uri="{BB962C8B-B14F-4D97-AF65-F5344CB8AC3E}">
        <p14:creationId xmlns:p14="http://schemas.microsoft.com/office/powerpoint/2010/main" val="3350082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0E8B2-BD4B-629D-CC9A-1AD1FD154F67}"/>
              </a:ext>
            </a:extLst>
          </p:cNvPr>
          <p:cNvSpPr txBox="1"/>
          <p:nvPr/>
        </p:nvSpPr>
        <p:spPr>
          <a:xfrm>
            <a:off x="305424" y="927972"/>
            <a:ext cx="2491740" cy="553998"/>
          </a:xfrm>
          <a:prstGeom prst="rect">
            <a:avLst/>
          </a:prstGeom>
          <a:noFill/>
        </p:spPr>
        <p:txBody>
          <a:bodyPr wrap="square" rtlCol="0">
            <a:spAutoFit/>
          </a:bodyPr>
          <a:lstStyle/>
          <a:p>
            <a:pPr algn="ctr"/>
            <a:r>
              <a:rPr lang="en-US" sz="3000" b="1" dirty="0">
                <a:solidFill>
                  <a:srgbClr val="3A3B93"/>
                </a:solidFill>
              </a:rPr>
              <a:t>Sellers</a:t>
            </a:r>
            <a:endParaRPr lang="en-IN" sz="3000" b="1" dirty="0">
              <a:solidFill>
                <a:srgbClr val="3A3B93"/>
              </a:solidFill>
            </a:endParaRPr>
          </a:p>
        </p:txBody>
      </p:sp>
      <p:sp>
        <p:nvSpPr>
          <p:cNvPr id="23" name="Rectangle 22">
            <a:extLst>
              <a:ext uri="{FF2B5EF4-FFF2-40B4-BE49-F238E27FC236}">
                <a16:creationId xmlns:a16="http://schemas.microsoft.com/office/drawing/2014/main" id="{09103D2D-E554-38B6-FE80-4E742773ADAB}"/>
              </a:ext>
            </a:extLst>
          </p:cNvPr>
          <p:cNvSpPr/>
          <p:nvPr/>
        </p:nvSpPr>
        <p:spPr>
          <a:xfrm>
            <a:off x="479449" y="1394708"/>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Bullion Dealers/Banks</a:t>
            </a:r>
            <a:endParaRPr lang="en-IN" sz="1600" dirty="0"/>
          </a:p>
        </p:txBody>
      </p:sp>
      <p:sp>
        <p:nvSpPr>
          <p:cNvPr id="26" name="Rectangle 25">
            <a:extLst>
              <a:ext uri="{FF2B5EF4-FFF2-40B4-BE49-F238E27FC236}">
                <a16:creationId xmlns:a16="http://schemas.microsoft.com/office/drawing/2014/main" id="{9AAC282B-C587-48B2-FD3C-3A0BBF359D38}"/>
              </a:ext>
            </a:extLst>
          </p:cNvPr>
          <p:cNvSpPr/>
          <p:nvPr/>
        </p:nvSpPr>
        <p:spPr>
          <a:xfrm>
            <a:off x="3503139" y="1430235"/>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Deposit Bullion at IFSC Vaults and Demat process</a:t>
            </a:r>
            <a:endParaRPr lang="en-IN" sz="1600" dirty="0"/>
          </a:p>
        </p:txBody>
      </p:sp>
      <p:pic>
        <p:nvPicPr>
          <p:cNvPr id="28" name="Picture 27" descr="A picture containing indoor, close&#10;&#10;Description automatically generated">
            <a:hlinkClick r:id="" action="ppaction://noaction"/>
            <a:extLst>
              <a:ext uri="{FF2B5EF4-FFF2-40B4-BE49-F238E27FC236}">
                <a16:creationId xmlns:a16="http://schemas.microsoft.com/office/drawing/2014/main" id="{A21090C0-87DD-1D0A-A279-9FD5E74B11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53075"/>
            <a:ext cx="2736267" cy="1499180"/>
          </a:xfrm>
          <a:prstGeom prst="rect">
            <a:avLst/>
          </a:prstGeom>
        </p:spPr>
      </p:pic>
      <p:pic>
        <p:nvPicPr>
          <p:cNvPr id="34" name="Picture 33" descr="A picture containing text&#10;&#10;Description automatically generated">
            <a:hlinkClick r:id="rId3" action="ppaction://hlinksldjump"/>
            <a:extLst>
              <a:ext uri="{FF2B5EF4-FFF2-40B4-BE49-F238E27FC236}">
                <a16:creationId xmlns:a16="http://schemas.microsoft.com/office/drawing/2014/main" id="{88786025-5725-8600-93D7-78D56086DC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0641" y="2080868"/>
            <a:ext cx="2414238" cy="1658026"/>
          </a:xfrm>
          <a:prstGeom prst="rect">
            <a:avLst/>
          </a:prstGeom>
        </p:spPr>
      </p:pic>
      <p:sp>
        <p:nvSpPr>
          <p:cNvPr id="27" name="Rectangle 26">
            <a:extLst>
              <a:ext uri="{FF2B5EF4-FFF2-40B4-BE49-F238E27FC236}">
                <a16:creationId xmlns:a16="http://schemas.microsoft.com/office/drawing/2014/main" id="{C1978F71-FAC6-869A-4F56-5B7CDB2812C9}"/>
              </a:ext>
            </a:extLst>
          </p:cNvPr>
          <p:cNvSpPr/>
          <p:nvPr/>
        </p:nvSpPr>
        <p:spPr>
          <a:xfrm>
            <a:off x="6393536" y="1370983"/>
            <a:ext cx="2491740" cy="58548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Generation of Bullion Depository Receipt (BDR)</a:t>
            </a:r>
            <a:endParaRPr lang="en-IN" sz="1600" dirty="0"/>
          </a:p>
        </p:txBody>
      </p:sp>
      <p:pic>
        <p:nvPicPr>
          <p:cNvPr id="29" name="Picture 28" descr="A picture containing table&#10;&#10;Description automatically generated">
            <a:hlinkClick r:id="" action="ppaction://noaction"/>
            <a:extLst>
              <a:ext uri="{FF2B5EF4-FFF2-40B4-BE49-F238E27FC236}">
                <a16:creationId xmlns:a16="http://schemas.microsoft.com/office/drawing/2014/main" id="{AFE21D2E-9F62-3EB4-27A2-B4F2EA03BA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 r="16740" b="-743"/>
          <a:stretch/>
        </p:blipFill>
        <p:spPr>
          <a:xfrm>
            <a:off x="6397954" y="2105973"/>
            <a:ext cx="2487322" cy="1543018"/>
          </a:xfrm>
          <a:prstGeom prst="rect">
            <a:avLst/>
          </a:prstGeom>
        </p:spPr>
      </p:pic>
      <p:sp>
        <p:nvSpPr>
          <p:cNvPr id="35" name="Rectangle 34">
            <a:extLst>
              <a:ext uri="{FF2B5EF4-FFF2-40B4-BE49-F238E27FC236}">
                <a16:creationId xmlns:a16="http://schemas.microsoft.com/office/drawing/2014/main" id="{B28E50F1-20E5-D614-1819-F9D4EB11DDE8}"/>
              </a:ext>
            </a:extLst>
          </p:cNvPr>
          <p:cNvSpPr/>
          <p:nvPr/>
        </p:nvSpPr>
        <p:spPr>
          <a:xfrm>
            <a:off x="9292768" y="1435014"/>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Place Sell Order on IIBX Trading System</a:t>
            </a:r>
            <a:endParaRPr lang="en-IN" sz="1600" dirty="0"/>
          </a:p>
        </p:txBody>
      </p:sp>
      <p:pic>
        <p:nvPicPr>
          <p:cNvPr id="36" name="Picture 35" descr="A screenshot of a computer&#10;&#10;Description automatically generated">
            <a:hlinkClick r:id="" action="ppaction://noaction"/>
            <a:extLst>
              <a:ext uri="{FF2B5EF4-FFF2-40B4-BE49-F238E27FC236}">
                <a16:creationId xmlns:a16="http://schemas.microsoft.com/office/drawing/2014/main" id="{F429EE59-7C0C-2FC7-9D12-EA7E52C6EB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34044" y="2053075"/>
            <a:ext cx="2550464" cy="1672352"/>
          </a:xfrm>
          <a:prstGeom prst="rect">
            <a:avLst/>
          </a:prstGeom>
        </p:spPr>
      </p:pic>
      <p:sp>
        <p:nvSpPr>
          <p:cNvPr id="37" name="TextBox 36">
            <a:extLst>
              <a:ext uri="{FF2B5EF4-FFF2-40B4-BE49-F238E27FC236}">
                <a16:creationId xmlns:a16="http://schemas.microsoft.com/office/drawing/2014/main" id="{2547270E-1587-DA8C-A4F4-CB9DBBC1656D}"/>
              </a:ext>
            </a:extLst>
          </p:cNvPr>
          <p:cNvSpPr txBox="1"/>
          <p:nvPr/>
        </p:nvSpPr>
        <p:spPr>
          <a:xfrm>
            <a:off x="19147" y="3580048"/>
            <a:ext cx="3064293" cy="553998"/>
          </a:xfrm>
          <a:prstGeom prst="rect">
            <a:avLst/>
          </a:prstGeom>
          <a:noFill/>
        </p:spPr>
        <p:txBody>
          <a:bodyPr wrap="square" rtlCol="0">
            <a:spAutoFit/>
          </a:bodyPr>
          <a:lstStyle/>
          <a:p>
            <a:pPr algn="ctr"/>
            <a:r>
              <a:rPr lang="en-US" sz="3000" b="1" dirty="0">
                <a:solidFill>
                  <a:srgbClr val="3A3B93"/>
                </a:solidFill>
              </a:rPr>
              <a:t>Buyers</a:t>
            </a:r>
            <a:endParaRPr lang="en-IN" sz="3000" b="1" dirty="0">
              <a:solidFill>
                <a:srgbClr val="3A3B93"/>
              </a:solidFill>
            </a:endParaRPr>
          </a:p>
        </p:txBody>
      </p:sp>
      <p:sp>
        <p:nvSpPr>
          <p:cNvPr id="38" name="Rectangle 37">
            <a:extLst>
              <a:ext uri="{FF2B5EF4-FFF2-40B4-BE49-F238E27FC236}">
                <a16:creationId xmlns:a16="http://schemas.microsoft.com/office/drawing/2014/main" id="{489AD79C-A900-88A8-4A1E-7D944E89705A}"/>
              </a:ext>
            </a:extLst>
          </p:cNvPr>
          <p:cNvSpPr/>
          <p:nvPr/>
        </p:nvSpPr>
        <p:spPr>
          <a:xfrm>
            <a:off x="479449" y="4172205"/>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Qualified Jewellers</a:t>
            </a:r>
            <a:endParaRPr lang="en-IN" sz="1600" dirty="0"/>
          </a:p>
        </p:txBody>
      </p:sp>
      <p:pic>
        <p:nvPicPr>
          <p:cNvPr id="39" name="Picture 38" descr="A picture containing person, indoor, using, putting&#10;&#10;Description automatically generated">
            <a:hlinkClick r:id="" action="ppaction://noaction"/>
            <a:extLst>
              <a:ext uri="{FF2B5EF4-FFF2-40B4-BE49-F238E27FC236}">
                <a16:creationId xmlns:a16="http://schemas.microsoft.com/office/drawing/2014/main" id="{3A38AC6A-B24B-C3ED-ED86-602E4750D23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4825420"/>
            <a:ext cx="2491740" cy="1499180"/>
          </a:xfrm>
          <a:prstGeom prst="rect">
            <a:avLst/>
          </a:prstGeom>
        </p:spPr>
      </p:pic>
      <p:sp>
        <p:nvSpPr>
          <p:cNvPr id="40" name="Rectangle 39">
            <a:extLst>
              <a:ext uri="{FF2B5EF4-FFF2-40B4-BE49-F238E27FC236}">
                <a16:creationId xmlns:a16="http://schemas.microsoft.com/office/drawing/2014/main" id="{49F80A15-1AA8-C3C7-9FAF-C8D77D23B240}"/>
              </a:ext>
            </a:extLst>
          </p:cNvPr>
          <p:cNvSpPr/>
          <p:nvPr/>
        </p:nvSpPr>
        <p:spPr>
          <a:xfrm>
            <a:off x="3503139" y="4172205"/>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AD letter by IIBX for USD remittance by QJ</a:t>
            </a:r>
            <a:endParaRPr lang="en-IN" sz="1600" dirty="0"/>
          </a:p>
        </p:txBody>
      </p:sp>
      <p:sp>
        <p:nvSpPr>
          <p:cNvPr id="43" name="Rectangle 42">
            <a:extLst>
              <a:ext uri="{FF2B5EF4-FFF2-40B4-BE49-F238E27FC236}">
                <a16:creationId xmlns:a16="http://schemas.microsoft.com/office/drawing/2014/main" id="{BE6CA2AE-459E-AE9D-5978-A3CEEA6E6D8D}"/>
              </a:ext>
            </a:extLst>
          </p:cNvPr>
          <p:cNvSpPr/>
          <p:nvPr/>
        </p:nvSpPr>
        <p:spPr>
          <a:xfrm>
            <a:off x="6538072" y="4157239"/>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 INR  to USD and receipt of USD in IIBX Clearing</a:t>
            </a:r>
            <a:endParaRPr lang="en-IN" sz="1600" dirty="0"/>
          </a:p>
        </p:txBody>
      </p:sp>
      <p:pic>
        <p:nvPicPr>
          <p:cNvPr id="44" name="Picture 4" descr="Indian Rupee vs US dollar, symbols Stock Photo - Alamy">
            <a:extLst>
              <a:ext uri="{FF2B5EF4-FFF2-40B4-BE49-F238E27FC236}">
                <a16:creationId xmlns:a16="http://schemas.microsoft.com/office/drawing/2014/main" id="{7DD924F6-B9C0-E987-9174-7F0D761F40EF}"/>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 b="10792"/>
          <a:stretch/>
        </p:blipFill>
        <p:spPr bwMode="auto">
          <a:xfrm>
            <a:off x="6577362" y="4790774"/>
            <a:ext cx="2414238" cy="1457626"/>
          </a:xfrm>
          <a:prstGeom prst="roundRect">
            <a:avLst>
              <a:gd name="adj" fmla="val 8594"/>
            </a:avLst>
          </a:prstGeom>
          <a:solidFill>
            <a:srgbClr val="FFFFFF">
              <a:shade val="85000"/>
            </a:srgbClr>
          </a:solidFill>
          <a:ln>
            <a:noFill/>
          </a:ln>
          <a:effectLst/>
        </p:spPr>
      </p:pic>
      <p:sp>
        <p:nvSpPr>
          <p:cNvPr id="45" name="Arrow: Right 44">
            <a:extLst>
              <a:ext uri="{FF2B5EF4-FFF2-40B4-BE49-F238E27FC236}">
                <a16:creationId xmlns:a16="http://schemas.microsoft.com/office/drawing/2014/main" id="{4F1D1B99-1BB1-7D95-6C0A-479837174FFB}"/>
              </a:ext>
            </a:extLst>
          </p:cNvPr>
          <p:cNvSpPr/>
          <p:nvPr/>
        </p:nvSpPr>
        <p:spPr>
          <a:xfrm>
            <a:off x="7464058" y="5438318"/>
            <a:ext cx="419100" cy="219075"/>
          </a:xfrm>
          <a:prstGeom prst="rightArrow">
            <a:avLst/>
          </a:prstGeom>
          <a:solidFill>
            <a:srgbClr val="E3BA51"/>
          </a:solidFill>
          <a:ln>
            <a:solidFill>
              <a:schemeClr val="accent4">
                <a:lumMod val="50000"/>
              </a:schemeClr>
            </a:solidFill>
          </a:ln>
        </p:spPr>
        <p:style>
          <a:lnRef idx="0">
            <a:scrgbClr r="0" g="0" b="0"/>
          </a:lnRef>
          <a:fillRef idx="0">
            <a:scrgbClr r="0" g="0" b="0"/>
          </a:fillRef>
          <a:effectRef idx="0">
            <a:scrgbClr r="0" g="0" b="0"/>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IN" b="1">
              <a:ln/>
              <a:solidFill>
                <a:schemeClr val="accent4"/>
              </a:solidFill>
            </a:endParaRPr>
          </a:p>
        </p:txBody>
      </p:sp>
      <p:pic>
        <p:nvPicPr>
          <p:cNvPr id="47" name="Picture 46">
            <a:extLst>
              <a:ext uri="{FF2B5EF4-FFF2-40B4-BE49-F238E27FC236}">
                <a16:creationId xmlns:a16="http://schemas.microsoft.com/office/drawing/2014/main" id="{3B98669D-C41E-952A-4F03-42C4C1B033EA}"/>
              </a:ext>
            </a:extLst>
          </p:cNvPr>
          <p:cNvPicPr>
            <a:picLocks noChangeAspect="1"/>
          </p:cNvPicPr>
          <p:nvPr/>
        </p:nvPicPr>
        <p:blipFill>
          <a:blip r:embed="rId9"/>
          <a:stretch>
            <a:fillRect/>
          </a:stretch>
        </p:blipFill>
        <p:spPr>
          <a:xfrm>
            <a:off x="3505200" y="4796030"/>
            <a:ext cx="2491740" cy="1680970"/>
          </a:xfrm>
          <a:prstGeom prst="rect">
            <a:avLst/>
          </a:prstGeom>
        </p:spPr>
      </p:pic>
      <p:sp>
        <p:nvSpPr>
          <p:cNvPr id="48" name="Rectangle 47">
            <a:extLst>
              <a:ext uri="{FF2B5EF4-FFF2-40B4-BE49-F238E27FC236}">
                <a16:creationId xmlns:a16="http://schemas.microsoft.com/office/drawing/2014/main" id="{6ED8F129-0FDB-4EDF-E0AB-6D1CD0766249}"/>
              </a:ext>
            </a:extLst>
          </p:cNvPr>
          <p:cNvSpPr/>
          <p:nvPr/>
        </p:nvSpPr>
        <p:spPr>
          <a:xfrm>
            <a:off x="9292768" y="4172205"/>
            <a:ext cx="2491740"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Place Buy Order on IIBX Trading System</a:t>
            </a:r>
            <a:endParaRPr lang="en-IN" sz="1600" dirty="0"/>
          </a:p>
        </p:txBody>
      </p:sp>
      <p:pic>
        <p:nvPicPr>
          <p:cNvPr id="49" name="Picture 48" descr="A screenshot of a computer&#10;&#10;Description automatically generated">
            <a:hlinkClick r:id="" action="ppaction://noaction"/>
            <a:extLst>
              <a:ext uri="{FF2B5EF4-FFF2-40B4-BE49-F238E27FC236}">
                <a16:creationId xmlns:a16="http://schemas.microsoft.com/office/drawing/2014/main" id="{0B641B3C-003F-2102-A2A8-1A310C25A5D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92768" y="4757658"/>
            <a:ext cx="2491739" cy="1499180"/>
          </a:xfrm>
          <a:prstGeom prst="rect">
            <a:avLst/>
          </a:prstGeom>
        </p:spPr>
      </p:pic>
      <p:sp>
        <p:nvSpPr>
          <p:cNvPr id="62" name="TextBox 61">
            <a:extLst>
              <a:ext uri="{FF2B5EF4-FFF2-40B4-BE49-F238E27FC236}">
                <a16:creationId xmlns:a16="http://schemas.microsoft.com/office/drawing/2014/main" id="{FE261DD8-DC52-FB31-BEC3-60B7C257BA4D}"/>
              </a:ext>
            </a:extLst>
          </p:cNvPr>
          <p:cNvSpPr txBox="1"/>
          <p:nvPr/>
        </p:nvSpPr>
        <p:spPr>
          <a:xfrm>
            <a:off x="530033" y="81108"/>
            <a:ext cx="11338560" cy="477054"/>
          </a:xfrm>
          <a:prstGeom prst="rect">
            <a:avLst/>
          </a:prstGeom>
          <a:noFill/>
        </p:spPr>
        <p:txBody>
          <a:bodyPr wrap="square" rtlCol="0">
            <a:spAutoFit/>
          </a:bodyPr>
          <a:lstStyle/>
          <a:p>
            <a:pPr algn="ctr"/>
            <a:r>
              <a:rPr lang="en-US" sz="2500" b="1" dirty="0">
                <a:solidFill>
                  <a:schemeClr val="accent1">
                    <a:lumMod val="50000"/>
                  </a:schemeClr>
                </a:solidFill>
                <a:latin typeface="Aptos" panose="020B0004020202020204" pitchFamily="34" charset="0"/>
              </a:rPr>
              <a:t>Process Flow..1</a:t>
            </a:r>
            <a:endParaRPr lang="en-IN" sz="2500" b="1" dirty="0">
              <a:solidFill>
                <a:schemeClr val="accent1">
                  <a:lumMod val="50000"/>
                </a:schemeClr>
              </a:solidFill>
              <a:latin typeface="Aptos" panose="020B0004020202020204" pitchFamily="34" charset="0"/>
            </a:endParaRPr>
          </a:p>
        </p:txBody>
      </p:sp>
      <p:pic>
        <p:nvPicPr>
          <p:cNvPr id="3" name="object 2">
            <a:extLst>
              <a:ext uri="{FF2B5EF4-FFF2-40B4-BE49-F238E27FC236}">
                <a16:creationId xmlns:a16="http://schemas.microsoft.com/office/drawing/2014/main" id="{B6AE319F-6A64-E5D9-C686-E0C0EB68F625}"/>
              </a:ext>
            </a:extLst>
          </p:cNvPr>
          <p:cNvPicPr/>
          <p:nvPr/>
        </p:nvPicPr>
        <p:blipFill>
          <a:blip r:embed="rId10"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3463851967"/>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28E50F1-20E5-D614-1819-F9D4EB11DDE8}"/>
              </a:ext>
            </a:extLst>
          </p:cNvPr>
          <p:cNvSpPr/>
          <p:nvPr/>
        </p:nvSpPr>
        <p:spPr>
          <a:xfrm>
            <a:off x="478069" y="1039041"/>
            <a:ext cx="2272864"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Buy and Sell Order Matches</a:t>
            </a:r>
            <a:endParaRPr lang="en-IN" sz="1600" dirty="0"/>
          </a:p>
        </p:txBody>
      </p:sp>
      <p:pic>
        <p:nvPicPr>
          <p:cNvPr id="36" name="Picture 35" descr="A screenshot of a computer&#10;&#10;Description automatically generated">
            <a:hlinkClick r:id="" action="ppaction://noaction"/>
            <a:extLst>
              <a:ext uri="{FF2B5EF4-FFF2-40B4-BE49-F238E27FC236}">
                <a16:creationId xmlns:a16="http://schemas.microsoft.com/office/drawing/2014/main" id="{F429EE59-7C0C-2FC7-9D12-EA7E52C6EB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181" y="1717758"/>
            <a:ext cx="2263751" cy="1499180"/>
          </a:xfrm>
          <a:prstGeom prst="rect">
            <a:avLst/>
          </a:prstGeom>
        </p:spPr>
      </p:pic>
      <p:sp>
        <p:nvSpPr>
          <p:cNvPr id="3" name="Rectangle 2">
            <a:extLst>
              <a:ext uri="{FF2B5EF4-FFF2-40B4-BE49-F238E27FC236}">
                <a16:creationId xmlns:a16="http://schemas.microsoft.com/office/drawing/2014/main" id="{F1594971-6952-BA71-3223-C157D9FE5757}"/>
              </a:ext>
            </a:extLst>
          </p:cNvPr>
          <p:cNvSpPr/>
          <p:nvPr/>
        </p:nvSpPr>
        <p:spPr>
          <a:xfrm>
            <a:off x="2978921" y="1039041"/>
            <a:ext cx="2491740"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IIBX - Clearing</a:t>
            </a:r>
            <a:endParaRPr lang="en-IN" sz="1600" dirty="0"/>
          </a:p>
        </p:txBody>
      </p:sp>
      <p:pic>
        <p:nvPicPr>
          <p:cNvPr id="4" name="Picture 3" descr="A picture containing polygon&#10;&#10;Description automatically generated">
            <a:hlinkClick r:id="" action="ppaction://noaction"/>
            <a:extLst>
              <a:ext uri="{FF2B5EF4-FFF2-40B4-BE49-F238E27FC236}">
                <a16:creationId xmlns:a16="http://schemas.microsoft.com/office/drawing/2014/main" id="{325F2E0B-2591-BFE0-02B1-CC865BEA6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5180" y="1672114"/>
            <a:ext cx="2531616" cy="1523172"/>
          </a:xfrm>
          <a:prstGeom prst="rect">
            <a:avLst/>
          </a:prstGeom>
        </p:spPr>
      </p:pic>
      <p:sp>
        <p:nvSpPr>
          <p:cNvPr id="6" name="Rectangle 5">
            <a:extLst>
              <a:ext uri="{FF2B5EF4-FFF2-40B4-BE49-F238E27FC236}">
                <a16:creationId xmlns:a16="http://schemas.microsoft.com/office/drawing/2014/main" id="{379F62A7-2F81-E00B-4A1A-6A8673DBFDCF}"/>
              </a:ext>
            </a:extLst>
          </p:cNvPr>
          <p:cNvSpPr/>
          <p:nvPr/>
        </p:nvSpPr>
        <p:spPr>
          <a:xfrm>
            <a:off x="8653949" y="1039040"/>
            <a:ext cx="2491740"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Extinguishment of Bullion Depository Receipts</a:t>
            </a:r>
            <a:endParaRPr lang="en-IN" sz="1600" dirty="0"/>
          </a:p>
        </p:txBody>
      </p:sp>
      <p:pic>
        <p:nvPicPr>
          <p:cNvPr id="9" name="Picture 8">
            <a:extLst>
              <a:ext uri="{FF2B5EF4-FFF2-40B4-BE49-F238E27FC236}">
                <a16:creationId xmlns:a16="http://schemas.microsoft.com/office/drawing/2014/main" id="{FEBE132C-0AC1-20BC-E51B-7213076B62DF}"/>
              </a:ext>
            </a:extLst>
          </p:cNvPr>
          <p:cNvPicPr>
            <a:picLocks noChangeAspect="1"/>
          </p:cNvPicPr>
          <p:nvPr/>
        </p:nvPicPr>
        <p:blipFill>
          <a:blip r:embed="rId4"/>
          <a:stretch>
            <a:fillRect/>
          </a:stretch>
        </p:blipFill>
        <p:spPr>
          <a:xfrm>
            <a:off x="8653949" y="1766356"/>
            <a:ext cx="2495965" cy="1334688"/>
          </a:xfrm>
          <a:prstGeom prst="rect">
            <a:avLst/>
          </a:prstGeom>
        </p:spPr>
      </p:pic>
      <p:sp>
        <p:nvSpPr>
          <p:cNvPr id="10" name="Rectangle 9">
            <a:extLst>
              <a:ext uri="{FF2B5EF4-FFF2-40B4-BE49-F238E27FC236}">
                <a16:creationId xmlns:a16="http://schemas.microsoft.com/office/drawing/2014/main" id="{93FC0443-6BF4-3F11-33E1-7667E774F351}"/>
              </a:ext>
            </a:extLst>
          </p:cNvPr>
          <p:cNvSpPr/>
          <p:nvPr/>
        </p:nvSpPr>
        <p:spPr>
          <a:xfrm>
            <a:off x="358133" y="3662378"/>
            <a:ext cx="2155087"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Filing of  Bill of Entry</a:t>
            </a:r>
            <a:endParaRPr lang="en-IN" sz="1600" dirty="0"/>
          </a:p>
        </p:txBody>
      </p:sp>
      <p:sp>
        <p:nvSpPr>
          <p:cNvPr id="19" name="Rectangle 18">
            <a:extLst>
              <a:ext uri="{FF2B5EF4-FFF2-40B4-BE49-F238E27FC236}">
                <a16:creationId xmlns:a16="http://schemas.microsoft.com/office/drawing/2014/main" id="{87C05ECD-5AD2-CD85-BA64-39494A2553DC}"/>
              </a:ext>
            </a:extLst>
          </p:cNvPr>
          <p:cNvSpPr/>
          <p:nvPr/>
        </p:nvSpPr>
        <p:spPr>
          <a:xfrm>
            <a:off x="8545899" y="3630823"/>
            <a:ext cx="2491740"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Door Delivery across India within 24 Hours</a:t>
            </a:r>
            <a:endParaRPr lang="en-IN" sz="1600" dirty="0"/>
          </a:p>
        </p:txBody>
      </p:sp>
      <p:pic>
        <p:nvPicPr>
          <p:cNvPr id="2054" name="Picture 6" descr="Fortune India: Business News, Strategy, Finance and Corporate Insight">
            <a:extLst>
              <a:ext uri="{FF2B5EF4-FFF2-40B4-BE49-F238E27FC236}">
                <a16:creationId xmlns:a16="http://schemas.microsoft.com/office/drawing/2014/main" id="{345939E1-8BEA-2FBD-EB7B-40B566DA8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8067" y="4295056"/>
            <a:ext cx="2555752" cy="16002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651339CA-8A94-EB9C-1739-3D21EC2A788F}"/>
              </a:ext>
            </a:extLst>
          </p:cNvPr>
          <p:cNvSpPr/>
          <p:nvPr/>
        </p:nvSpPr>
        <p:spPr>
          <a:xfrm>
            <a:off x="5788011" y="3617298"/>
            <a:ext cx="2520163"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Remat of BDR into Physical Gold  at  Vault </a:t>
            </a:r>
            <a:endParaRPr lang="en-IN" sz="1600" dirty="0"/>
          </a:p>
        </p:txBody>
      </p:sp>
      <p:sp>
        <p:nvSpPr>
          <p:cNvPr id="5" name="TextBox 4">
            <a:extLst>
              <a:ext uri="{FF2B5EF4-FFF2-40B4-BE49-F238E27FC236}">
                <a16:creationId xmlns:a16="http://schemas.microsoft.com/office/drawing/2014/main" id="{F728D939-E2A0-27A8-CCF9-BFCBF09218ED}"/>
              </a:ext>
            </a:extLst>
          </p:cNvPr>
          <p:cNvSpPr txBox="1"/>
          <p:nvPr/>
        </p:nvSpPr>
        <p:spPr>
          <a:xfrm>
            <a:off x="530033" y="81108"/>
            <a:ext cx="11338560" cy="477054"/>
          </a:xfrm>
          <a:prstGeom prst="rect">
            <a:avLst/>
          </a:prstGeom>
          <a:noFill/>
        </p:spPr>
        <p:txBody>
          <a:bodyPr wrap="square" rtlCol="0">
            <a:spAutoFit/>
          </a:bodyPr>
          <a:lstStyle/>
          <a:p>
            <a:pPr algn="ctr"/>
            <a:r>
              <a:rPr lang="en-US" sz="2500" b="1" dirty="0">
                <a:solidFill>
                  <a:schemeClr val="accent1">
                    <a:lumMod val="50000"/>
                  </a:schemeClr>
                </a:solidFill>
                <a:latin typeface="Aptos" panose="020B0004020202020204" pitchFamily="34" charset="0"/>
              </a:rPr>
              <a:t>Process Flow..2</a:t>
            </a:r>
            <a:endParaRPr lang="en-IN" sz="2500" b="1" dirty="0">
              <a:solidFill>
                <a:schemeClr val="accent1">
                  <a:lumMod val="50000"/>
                </a:schemeClr>
              </a:solidFill>
              <a:latin typeface="Aptos" panose="020B0004020202020204" pitchFamily="34" charset="0"/>
            </a:endParaRPr>
          </a:p>
        </p:txBody>
      </p:sp>
      <p:pic>
        <p:nvPicPr>
          <p:cNvPr id="2" name="Picture 1" descr="A computer screen capture&#10;&#10;Description automatically generated with low confidence">
            <a:hlinkClick r:id="" action="ppaction://noaction"/>
            <a:extLst>
              <a:ext uri="{FF2B5EF4-FFF2-40B4-BE49-F238E27FC236}">
                <a16:creationId xmlns:a16="http://schemas.microsoft.com/office/drawing/2014/main" id="{0AD8443D-8BAF-E7B4-A30D-51A59446E7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18354" y="4319780"/>
            <a:ext cx="2491740" cy="1499179"/>
          </a:xfrm>
          <a:prstGeom prst="rect">
            <a:avLst/>
          </a:prstGeom>
        </p:spPr>
      </p:pic>
      <p:sp>
        <p:nvSpPr>
          <p:cNvPr id="11" name="Rectangle 10">
            <a:extLst>
              <a:ext uri="{FF2B5EF4-FFF2-40B4-BE49-F238E27FC236}">
                <a16:creationId xmlns:a16="http://schemas.microsoft.com/office/drawing/2014/main" id="{8EE03BB0-87E3-4C47-D195-FDDBEC52A31E}"/>
              </a:ext>
            </a:extLst>
          </p:cNvPr>
          <p:cNvSpPr/>
          <p:nvPr/>
        </p:nvSpPr>
        <p:spPr>
          <a:xfrm>
            <a:off x="2852162" y="3617298"/>
            <a:ext cx="2457932" cy="468630"/>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Customs Clearance</a:t>
            </a:r>
            <a:endParaRPr lang="en-IN" sz="1600" dirty="0"/>
          </a:p>
        </p:txBody>
      </p:sp>
      <p:pic>
        <p:nvPicPr>
          <p:cNvPr id="1026" name="Picture 2" descr="Image result for bill of entry">
            <a:extLst>
              <a:ext uri="{FF2B5EF4-FFF2-40B4-BE49-F238E27FC236}">
                <a16:creationId xmlns:a16="http://schemas.microsoft.com/office/drawing/2014/main" id="{E4CF8B55-140E-759E-B5AA-C285DFA1C5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33" y="4365096"/>
            <a:ext cx="2144129" cy="13236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AAEACC8-EB8F-75E7-5184-BAD5588EC601}"/>
              </a:ext>
            </a:extLst>
          </p:cNvPr>
          <p:cNvSpPr/>
          <p:nvPr/>
        </p:nvSpPr>
        <p:spPr>
          <a:xfrm>
            <a:off x="5816435" y="1039040"/>
            <a:ext cx="2491740" cy="531741"/>
          </a:xfrm>
          <a:prstGeom prst="rect">
            <a:avLst/>
          </a:prstGeom>
          <a:solidFill>
            <a:srgbClr val="39398F"/>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Transfer of BDR to Buyer Demat Account by IIDI</a:t>
            </a:r>
            <a:endParaRPr lang="en-IN" sz="1600" dirty="0"/>
          </a:p>
        </p:txBody>
      </p:sp>
      <p:pic>
        <p:nvPicPr>
          <p:cNvPr id="14" name="Picture 13">
            <a:extLst>
              <a:ext uri="{FF2B5EF4-FFF2-40B4-BE49-F238E27FC236}">
                <a16:creationId xmlns:a16="http://schemas.microsoft.com/office/drawing/2014/main" id="{46D199B3-8572-0BCE-2A60-7D1588B40B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2079" y="1683322"/>
            <a:ext cx="2491740" cy="1511964"/>
          </a:xfrm>
          <a:prstGeom prst="rect">
            <a:avLst/>
          </a:prstGeom>
        </p:spPr>
      </p:pic>
      <p:pic>
        <p:nvPicPr>
          <p:cNvPr id="7" name="object 2">
            <a:extLst>
              <a:ext uri="{FF2B5EF4-FFF2-40B4-BE49-F238E27FC236}">
                <a16:creationId xmlns:a16="http://schemas.microsoft.com/office/drawing/2014/main" id="{5F137346-F061-4E2D-311B-38D6C6804FE6}"/>
              </a:ext>
            </a:extLst>
          </p:cNvPr>
          <p:cNvPicPr/>
          <p:nvPr/>
        </p:nvPicPr>
        <p:blipFill>
          <a:blip r:embed="rId9" cstate="print"/>
          <a:stretch>
            <a:fillRect/>
          </a:stretch>
        </p:blipFill>
        <p:spPr>
          <a:xfrm>
            <a:off x="11053372" y="6462618"/>
            <a:ext cx="1138628" cy="379455"/>
          </a:xfrm>
          <a:prstGeom prst="rect">
            <a:avLst/>
          </a:prstGeom>
        </p:spPr>
      </p:pic>
      <p:pic>
        <p:nvPicPr>
          <p:cNvPr id="8" name="Picture 2" descr="178 Cash Security Van Stock Photos - Free &amp; Royalty-Free ...">
            <a:extLst>
              <a:ext uri="{FF2B5EF4-FFF2-40B4-BE49-F238E27FC236}">
                <a16:creationId xmlns:a16="http://schemas.microsoft.com/office/drawing/2014/main" id="{EB7CE10F-41E6-3567-254B-F2C2CA3034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45899" y="4279095"/>
            <a:ext cx="2507473" cy="165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761679"/>
      </p:ext>
    </p:extLst>
  </p:cSld>
  <p:clrMapOvr>
    <a:masterClrMapping/>
  </p:clrMapOvr>
  <mc:AlternateContent xmlns:mc="http://schemas.openxmlformats.org/markup-compatibility/2006" xmlns:p14="http://schemas.microsoft.com/office/powerpoint/2010/main">
    <mc:Choice Requires="p14">
      <p:transition p14:dur="1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10962131" y="6316979"/>
            <a:ext cx="1138427" cy="379476"/>
          </a:xfrm>
          <a:prstGeom prst="rect">
            <a:avLst/>
          </a:prstGeom>
        </p:spPr>
      </p:pic>
      <p:sp>
        <p:nvSpPr>
          <p:cNvPr id="5" name="TextBox 4">
            <a:extLst>
              <a:ext uri="{FF2B5EF4-FFF2-40B4-BE49-F238E27FC236}">
                <a16:creationId xmlns:a16="http://schemas.microsoft.com/office/drawing/2014/main" id="{5A1E4BB2-1818-98CA-D4A1-54ABBCE44C2D}"/>
              </a:ext>
            </a:extLst>
          </p:cNvPr>
          <p:cNvSpPr txBox="1"/>
          <p:nvPr/>
        </p:nvSpPr>
        <p:spPr>
          <a:xfrm>
            <a:off x="1676400" y="152400"/>
            <a:ext cx="9601200" cy="477054"/>
          </a:xfrm>
          <a:prstGeom prst="rect">
            <a:avLst/>
          </a:prstGeom>
          <a:noFill/>
        </p:spPr>
        <p:txBody>
          <a:bodyPr wrap="square" rtlCol="0">
            <a:spAutoFit/>
          </a:bodyPr>
          <a:lstStyle/>
          <a:p>
            <a:pPr algn="ctr"/>
            <a:r>
              <a:rPr lang="en-US" sz="2500" b="1" dirty="0">
                <a:solidFill>
                  <a:schemeClr val="accent1">
                    <a:lumMod val="50000"/>
                  </a:schemeClr>
                </a:solidFill>
                <a:latin typeface="Aptos" panose="020B0004020202020204" pitchFamily="34" charset="0"/>
                <a:cs typeface="Cordia New" panose="020B0304020202020204" pitchFamily="34" charset="-34"/>
              </a:rPr>
              <a:t>Reserve Bank of India : Circulars related to IIBX</a:t>
            </a:r>
            <a:endParaRPr lang="en-IN" sz="2500" b="1" dirty="0">
              <a:solidFill>
                <a:schemeClr val="accent1">
                  <a:lumMod val="50000"/>
                </a:schemeClr>
              </a:solidFill>
              <a:latin typeface="Aptos" panose="020B0004020202020204" pitchFamily="34" charset="0"/>
              <a:cs typeface="Cordia New" panose="020B0304020202020204" pitchFamily="34" charset="-34"/>
            </a:endParaRPr>
          </a:p>
        </p:txBody>
      </p:sp>
      <p:sp>
        <p:nvSpPr>
          <p:cNvPr id="9" name="TextBox 8">
            <a:extLst>
              <a:ext uri="{FF2B5EF4-FFF2-40B4-BE49-F238E27FC236}">
                <a16:creationId xmlns:a16="http://schemas.microsoft.com/office/drawing/2014/main" id="{5769DDA3-479F-63C4-C32D-036094A56A4D}"/>
              </a:ext>
            </a:extLst>
          </p:cNvPr>
          <p:cNvSpPr txBox="1"/>
          <p:nvPr/>
        </p:nvSpPr>
        <p:spPr>
          <a:xfrm>
            <a:off x="457200" y="1189733"/>
            <a:ext cx="11277599" cy="5492145"/>
          </a:xfrm>
          <a:prstGeom prst="rect">
            <a:avLst/>
          </a:prstGeom>
          <a:noFill/>
        </p:spPr>
        <p:txBody>
          <a:bodyPr wrap="square" rtlCol="0">
            <a:spAutoFit/>
          </a:bodyPr>
          <a:lstStyle/>
          <a:p>
            <a:pPr marL="342900" indent="-342900" algn="just">
              <a:lnSpc>
                <a:spcPct val="107000"/>
              </a:lnSpc>
              <a:spcAft>
                <a:spcPts val="800"/>
              </a:spcAft>
              <a:buFont typeface="Wingdings" panose="05000000000000000000" pitchFamily="2" charset="2"/>
              <a:buChar char="Ø"/>
            </a:pPr>
            <a:r>
              <a:rPr lang="en-IN" dirty="0">
                <a:latin typeface="Aptos" panose="020B0004020202020204" pitchFamily="34" charset="0"/>
                <a:cs typeface="Calibri" panose="020F0502020204030204" pitchFamily="34" charset="0"/>
              </a:rPr>
              <a:t>Enabling US Dollar flows for import of gold through IIBX by Qualified Jewellers - 25</a:t>
            </a:r>
            <a:r>
              <a:rPr lang="en-IN" baseline="30000" dirty="0">
                <a:latin typeface="Aptos" panose="020B0004020202020204" pitchFamily="34" charset="0"/>
                <a:cs typeface="Calibri" panose="020F0502020204030204" pitchFamily="34" charset="0"/>
              </a:rPr>
              <a:t>th</a:t>
            </a:r>
            <a:r>
              <a:rPr lang="en-IN" dirty="0">
                <a:latin typeface="Aptos" panose="020B0004020202020204" pitchFamily="34" charset="0"/>
                <a:cs typeface="Calibri" panose="020F0502020204030204" pitchFamily="34" charset="0"/>
              </a:rPr>
              <a:t> May 2022 </a:t>
            </a:r>
          </a:p>
          <a:p>
            <a:pPr marL="342900" indent="-342900" algn="just">
              <a:lnSpc>
                <a:spcPct val="107000"/>
              </a:lnSpc>
              <a:spcAft>
                <a:spcPts val="800"/>
              </a:spcAft>
              <a:buFont typeface="Wingdings" panose="05000000000000000000" pitchFamily="2" charset="2"/>
              <a:buChar char="Ø"/>
            </a:pPr>
            <a:r>
              <a:rPr lang="en-IN" dirty="0">
                <a:latin typeface="Aptos" panose="020B0004020202020204" pitchFamily="34" charset="0"/>
                <a:cs typeface="Calibri" panose="020F0502020204030204" pitchFamily="34" charset="0"/>
              </a:rPr>
              <a:t>Instructions issued for the Branches of Indian Banks operating in GIFT IFSC to act as Professional Clearing Member (PCM) - 7</a:t>
            </a:r>
            <a:r>
              <a:rPr lang="en-IN" baseline="30000" dirty="0">
                <a:latin typeface="Aptos" panose="020B0004020202020204" pitchFamily="34" charset="0"/>
                <a:cs typeface="Calibri" panose="020F0502020204030204" pitchFamily="34" charset="0"/>
              </a:rPr>
              <a:t>th</a:t>
            </a:r>
            <a:r>
              <a:rPr lang="en-IN" dirty="0">
                <a:latin typeface="Aptos" panose="020B0004020202020204" pitchFamily="34" charset="0"/>
                <a:cs typeface="Calibri" panose="020F0502020204030204" pitchFamily="34" charset="0"/>
              </a:rPr>
              <a:t> June 2022</a:t>
            </a:r>
          </a:p>
          <a:p>
            <a:pPr marL="342900" indent="-342900" algn="just">
              <a:lnSpc>
                <a:spcPct val="107000"/>
              </a:lnSpc>
              <a:spcAft>
                <a:spcPts val="800"/>
              </a:spcAft>
              <a:buFont typeface="Wingdings" panose="05000000000000000000" pitchFamily="2" charset="2"/>
              <a:buChar char="Ø"/>
            </a:pPr>
            <a:r>
              <a:rPr lang="en-IN" dirty="0">
                <a:latin typeface="Aptos" panose="020B0004020202020204" pitchFamily="34" charset="0"/>
                <a:cs typeface="Calibri" panose="020F0502020204030204" pitchFamily="34" charset="0"/>
              </a:rPr>
              <a:t>Eligible entities having direct exposure to Gold price risk allowed to hedge their positions at IFSC Exchanges - 12</a:t>
            </a:r>
            <a:r>
              <a:rPr lang="en-IN" baseline="30000" dirty="0">
                <a:latin typeface="Aptos" panose="020B0004020202020204" pitchFamily="34" charset="0"/>
                <a:cs typeface="Calibri" panose="020F0502020204030204" pitchFamily="34" charset="0"/>
              </a:rPr>
              <a:t>th</a:t>
            </a:r>
            <a:r>
              <a:rPr lang="en-IN" dirty="0">
                <a:latin typeface="Aptos" panose="020B0004020202020204" pitchFamily="34" charset="0"/>
                <a:cs typeface="Calibri" panose="020F0502020204030204" pitchFamily="34" charset="0"/>
              </a:rPr>
              <a:t> December 2022</a:t>
            </a:r>
          </a:p>
          <a:p>
            <a:pPr marL="342900" indent="-342900" algn="l">
              <a:buFont typeface="Wingdings" panose="05000000000000000000" pitchFamily="2" charset="2"/>
              <a:buChar char="Ø"/>
            </a:pPr>
            <a:r>
              <a:rPr lang="en-IN" dirty="0">
                <a:latin typeface="Aptos" panose="020B0004020202020204" pitchFamily="34" charset="0"/>
                <a:cs typeface="Calibri" panose="020F0502020204030204" pitchFamily="34" charset="0"/>
              </a:rPr>
              <a:t>RBI on 07</a:t>
            </a:r>
            <a:r>
              <a:rPr lang="en-IN" baseline="30000" dirty="0">
                <a:latin typeface="Aptos" panose="020B0004020202020204" pitchFamily="34" charset="0"/>
                <a:cs typeface="Calibri" panose="020F0502020204030204" pitchFamily="34" charset="0"/>
              </a:rPr>
              <a:t>th</a:t>
            </a:r>
            <a:r>
              <a:rPr lang="en-IN" dirty="0">
                <a:latin typeface="Aptos" panose="020B0004020202020204" pitchFamily="34" charset="0"/>
                <a:cs typeface="Calibri" panose="020F0502020204030204" pitchFamily="34" charset="0"/>
              </a:rPr>
              <a:t> June 2022, has issued circular no.  RBI/2022-23/62 allowing branches of Indian banks operating in GIFT-IFSC to act as Professional Clearing Member (PCM) of India International Bullion Exchange IFSC Limited (IIBX). ICICI Bank and SBI is already onboarded as PCM of IIBX.</a:t>
            </a:r>
          </a:p>
          <a:p>
            <a:pPr marL="342900" indent="-342900" algn="l">
              <a:buFont typeface="Wingdings" panose="05000000000000000000" pitchFamily="2" charset="2"/>
              <a:buChar char="Ø"/>
            </a:pPr>
            <a:endParaRPr lang="en-IN" dirty="0">
              <a:latin typeface="Aptos" panose="020B0004020202020204" pitchFamily="34" charset="0"/>
              <a:cs typeface="Calibri" panose="020F0502020204030204" pitchFamily="34" charset="0"/>
            </a:endParaRPr>
          </a:p>
          <a:p>
            <a:pPr marL="342900" indent="-342900" algn="l">
              <a:buFont typeface="Wingdings" panose="05000000000000000000" pitchFamily="2" charset="2"/>
              <a:buChar char="Ø"/>
            </a:pPr>
            <a:r>
              <a:rPr lang="en-IN" dirty="0">
                <a:latin typeface="Aptos" panose="020B0004020202020204" pitchFamily="34" charset="0"/>
                <a:cs typeface="Calibri" panose="020F0502020204030204" pitchFamily="34" charset="0"/>
              </a:rPr>
              <a:t>RBI on 09</a:t>
            </a:r>
            <a:r>
              <a:rPr lang="en-IN" baseline="30000" dirty="0">
                <a:latin typeface="Aptos" panose="020B0004020202020204" pitchFamily="34" charset="0"/>
                <a:cs typeface="Calibri" panose="020F0502020204030204" pitchFamily="34" charset="0"/>
              </a:rPr>
              <a:t>th</a:t>
            </a:r>
            <a:r>
              <a:rPr lang="en-IN" dirty="0">
                <a:latin typeface="Aptos" panose="020B0004020202020204" pitchFamily="34" charset="0"/>
                <a:cs typeface="Calibri" panose="020F0502020204030204" pitchFamily="34" charset="0"/>
              </a:rPr>
              <a:t> February 2024, has issued circular no. RBI/2023-24/120 allowing Participation of Indian Banks on IIBX as;</a:t>
            </a:r>
          </a:p>
          <a:p>
            <a:pPr algn="l"/>
            <a:endParaRPr lang="en-IN" dirty="0">
              <a:latin typeface="Aptos" panose="020B0004020202020204" pitchFamily="34" charset="0"/>
              <a:cs typeface="Calibri" panose="020F0502020204030204" pitchFamily="34" charset="0"/>
            </a:endParaRPr>
          </a:p>
          <a:p>
            <a:pPr marL="457200" indent="-457200" algn="l">
              <a:buFont typeface="+mj-lt"/>
              <a:buAutoNum type="alphaLcPeriod"/>
            </a:pPr>
            <a:r>
              <a:rPr lang="en-IN" dirty="0">
                <a:latin typeface="Aptos" panose="020B0004020202020204" pitchFamily="34" charset="0"/>
                <a:cs typeface="Calibri" panose="020F0502020204030204" pitchFamily="34" charset="0"/>
              </a:rPr>
              <a:t>a Branch/subsidiary/joint venture of an Indian bank in GIFT-IFSC to act as a Trading Member (TM)/Trading and Clearing Member (TCM) of IIBX. IIBX is in receipt of applications from IBUs to get onboard as TM/TCM.</a:t>
            </a:r>
          </a:p>
          <a:p>
            <a:pPr marL="457200" indent="-457200" algn="l">
              <a:buFont typeface="+mj-lt"/>
              <a:buAutoNum type="alphaLcPeriod"/>
            </a:pPr>
            <a:endParaRPr lang="en-IN" dirty="0">
              <a:latin typeface="Aptos" panose="020B0004020202020204" pitchFamily="34" charset="0"/>
              <a:cs typeface="Calibri" panose="020F0502020204030204" pitchFamily="34" charset="0"/>
            </a:endParaRPr>
          </a:p>
          <a:p>
            <a:pPr marL="457200" indent="-457200" algn="l">
              <a:buFont typeface="+mj-lt"/>
              <a:buAutoNum type="alphaLcPeriod"/>
            </a:pPr>
            <a:r>
              <a:rPr lang="en-IN" dirty="0">
                <a:latin typeface="Aptos" panose="020B0004020202020204" pitchFamily="34" charset="0"/>
                <a:cs typeface="Calibri" panose="020F0502020204030204" pitchFamily="34" charset="0"/>
              </a:rPr>
              <a:t>Indian banks authorized to import gold/silver to act as a Special Category Client (SCC) of IIBX. IIBX is in receipt to few inquiries from nominated banks to get onboard as SCC.</a:t>
            </a:r>
          </a:p>
          <a:p>
            <a:pPr marL="342900" indent="-342900" algn="just">
              <a:lnSpc>
                <a:spcPct val="107000"/>
              </a:lnSpc>
              <a:spcAft>
                <a:spcPts val="800"/>
              </a:spcAft>
              <a:buFont typeface="Wingdings" panose="05000000000000000000" pitchFamily="2" charset="2"/>
              <a:buChar char="Ø"/>
            </a:pPr>
            <a:endParaRPr lang="en-IN" dirty="0">
              <a:latin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103138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011CEF2-D2F9-455F-BA35-3CDEDDA3D223}"/>
              </a:ext>
            </a:extLst>
          </p:cNvPr>
          <p:cNvSpPr txBox="1">
            <a:spLocks/>
          </p:cNvSpPr>
          <p:nvPr/>
        </p:nvSpPr>
        <p:spPr>
          <a:xfrm>
            <a:off x="320995" y="106576"/>
            <a:ext cx="11550009" cy="56986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342A66"/>
                </a:solidFill>
                <a:latin typeface="IBM Plex Sans" panose="020B0503050000000000" pitchFamily="34" charset="0"/>
                <a:ea typeface="+mj-ea"/>
                <a:cs typeface="+mj-cs"/>
              </a:defRPr>
            </a:lvl1pPr>
          </a:lstStyle>
          <a:p>
            <a:pPr marL="0" marR="0" lvl="0" indent="0" algn="ctr" defTabSz="914400" rtl="0" eaLnBrk="1" fontAlgn="base" latinLnBrk="0" hangingPunct="1">
              <a:lnSpc>
                <a:spcPct val="90000"/>
              </a:lnSpc>
              <a:spcBef>
                <a:spcPct val="0"/>
              </a:spcBef>
              <a:spcAft>
                <a:spcPts val="0"/>
              </a:spcAft>
              <a:buClrTx/>
              <a:buSzTx/>
              <a:buFontTx/>
              <a:buNone/>
              <a:tabLst/>
              <a:defRPr/>
            </a:pPr>
            <a:r>
              <a:rPr lang="en-IN" sz="3500" dirty="0">
                <a:solidFill>
                  <a:srgbClr val="1F3863"/>
                </a:solidFill>
                <a:latin typeface="Calibri"/>
                <a:cs typeface="Calibri"/>
              </a:rPr>
              <a:t>Existing T+0 Products, Market Hours and Settlement Type</a:t>
            </a:r>
          </a:p>
        </p:txBody>
      </p:sp>
      <p:cxnSp>
        <p:nvCxnSpPr>
          <p:cNvPr id="24" name="Straight Connector 23">
            <a:extLst>
              <a:ext uri="{FF2B5EF4-FFF2-40B4-BE49-F238E27FC236}">
                <a16:creationId xmlns:a16="http://schemas.microsoft.com/office/drawing/2014/main" id="{A645FC73-D4C3-4C6E-951F-FEE561FBF51F}"/>
              </a:ext>
            </a:extLst>
          </p:cNvPr>
          <p:cNvCxnSpPr/>
          <p:nvPr/>
        </p:nvCxnSpPr>
        <p:spPr>
          <a:xfrm>
            <a:off x="0" y="4419600"/>
            <a:ext cx="12148656" cy="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76BBDA2-C19D-4E16-89DA-CB6D8D500A9D}"/>
              </a:ext>
            </a:extLst>
          </p:cNvPr>
          <p:cNvSpPr/>
          <p:nvPr/>
        </p:nvSpPr>
        <p:spPr>
          <a:xfrm>
            <a:off x="1447800" y="6096000"/>
            <a:ext cx="1798890" cy="338554"/>
          </a:xfrm>
          <a:prstGeom prst="rect">
            <a:avLst/>
          </a:prstGeom>
        </p:spPr>
        <p:txBody>
          <a:bodyPr wrap="none">
            <a:spAutoFit/>
          </a:bodyPr>
          <a:lstStyle/>
          <a:p>
            <a:r>
              <a:rPr lang="en-US" sz="1600" b="1" dirty="0">
                <a:latin typeface="Aptos" panose="020B0004020202020204" pitchFamily="34" charset="0"/>
              </a:rPr>
              <a:t>Fund Settlement</a:t>
            </a:r>
            <a:endParaRPr lang="en-IN" sz="1600" b="1" dirty="0">
              <a:latin typeface="Aptos" panose="020B0004020202020204" pitchFamily="34" charset="0"/>
            </a:endParaRPr>
          </a:p>
        </p:txBody>
      </p:sp>
      <p:sp>
        <p:nvSpPr>
          <p:cNvPr id="43" name="Rectangle 42">
            <a:extLst>
              <a:ext uri="{FF2B5EF4-FFF2-40B4-BE49-F238E27FC236}">
                <a16:creationId xmlns:a16="http://schemas.microsoft.com/office/drawing/2014/main" id="{23CC1788-3F17-4F86-8049-201A364094F2}"/>
              </a:ext>
            </a:extLst>
          </p:cNvPr>
          <p:cNvSpPr/>
          <p:nvPr/>
        </p:nvSpPr>
        <p:spPr>
          <a:xfrm>
            <a:off x="304800" y="3429000"/>
            <a:ext cx="1148071" cy="276999"/>
          </a:xfrm>
          <a:prstGeom prst="rect">
            <a:avLst/>
          </a:prstGeom>
        </p:spPr>
        <p:txBody>
          <a:bodyPr wrap="none">
            <a:spAutoFit/>
          </a:bodyPr>
          <a:lstStyle/>
          <a:p>
            <a:pPr algn="ctr" fontAlgn="b"/>
            <a:r>
              <a:rPr lang="en-IN" sz="1200" b="1" dirty="0">
                <a:solidFill>
                  <a:srgbClr val="000000"/>
                </a:solidFill>
                <a:latin typeface="Aptos" panose="020B0004020202020204" pitchFamily="34" charset="0"/>
              </a:rPr>
              <a:t>GOLD 995 T+0</a:t>
            </a:r>
          </a:p>
        </p:txBody>
      </p:sp>
      <p:sp>
        <p:nvSpPr>
          <p:cNvPr id="45" name="Rectangle 44">
            <a:extLst>
              <a:ext uri="{FF2B5EF4-FFF2-40B4-BE49-F238E27FC236}">
                <a16:creationId xmlns:a16="http://schemas.microsoft.com/office/drawing/2014/main" id="{29B2F90C-167C-4ADE-9345-13064C23D159}"/>
              </a:ext>
            </a:extLst>
          </p:cNvPr>
          <p:cNvSpPr/>
          <p:nvPr/>
        </p:nvSpPr>
        <p:spPr>
          <a:xfrm>
            <a:off x="1905000" y="3429000"/>
            <a:ext cx="1507144" cy="276999"/>
          </a:xfrm>
          <a:prstGeom prst="rect">
            <a:avLst/>
          </a:prstGeom>
        </p:spPr>
        <p:txBody>
          <a:bodyPr wrap="none">
            <a:spAutoFit/>
          </a:bodyPr>
          <a:lstStyle/>
          <a:p>
            <a:pPr algn="ctr" fontAlgn="b"/>
            <a:r>
              <a:rPr lang="de-DE" sz="1200" b="1" dirty="0">
                <a:solidFill>
                  <a:srgbClr val="000000"/>
                </a:solidFill>
                <a:latin typeface="Aptos" panose="020B0004020202020204" pitchFamily="34" charset="0"/>
              </a:rPr>
              <a:t>GOLD MINI 999 T+0</a:t>
            </a:r>
          </a:p>
        </p:txBody>
      </p:sp>
      <p:sp>
        <p:nvSpPr>
          <p:cNvPr id="48" name="Rectangle 47">
            <a:extLst>
              <a:ext uri="{FF2B5EF4-FFF2-40B4-BE49-F238E27FC236}">
                <a16:creationId xmlns:a16="http://schemas.microsoft.com/office/drawing/2014/main" id="{866B6CF0-C6DD-4B33-9FFD-54013010DBC7}"/>
              </a:ext>
            </a:extLst>
          </p:cNvPr>
          <p:cNvSpPr/>
          <p:nvPr/>
        </p:nvSpPr>
        <p:spPr>
          <a:xfrm>
            <a:off x="3886200" y="3200400"/>
            <a:ext cx="3733800" cy="1240917"/>
          </a:xfrm>
          <a:prstGeom prst="rect">
            <a:avLst/>
          </a:prstGeom>
        </p:spPr>
        <p:txBody>
          <a:bodyPr wrap="square">
            <a:spAutoFit/>
          </a:bodyPr>
          <a:lstStyle/>
          <a:p>
            <a:pPr fontAlgn="b">
              <a:lnSpc>
                <a:spcPct val="150000"/>
              </a:lnSpc>
            </a:pPr>
            <a:r>
              <a:rPr lang="en-IN" sz="1300" b="1" dirty="0">
                <a:solidFill>
                  <a:srgbClr val="000000"/>
                </a:solidFill>
                <a:latin typeface="Aptos" panose="020B0004020202020204" pitchFamily="34" charset="0"/>
              </a:rPr>
              <a:t>UAEGD GOLD 995 T+0</a:t>
            </a:r>
          </a:p>
          <a:p>
            <a:pPr fontAlgn="b">
              <a:lnSpc>
                <a:spcPct val="150000"/>
              </a:lnSpc>
            </a:pPr>
            <a:r>
              <a:rPr lang="en-US" sz="1300" b="1" dirty="0">
                <a:solidFill>
                  <a:srgbClr val="000000"/>
                </a:solidFill>
                <a:latin typeface="Aptos" panose="020B0004020202020204" pitchFamily="34" charset="0"/>
              </a:rPr>
              <a:t>UAEGD GOLD 999 100 Grams T+0</a:t>
            </a:r>
          </a:p>
          <a:p>
            <a:pPr fontAlgn="b">
              <a:lnSpc>
                <a:spcPct val="150000"/>
              </a:lnSpc>
            </a:pPr>
            <a:r>
              <a:rPr lang="en-IN" sz="1300" b="1" dirty="0">
                <a:solidFill>
                  <a:srgbClr val="000000"/>
                </a:solidFill>
                <a:latin typeface="Aptos" panose="020B0004020202020204" pitchFamily="34" charset="0"/>
              </a:rPr>
              <a:t>UAEGDTRQ GOLD 995 T+0</a:t>
            </a:r>
          </a:p>
          <a:p>
            <a:pPr fontAlgn="b">
              <a:lnSpc>
                <a:spcPct val="150000"/>
              </a:lnSpc>
            </a:pPr>
            <a:r>
              <a:rPr lang="en-US" sz="1300" b="1" dirty="0">
                <a:solidFill>
                  <a:srgbClr val="000000"/>
                </a:solidFill>
                <a:latin typeface="Aptos" panose="020B0004020202020204" pitchFamily="34" charset="0"/>
              </a:rPr>
              <a:t>UAEGDTRQ GOLD 999 100 Grams T+0   </a:t>
            </a:r>
          </a:p>
        </p:txBody>
      </p:sp>
      <p:grpSp>
        <p:nvGrpSpPr>
          <p:cNvPr id="80" name="Group 79">
            <a:extLst>
              <a:ext uri="{FF2B5EF4-FFF2-40B4-BE49-F238E27FC236}">
                <a16:creationId xmlns:a16="http://schemas.microsoft.com/office/drawing/2014/main" id="{5C53BE88-8E11-41D9-86AC-8B264A33D93F}"/>
              </a:ext>
            </a:extLst>
          </p:cNvPr>
          <p:cNvGrpSpPr/>
          <p:nvPr/>
        </p:nvGrpSpPr>
        <p:grpSpPr>
          <a:xfrm>
            <a:off x="3886200" y="1804413"/>
            <a:ext cx="1447800" cy="1472187"/>
            <a:chOff x="2730940" y="4486822"/>
            <a:chExt cx="998557" cy="1020842"/>
          </a:xfrm>
        </p:grpSpPr>
        <p:sp>
          <p:nvSpPr>
            <p:cNvPr id="34" name="Hexagon 33">
              <a:extLst>
                <a:ext uri="{FF2B5EF4-FFF2-40B4-BE49-F238E27FC236}">
                  <a16:creationId xmlns:a16="http://schemas.microsoft.com/office/drawing/2014/main" id="{A4124F4E-045B-46A1-A129-C4C795B8BF8E}"/>
                </a:ext>
              </a:extLst>
            </p:cNvPr>
            <p:cNvSpPr/>
            <p:nvPr/>
          </p:nvSpPr>
          <p:spPr>
            <a:xfrm>
              <a:off x="2730940" y="4486822"/>
              <a:ext cx="998557" cy="872307"/>
            </a:xfrm>
            <a:prstGeom prst="hexagon">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41" name="Rectangle 40">
              <a:extLst>
                <a:ext uri="{FF2B5EF4-FFF2-40B4-BE49-F238E27FC236}">
                  <a16:creationId xmlns:a16="http://schemas.microsoft.com/office/drawing/2014/main" id="{F715F533-30DC-4F24-BD24-BA2127E610A4}"/>
                </a:ext>
              </a:extLst>
            </p:cNvPr>
            <p:cNvSpPr/>
            <p:nvPr/>
          </p:nvSpPr>
          <p:spPr>
            <a:xfrm>
              <a:off x="2841171" y="4705924"/>
              <a:ext cx="728084" cy="511367"/>
            </a:xfrm>
            <a:prstGeom prst="rect">
              <a:avLst/>
            </a:prstGeom>
          </p:spPr>
          <p:txBody>
            <a:bodyPr wrap="square">
              <a:spAutoFit/>
            </a:bodyPr>
            <a:lstStyle/>
            <a:p>
              <a:pPr algn="ctr"/>
              <a:r>
                <a:rPr lang="en-US" sz="1600" b="1" dirty="0">
                  <a:solidFill>
                    <a:srgbClr val="000000"/>
                  </a:solidFill>
                  <a:latin typeface="Aptos" panose="020B0004020202020204" pitchFamily="34" charset="0"/>
                </a:rPr>
                <a:t>GOLD</a:t>
              </a:r>
              <a:br>
                <a:rPr lang="en-US" sz="1600" b="1" dirty="0">
                  <a:solidFill>
                    <a:srgbClr val="000000"/>
                  </a:solidFill>
                  <a:latin typeface="Aptos" panose="020B0004020202020204" pitchFamily="34" charset="0"/>
                </a:rPr>
              </a:br>
              <a:r>
                <a:rPr lang="en-US" sz="1600" b="1" dirty="0">
                  <a:solidFill>
                    <a:srgbClr val="000000"/>
                  </a:solidFill>
                  <a:latin typeface="Aptos" panose="020B0004020202020204" pitchFamily="34" charset="0"/>
                </a:rPr>
                <a:t>1KG</a:t>
              </a:r>
              <a:endParaRPr lang="en-IN" sz="1600" b="1" dirty="0">
                <a:latin typeface="Aptos" panose="020B0004020202020204" pitchFamily="34" charset="0"/>
              </a:endParaRPr>
            </a:p>
          </p:txBody>
        </p:sp>
        <p:sp>
          <p:nvSpPr>
            <p:cNvPr id="73" name="Diamond 72">
              <a:extLst>
                <a:ext uri="{FF2B5EF4-FFF2-40B4-BE49-F238E27FC236}">
                  <a16:creationId xmlns:a16="http://schemas.microsoft.com/office/drawing/2014/main" id="{446859AE-97EC-49FA-AECE-8C006836414E}"/>
                </a:ext>
              </a:extLst>
            </p:cNvPr>
            <p:cNvSpPr/>
            <p:nvPr/>
          </p:nvSpPr>
          <p:spPr>
            <a:xfrm rot="4583032" flipV="1">
              <a:off x="2798274" y="5265821"/>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68" name="Rectangle 67">
            <a:extLst>
              <a:ext uri="{FF2B5EF4-FFF2-40B4-BE49-F238E27FC236}">
                <a16:creationId xmlns:a16="http://schemas.microsoft.com/office/drawing/2014/main" id="{E7AAD048-F8F8-2DA5-8617-EA3363426829}"/>
              </a:ext>
            </a:extLst>
          </p:cNvPr>
          <p:cNvSpPr/>
          <p:nvPr/>
        </p:nvSpPr>
        <p:spPr>
          <a:xfrm>
            <a:off x="1371600" y="4572000"/>
            <a:ext cx="1487908" cy="338554"/>
          </a:xfrm>
          <a:prstGeom prst="rect">
            <a:avLst/>
          </a:prstGeom>
        </p:spPr>
        <p:txBody>
          <a:bodyPr wrap="none">
            <a:spAutoFit/>
          </a:bodyPr>
          <a:lstStyle/>
          <a:p>
            <a:r>
              <a:rPr lang="en-US" sz="1600" b="1" dirty="0">
                <a:latin typeface="Aptos" panose="020B0004020202020204" pitchFamily="34" charset="0"/>
              </a:rPr>
              <a:t>Market Hours</a:t>
            </a:r>
            <a:endParaRPr lang="en-IN" sz="1600" b="1" dirty="0">
              <a:latin typeface="Aptos" panose="020B0004020202020204" pitchFamily="34" charset="0"/>
            </a:endParaRPr>
          </a:p>
        </p:txBody>
      </p:sp>
      <p:sp>
        <p:nvSpPr>
          <p:cNvPr id="72" name="Rectangle 71">
            <a:extLst>
              <a:ext uri="{FF2B5EF4-FFF2-40B4-BE49-F238E27FC236}">
                <a16:creationId xmlns:a16="http://schemas.microsoft.com/office/drawing/2014/main" id="{1B1E6626-AAF6-4764-F97F-F23750315625}"/>
              </a:ext>
            </a:extLst>
          </p:cNvPr>
          <p:cNvSpPr/>
          <p:nvPr/>
        </p:nvSpPr>
        <p:spPr>
          <a:xfrm>
            <a:off x="3124200" y="4572000"/>
            <a:ext cx="2390334" cy="307777"/>
          </a:xfrm>
          <a:prstGeom prst="rect">
            <a:avLst/>
          </a:prstGeom>
        </p:spPr>
        <p:txBody>
          <a:bodyPr wrap="none">
            <a:spAutoFit/>
          </a:bodyPr>
          <a:lstStyle/>
          <a:p>
            <a:r>
              <a:rPr lang="en-US" sz="1400" b="1" dirty="0">
                <a:solidFill>
                  <a:srgbClr val="000000"/>
                </a:solidFill>
                <a:latin typeface="Aptos" panose="020B0004020202020204" pitchFamily="34" charset="0"/>
              </a:rPr>
              <a:t>9:00 Hrs. to 21:30 Hrs. (IST)</a:t>
            </a:r>
            <a:r>
              <a:rPr lang="en-US" sz="1400" dirty="0">
                <a:solidFill>
                  <a:srgbClr val="000000"/>
                </a:solidFill>
                <a:latin typeface="Aptos" panose="020B0004020202020204" pitchFamily="34" charset="0"/>
              </a:rPr>
              <a:t> </a:t>
            </a:r>
            <a:endParaRPr lang="en-IN" sz="1400" dirty="0">
              <a:latin typeface="Aptos" panose="020B0004020202020204" pitchFamily="34" charset="0"/>
            </a:endParaRPr>
          </a:p>
        </p:txBody>
      </p:sp>
      <p:sp>
        <p:nvSpPr>
          <p:cNvPr id="82" name="Rectangle 81">
            <a:extLst>
              <a:ext uri="{FF2B5EF4-FFF2-40B4-BE49-F238E27FC236}">
                <a16:creationId xmlns:a16="http://schemas.microsoft.com/office/drawing/2014/main" id="{BB72D9D6-AC58-DD24-2561-2270DA484013}"/>
              </a:ext>
            </a:extLst>
          </p:cNvPr>
          <p:cNvSpPr/>
          <p:nvPr/>
        </p:nvSpPr>
        <p:spPr>
          <a:xfrm>
            <a:off x="6400800" y="4495800"/>
            <a:ext cx="5393905" cy="1815882"/>
          </a:xfrm>
          <a:prstGeom prst="rect">
            <a:avLst/>
          </a:prstGeom>
        </p:spPr>
        <p:txBody>
          <a:bodyPr wrap="square">
            <a:spAutoFit/>
          </a:bodyPr>
          <a:lstStyle/>
          <a:p>
            <a:pPr marL="285750" indent="-285750">
              <a:buFont typeface="Wingdings" panose="05000000000000000000" pitchFamily="2" charset="2"/>
              <a:buChar char="§"/>
            </a:pPr>
            <a:r>
              <a:rPr lang="en-US" sz="1600" b="1" dirty="0">
                <a:solidFill>
                  <a:srgbClr val="000000"/>
                </a:solidFill>
                <a:latin typeface="Aptos" panose="020B0004020202020204" pitchFamily="34" charset="0"/>
              </a:rPr>
              <a:t>T+0 Settlement Contracts</a:t>
            </a:r>
          </a:p>
          <a:p>
            <a:pPr marL="285750" indent="-285750">
              <a:buFont typeface="Wingdings" panose="05000000000000000000" pitchFamily="2" charset="2"/>
              <a:buChar char="§"/>
            </a:pPr>
            <a:endParaRPr lang="en-US" sz="1600" b="1"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b="1" dirty="0">
                <a:solidFill>
                  <a:srgbClr val="000000"/>
                </a:solidFill>
                <a:latin typeface="Aptos" panose="020B0004020202020204" pitchFamily="34" charset="0"/>
              </a:rPr>
              <a:t>100% Early Pay-in of Funds &amp; Securities</a:t>
            </a:r>
          </a:p>
          <a:p>
            <a:endParaRPr lang="en-US" sz="1600" b="1"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b="1" dirty="0">
                <a:solidFill>
                  <a:srgbClr val="000000"/>
                </a:solidFill>
                <a:latin typeface="Aptos" panose="020B0004020202020204" pitchFamily="34" charset="0"/>
              </a:rPr>
              <a:t>Delivery - Compulsory in Bullion Depository Receipts</a:t>
            </a:r>
          </a:p>
          <a:p>
            <a:pPr marL="285750" indent="-285750">
              <a:buFont typeface="Wingdings" panose="05000000000000000000" pitchFamily="2" charset="2"/>
              <a:buChar char="§"/>
            </a:pPr>
            <a:endParaRPr lang="en-US" sz="1600" b="1" dirty="0">
              <a:solidFill>
                <a:srgbClr val="000000"/>
              </a:solidFill>
              <a:latin typeface="Aptos" panose="020B0004020202020204" pitchFamily="34" charset="0"/>
            </a:endParaRPr>
          </a:p>
          <a:p>
            <a:pPr marL="285750" indent="-285750">
              <a:buFont typeface="Wingdings" panose="05000000000000000000" pitchFamily="2" charset="2"/>
              <a:buChar char="§"/>
            </a:pPr>
            <a:r>
              <a:rPr lang="en-US" sz="1600" b="1" dirty="0">
                <a:solidFill>
                  <a:srgbClr val="000000"/>
                </a:solidFill>
                <a:latin typeface="Aptos" panose="020B0004020202020204" pitchFamily="34" charset="0"/>
              </a:rPr>
              <a:t>Delivery Center – Gift City &amp; Chennai Vaults  </a:t>
            </a:r>
            <a:endParaRPr lang="en-IN" sz="1600" b="1" dirty="0">
              <a:solidFill>
                <a:srgbClr val="000000"/>
              </a:solidFill>
              <a:latin typeface="Aptos" panose="020B0004020202020204" pitchFamily="34" charset="0"/>
            </a:endParaRPr>
          </a:p>
        </p:txBody>
      </p:sp>
      <p:sp>
        <p:nvSpPr>
          <p:cNvPr id="83" name="TextBox 82">
            <a:extLst>
              <a:ext uri="{FF2B5EF4-FFF2-40B4-BE49-F238E27FC236}">
                <a16:creationId xmlns:a16="http://schemas.microsoft.com/office/drawing/2014/main" id="{93E0FBB8-EAD6-87E5-5C52-440C6848445C}"/>
              </a:ext>
            </a:extLst>
          </p:cNvPr>
          <p:cNvSpPr txBox="1"/>
          <p:nvPr/>
        </p:nvSpPr>
        <p:spPr>
          <a:xfrm>
            <a:off x="381000" y="1295400"/>
            <a:ext cx="2820899" cy="353943"/>
          </a:xfrm>
          <a:prstGeom prst="rect">
            <a:avLst/>
          </a:prstGeom>
          <a:noFill/>
        </p:spPr>
        <p:txBody>
          <a:bodyPr wrap="square" rtlCol="0">
            <a:spAutoFit/>
          </a:bodyPr>
          <a:lstStyle/>
          <a:p>
            <a:pPr algn="ctr"/>
            <a:r>
              <a:rPr lang="en-US" sz="1700" b="1" dirty="0">
                <a:latin typeface="Aptos" panose="020B0004020202020204" pitchFamily="34" charset="0"/>
              </a:rPr>
              <a:t>LBMA Good Delivery Bars</a:t>
            </a:r>
            <a:endParaRPr lang="en-IN" sz="1700" b="1" dirty="0">
              <a:latin typeface="Aptos" panose="020B0004020202020204" pitchFamily="34" charset="0"/>
            </a:endParaRPr>
          </a:p>
        </p:txBody>
      </p:sp>
      <p:sp>
        <p:nvSpPr>
          <p:cNvPr id="86" name="Rectangle 85">
            <a:extLst>
              <a:ext uri="{FF2B5EF4-FFF2-40B4-BE49-F238E27FC236}">
                <a16:creationId xmlns:a16="http://schemas.microsoft.com/office/drawing/2014/main" id="{25F3C727-5927-7DAF-B93B-49DA0C3EEA4B}"/>
              </a:ext>
            </a:extLst>
          </p:cNvPr>
          <p:cNvSpPr/>
          <p:nvPr/>
        </p:nvSpPr>
        <p:spPr>
          <a:xfrm>
            <a:off x="2819400" y="838200"/>
            <a:ext cx="6390350" cy="400110"/>
          </a:xfrm>
          <a:prstGeom prst="rect">
            <a:avLst/>
          </a:prstGeom>
        </p:spPr>
        <p:txBody>
          <a:bodyPr wrap="square">
            <a:spAutoFit/>
          </a:bodyPr>
          <a:lstStyle/>
          <a:p>
            <a:pPr algn="ctr"/>
            <a:r>
              <a:rPr lang="en-US" sz="2000" b="1" dirty="0">
                <a:latin typeface="Aptos" panose="020B0004020202020204" pitchFamily="34" charset="0"/>
              </a:rPr>
              <a:t>Products live at IIBX – GIFT City &amp; Chennai Contracts</a:t>
            </a:r>
            <a:endParaRPr lang="en-IN" sz="2000" b="1" dirty="0">
              <a:latin typeface="Aptos" panose="020B0004020202020204" pitchFamily="34" charset="0"/>
            </a:endParaRPr>
          </a:p>
        </p:txBody>
      </p:sp>
      <p:grpSp>
        <p:nvGrpSpPr>
          <p:cNvPr id="20" name="Group 19">
            <a:extLst>
              <a:ext uri="{FF2B5EF4-FFF2-40B4-BE49-F238E27FC236}">
                <a16:creationId xmlns:a16="http://schemas.microsoft.com/office/drawing/2014/main" id="{A7919E55-D2C3-2736-6A19-9F27E4BBAB4D}"/>
              </a:ext>
            </a:extLst>
          </p:cNvPr>
          <p:cNvGrpSpPr/>
          <p:nvPr/>
        </p:nvGrpSpPr>
        <p:grpSpPr>
          <a:xfrm>
            <a:off x="228600" y="1752600"/>
            <a:ext cx="1447799" cy="1295400"/>
            <a:chOff x="974402" y="1513746"/>
            <a:chExt cx="998557" cy="955082"/>
          </a:xfrm>
        </p:grpSpPr>
        <p:sp>
          <p:nvSpPr>
            <p:cNvPr id="21" name="Hexagon 20">
              <a:extLst>
                <a:ext uri="{FF2B5EF4-FFF2-40B4-BE49-F238E27FC236}">
                  <a16:creationId xmlns:a16="http://schemas.microsoft.com/office/drawing/2014/main" id="{E4889981-7049-AA17-B8B2-040324269150}"/>
                </a:ext>
              </a:extLst>
            </p:cNvPr>
            <p:cNvSpPr/>
            <p:nvPr/>
          </p:nvSpPr>
          <p:spPr>
            <a:xfrm>
              <a:off x="974402" y="1513746"/>
              <a:ext cx="998557" cy="872307"/>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22" name="Rectangle 21">
              <a:extLst>
                <a:ext uri="{FF2B5EF4-FFF2-40B4-BE49-F238E27FC236}">
                  <a16:creationId xmlns:a16="http://schemas.microsoft.com/office/drawing/2014/main" id="{B99E00EA-42FB-903F-0465-5280E10ED8A7}"/>
                </a:ext>
              </a:extLst>
            </p:cNvPr>
            <p:cNvSpPr/>
            <p:nvPr/>
          </p:nvSpPr>
          <p:spPr>
            <a:xfrm>
              <a:off x="1162920" y="1704112"/>
              <a:ext cx="631904" cy="461665"/>
            </a:xfrm>
            <a:prstGeom prst="rect">
              <a:avLst/>
            </a:prstGeom>
          </p:spPr>
          <p:txBody>
            <a:bodyPr wrap="none">
              <a:spAutoFit/>
            </a:bodyPr>
            <a:lstStyle/>
            <a:p>
              <a:pPr algn="ctr"/>
              <a:r>
                <a:rPr lang="en-US" sz="1200" b="1" dirty="0">
                  <a:solidFill>
                    <a:srgbClr val="000000"/>
                  </a:solidFill>
                  <a:latin typeface="Aptos" panose="020B0004020202020204" pitchFamily="34" charset="0"/>
                </a:rPr>
                <a:t>GOLD </a:t>
              </a:r>
              <a:br>
                <a:rPr lang="en-US" sz="1200" b="1" dirty="0">
                  <a:solidFill>
                    <a:srgbClr val="000000"/>
                  </a:solidFill>
                  <a:latin typeface="Aptos" panose="020B0004020202020204" pitchFamily="34" charset="0"/>
                </a:rPr>
              </a:br>
              <a:r>
                <a:rPr lang="en-US" sz="1200" b="1" dirty="0">
                  <a:solidFill>
                    <a:srgbClr val="000000"/>
                  </a:solidFill>
                  <a:latin typeface="Aptos" panose="020B0004020202020204" pitchFamily="34" charset="0"/>
                </a:rPr>
                <a:t>1 KG</a:t>
              </a:r>
              <a:endParaRPr lang="en-IN" sz="1200" b="1" dirty="0">
                <a:latin typeface="Aptos" panose="020B0004020202020204" pitchFamily="34" charset="0"/>
              </a:endParaRPr>
            </a:p>
          </p:txBody>
        </p:sp>
        <p:sp>
          <p:nvSpPr>
            <p:cNvPr id="25" name="Diamond 24">
              <a:extLst>
                <a:ext uri="{FF2B5EF4-FFF2-40B4-BE49-F238E27FC236}">
                  <a16:creationId xmlns:a16="http://schemas.microsoft.com/office/drawing/2014/main" id="{C3337421-5AE8-AB25-E0D7-1CAECCBD72B7}"/>
                </a:ext>
              </a:extLst>
            </p:cNvPr>
            <p:cNvSpPr/>
            <p:nvPr/>
          </p:nvSpPr>
          <p:spPr>
            <a:xfrm rot="4583032" flipV="1">
              <a:off x="1073088" y="2226985"/>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28" name="TextBox 27">
            <a:extLst>
              <a:ext uri="{FF2B5EF4-FFF2-40B4-BE49-F238E27FC236}">
                <a16:creationId xmlns:a16="http://schemas.microsoft.com/office/drawing/2014/main" id="{16B63753-56F6-0A3F-ECF9-FD560C37F0BF}"/>
              </a:ext>
            </a:extLst>
          </p:cNvPr>
          <p:cNvSpPr txBox="1"/>
          <p:nvPr/>
        </p:nvSpPr>
        <p:spPr>
          <a:xfrm>
            <a:off x="4114800" y="1295400"/>
            <a:ext cx="2820899" cy="353943"/>
          </a:xfrm>
          <a:prstGeom prst="rect">
            <a:avLst/>
          </a:prstGeom>
          <a:noFill/>
        </p:spPr>
        <p:txBody>
          <a:bodyPr wrap="square" rtlCol="0">
            <a:spAutoFit/>
          </a:bodyPr>
          <a:lstStyle/>
          <a:p>
            <a:pPr algn="ctr"/>
            <a:r>
              <a:rPr lang="en-US" sz="1700" b="1" dirty="0">
                <a:latin typeface="Aptos" panose="020B0004020202020204" pitchFamily="34" charset="0"/>
              </a:rPr>
              <a:t>UAE Good Delivery Bars</a:t>
            </a:r>
            <a:endParaRPr lang="en-IN" sz="1700" b="1" dirty="0">
              <a:latin typeface="Aptos" panose="020B0004020202020204" pitchFamily="34" charset="0"/>
            </a:endParaRPr>
          </a:p>
        </p:txBody>
      </p:sp>
      <p:cxnSp>
        <p:nvCxnSpPr>
          <p:cNvPr id="31" name="Straight Connector 30">
            <a:extLst>
              <a:ext uri="{FF2B5EF4-FFF2-40B4-BE49-F238E27FC236}">
                <a16:creationId xmlns:a16="http://schemas.microsoft.com/office/drawing/2014/main" id="{205B0066-FD6A-9420-3DDF-DCF647FAFA7C}"/>
              </a:ext>
            </a:extLst>
          </p:cNvPr>
          <p:cNvCxnSpPr>
            <a:cxnSpLocks/>
          </p:cNvCxnSpPr>
          <p:nvPr/>
        </p:nvCxnSpPr>
        <p:spPr>
          <a:xfrm flipV="1">
            <a:off x="3505200" y="1295400"/>
            <a:ext cx="0" cy="312420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0F71885B-328E-BA84-542A-FBB1C6D0B770}"/>
              </a:ext>
            </a:extLst>
          </p:cNvPr>
          <p:cNvGrpSpPr/>
          <p:nvPr/>
        </p:nvGrpSpPr>
        <p:grpSpPr>
          <a:xfrm>
            <a:off x="5715000" y="1828800"/>
            <a:ext cx="1524000" cy="1524000"/>
            <a:chOff x="2730940" y="4486822"/>
            <a:chExt cx="998557" cy="1044897"/>
          </a:xfrm>
        </p:grpSpPr>
        <p:sp>
          <p:nvSpPr>
            <p:cNvPr id="5" name="Hexagon 4">
              <a:extLst>
                <a:ext uri="{FF2B5EF4-FFF2-40B4-BE49-F238E27FC236}">
                  <a16:creationId xmlns:a16="http://schemas.microsoft.com/office/drawing/2014/main" id="{5D888C0A-255E-E20D-742B-8B867D691ACE}"/>
                </a:ext>
              </a:extLst>
            </p:cNvPr>
            <p:cNvSpPr/>
            <p:nvPr/>
          </p:nvSpPr>
          <p:spPr>
            <a:xfrm>
              <a:off x="2730940" y="4486822"/>
              <a:ext cx="998557" cy="872307"/>
            </a:xfrm>
            <a:prstGeom prst="hexagon">
              <a:avLst/>
            </a:prstGeom>
            <a:no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6" name="Rectangle 5">
              <a:extLst>
                <a:ext uri="{FF2B5EF4-FFF2-40B4-BE49-F238E27FC236}">
                  <a16:creationId xmlns:a16="http://schemas.microsoft.com/office/drawing/2014/main" id="{3BA7CFA9-427A-AF2B-4322-86BD9DE72417}"/>
                </a:ext>
              </a:extLst>
            </p:cNvPr>
            <p:cNvSpPr/>
            <p:nvPr/>
          </p:nvSpPr>
          <p:spPr>
            <a:xfrm>
              <a:off x="2874849" y="4516056"/>
              <a:ext cx="728084" cy="1015663"/>
            </a:xfrm>
            <a:prstGeom prst="rect">
              <a:avLst/>
            </a:prstGeom>
          </p:spPr>
          <p:txBody>
            <a:bodyPr wrap="square">
              <a:spAutoFit/>
            </a:bodyPr>
            <a:lstStyle/>
            <a:p>
              <a:pPr algn="ctr"/>
              <a:r>
                <a:rPr lang="en-US" sz="1200" b="1" dirty="0">
                  <a:solidFill>
                    <a:srgbClr val="000000"/>
                  </a:solidFill>
                  <a:latin typeface="Aptos" panose="020B0004020202020204" pitchFamily="34" charset="0"/>
                </a:rPr>
                <a:t>GOLD</a:t>
              </a:r>
              <a:br>
                <a:rPr lang="en-US" sz="1200" b="1" dirty="0">
                  <a:solidFill>
                    <a:srgbClr val="000000"/>
                  </a:solidFill>
                  <a:latin typeface="Aptos" panose="020B0004020202020204" pitchFamily="34" charset="0"/>
                </a:rPr>
              </a:br>
              <a:r>
                <a:rPr lang="en-US" sz="1200" b="1" dirty="0">
                  <a:solidFill>
                    <a:srgbClr val="000000"/>
                  </a:solidFill>
                  <a:latin typeface="Aptos" panose="020B0004020202020204" pitchFamily="34" charset="0"/>
                </a:rPr>
                <a:t>MINI </a:t>
              </a:r>
              <a:br>
                <a:rPr lang="en-US" sz="1200" b="1" dirty="0">
                  <a:solidFill>
                    <a:srgbClr val="000000"/>
                  </a:solidFill>
                  <a:latin typeface="Aptos" panose="020B0004020202020204" pitchFamily="34" charset="0"/>
                </a:rPr>
              </a:br>
              <a:r>
                <a:rPr lang="en-US" sz="1200" b="1" dirty="0">
                  <a:solidFill>
                    <a:srgbClr val="000000"/>
                  </a:solidFill>
                  <a:latin typeface="Aptos" panose="020B0004020202020204" pitchFamily="34" charset="0"/>
                </a:rPr>
                <a:t>100</a:t>
              </a:r>
              <a:br>
                <a:rPr lang="en-US" sz="1200" b="1" dirty="0">
                  <a:solidFill>
                    <a:srgbClr val="000000"/>
                  </a:solidFill>
                  <a:latin typeface="Aptos" panose="020B0004020202020204" pitchFamily="34" charset="0"/>
                </a:rPr>
              </a:br>
              <a:r>
                <a:rPr lang="en-US" sz="1200" b="1" dirty="0">
                  <a:solidFill>
                    <a:srgbClr val="000000"/>
                  </a:solidFill>
                  <a:latin typeface="Aptos" panose="020B0004020202020204" pitchFamily="34" charset="0"/>
                </a:rPr>
                <a:t>GRAMS</a:t>
              </a:r>
              <a:endParaRPr lang="en-IN" sz="1200" b="1" dirty="0">
                <a:latin typeface="Aptos" panose="020B0004020202020204" pitchFamily="34" charset="0"/>
              </a:endParaRPr>
            </a:p>
            <a:p>
              <a:pPr algn="ctr"/>
              <a:endParaRPr lang="en-IN" sz="1200" b="1" dirty="0">
                <a:latin typeface="Aptos" panose="020B0004020202020204" pitchFamily="34" charset="0"/>
              </a:endParaRPr>
            </a:p>
          </p:txBody>
        </p:sp>
        <p:sp>
          <p:nvSpPr>
            <p:cNvPr id="35" name="Diamond 34">
              <a:extLst>
                <a:ext uri="{FF2B5EF4-FFF2-40B4-BE49-F238E27FC236}">
                  <a16:creationId xmlns:a16="http://schemas.microsoft.com/office/drawing/2014/main" id="{F3190A17-0DB4-FBDE-468B-75E81B2E3E6C}"/>
                </a:ext>
              </a:extLst>
            </p:cNvPr>
            <p:cNvSpPr/>
            <p:nvPr/>
          </p:nvSpPr>
          <p:spPr>
            <a:xfrm rot="4583032" flipV="1">
              <a:off x="2798274" y="5265821"/>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38" name="Rectangle 37">
            <a:extLst>
              <a:ext uri="{FF2B5EF4-FFF2-40B4-BE49-F238E27FC236}">
                <a16:creationId xmlns:a16="http://schemas.microsoft.com/office/drawing/2014/main" id="{9768A0F4-61F7-4F7A-0026-FE4287CBD941}"/>
              </a:ext>
            </a:extLst>
          </p:cNvPr>
          <p:cNvSpPr/>
          <p:nvPr/>
        </p:nvSpPr>
        <p:spPr>
          <a:xfrm>
            <a:off x="3124200" y="6096000"/>
            <a:ext cx="2984215" cy="307777"/>
          </a:xfrm>
          <a:prstGeom prst="rect">
            <a:avLst/>
          </a:prstGeom>
        </p:spPr>
        <p:txBody>
          <a:bodyPr wrap="none">
            <a:spAutoFit/>
          </a:bodyPr>
          <a:lstStyle/>
          <a:p>
            <a:r>
              <a:rPr lang="en-US" sz="1400" dirty="0">
                <a:solidFill>
                  <a:srgbClr val="000000"/>
                </a:solidFill>
                <a:latin typeface="Aptos" panose="020B0004020202020204" pitchFamily="34" charset="0"/>
              </a:rPr>
              <a:t>  </a:t>
            </a:r>
            <a:r>
              <a:rPr lang="en-US" sz="1400" b="1" dirty="0">
                <a:solidFill>
                  <a:srgbClr val="000000"/>
                </a:solidFill>
                <a:latin typeface="Aptos" panose="020B0004020202020204" pitchFamily="34" charset="0"/>
              </a:rPr>
              <a:t>at 12:15 ,15:15, 18:45 &amp; 21:30 (IST)</a:t>
            </a:r>
            <a:endParaRPr lang="en-IN" sz="1400" b="1" dirty="0">
              <a:latin typeface="Aptos" panose="020B0004020202020204" pitchFamily="34" charset="0"/>
            </a:endParaRPr>
          </a:p>
        </p:txBody>
      </p:sp>
      <p:sp>
        <p:nvSpPr>
          <p:cNvPr id="8" name="Rectangle 7">
            <a:extLst>
              <a:ext uri="{FF2B5EF4-FFF2-40B4-BE49-F238E27FC236}">
                <a16:creationId xmlns:a16="http://schemas.microsoft.com/office/drawing/2014/main" id="{046761F1-C3F2-626C-7155-24AD69AFEFEA}"/>
              </a:ext>
            </a:extLst>
          </p:cNvPr>
          <p:cNvSpPr/>
          <p:nvPr/>
        </p:nvSpPr>
        <p:spPr>
          <a:xfrm>
            <a:off x="7620000" y="3276600"/>
            <a:ext cx="2549288" cy="1015663"/>
          </a:xfrm>
          <a:prstGeom prst="rect">
            <a:avLst/>
          </a:prstGeom>
        </p:spPr>
        <p:txBody>
          <a:bodyPr wrap="none">
            <a:spAutoFit/>
          </a:bodyPr>
          <a:lstStyle/>
          <a:p>
            <a:pPr algn="ctr" fontAlgn="b"/>
            <a:r>
              <a:rPr lang="en-IN" sz="1200" dirty="0">
                <a:solidFill>
                  <a:srgbClr val="000000"/>
                </a:solidFill>
                <a:latin typeface="Aptos" panose="020B0004020202020204" pitchFamily="34" charset="0"/>
              </a:rPr>
              <a:t>      </a:t>
            </a:r>
          </a:p>
          <a:p>
            <a:pPr fontAlgn="b"/>
            <a:r>
              <a:rPr lang="de-DE" sz="1200" b="1" dirty="0">
                <a:solidFill>
                  <a:srgbClr val="000000"/>
                </a:solidFill>
                <a:latin typeface="Aptos" panose="020B0004020202020204" pitchFamily="34" charset="0"/>
              </a:rPr>
              <a:t>SILVER GRAINS T+0 ( LBMA )</a:t>
            </a:r>
            <a:r>
              <a:rPr lang="en-US" sz="1200" b="1" dirty="0">
                <a:solidFill>
                  <a:srgbClr val="000000"/>
                </a:solidFill>
                <a:latin typeface="Aptos" panose="020B0004020202020204" pitchFamily="34" charset="0"/>
              </a:rPr>
              <a:t>           </a:t>
            </a:r>
          </a:p>
          <a:p>
            <a:pPr fontAlgn="b"/>
            <a:r>
              <a:rPr lang="en-US" sz="1200" b="1" dirty="0">
                <a:solidFill>
                  <a:srgbClr val="000000"/>
                </a:solidFill>
                <a:latin typeface="Aptos" panose="020B0004020202020204" pitchFamily="34" charset="0"/>
              </a:rPr>
              <a:t>UAEGD SILVER GRAINS T+0</a:t>
            </a:r>
          </a:p>
          <a:p>
            <a:pPr fontAlgn="b"/>
            <a:r>
              <a:rPr lang="en-IN" sz="1200" b="1" dirty="0">
                <a:solidFill>
                  <a:srgbClr val="000000"/>
                </a:solidFill>
                <a:latin typeface="Aptos" panose="020B0004020202020204" pitchFamily="34" charset="0"/>
              </a:rPr>
              <a:t>*UAEGDCEPA SILVER GRAINS T+0 </a:t>
            </a:r>
            <a:br>
              <a:rPr lang="en-IN" sz="1200" b="1" dirty="0">
                <a:solidFill>
                  <a:srgbClr val="000000"/>
                </a:solidFill>
                <a:latin typeface="Aptos" panose="020B0004020202020204" pitchFamily="34" charset="0"/>
              </a:rPr>
            </a:br>
            <a:r>
              <a:rPr lang="en-IN" sz="1200" b="1" dirty="0">
                <a:solidFill>
                  <a:srgbClr val="000000"/>
                </a:solidFill>
                <a:latin typeface="Aptos" panose="020B0004020202020204" pitchFamily="34" charset="0"/>
              </a:rPr>
              <a:t>*Only at GIFT GITY</a:t>
            </a:r>
          </a:p>
        </p:txBody>
      </p:sp>
      <p:sp>
        <p:nvSpPr>
          <p:cNvPr id="10" name="Rectangle 9">
            <a:extLst>
              <a:ext uri="{FF2B5EF4-FFF2-40B4-BE49-F238E27FC236}">
                <a16:creationId xmlns:a16="http://schemas.microsoft.com/office/drawing/2014/main" id="{F0B34A6A-F6D0-7388-21EF-18718B861D92}"/>
              </a:ext>
            </a:extLst>
          </p:cNvPr>
          <p:cNvSpPr/>
          <p:nvPr/>
        </p:nvSpPr>
        <p:spPr>
          <a:xfrm>
            <a:off x="10134600" y="3429000"/>
            <a:ext cx="2001638" cy="646331"/>
          </a:xfrm>
          <a:prstGeom prst="rect">
            <a:avLst/>
          </a:prstGeom>
        </p:spPr>
        <p:txBody>
          <a:bodyPr wrap="none">
            <a:spAutoFit/>
          </a:bodyPr>
          <a:lstStyle/>
          <a:p>
            <a:pPr fontAlgn="b"/>
            <a:r>
              <a:rPr lang="en-IN" sz="1200" b="1" dirty="0">
                <a:solidFill>
                  <a:srgbClr val="000000"/>
                </a:solidFill>
                <a:latin typeface="Aptos" panose="020B0004020202020204" pitchFamily="34" charset="0"/>
              </a:rPr>
              <a:t>  SILVER BARS T+0 ( LBMA )</a:t>
            </a:r>
          </a:p>
          <a:p>
            <a:pPr algn="ctr" fontAlgn="b"/>
            <a:r>
              <a:rPr lang="en-IN" sz="1200" b="1" dirty="0">
                <a:solidFill>
                  <a:srgbClr val="000000"/>
                </a:solidFill>
                <a:latin typeface="Aptos" panose="020B0004020202020204" pitchFamily="34" charset="0"/>
              </a:rPr>
              <a:t>UAEGD SILVER BARS T+0</a:t>
            </a:r>
          </a:p>
          <a:p>
            <a:pPr algn="ctr" fontAlgn="b"/>
            <a:endParaRPr lang="en-US" sz="1200" dirty="0">
              <a:solidFill>
                <a:srgbClr val="000000"/>
              </a:solidFill>
              <a:latin typeface="Aptos" panose="020B0004020202020204" pitchFamily="34" charset="0"/>
            </a:endParaRPr>
          </a:p>
        </p:txBody>
      </p:sp>
      <p:grpSp>
        <p:nvGrpSpPr>
          <p:cNvPr id="11" name="Group 10">
            <a:extLst>
              <a:ext uri="{FF2B5EF4-FFF2-40B4-BE49-F238E27FC236}">
                <a16:creationId xmlns:a16="http://schemas.microsoft.com/office/drawing/2014/main" id="{4773BDB8-664D-B648-A4D5-EDD647D194A8}"/>
              </a:ext>
            </a:extLst>
          </p:cNvPr>
          <p:cNvGrpSpPr/>
          <p:nvPr/>
        </p:nvGrpSpPr>
        <p:grpSpPr>
          <a:xfrm>
            <a:off x="10058400" y="1905000"/>
            <a:ext cx="1425557" cy="1410646"/>
            <a:chOff x="2717063" y="1513745"/>
            <a:chExt cx="998557" cy="1006581"/>
          </a:xfrm>
        </p:grpSpPr>
        <p:sp>
          <p:nvSpPr>
            <p:cNvPr id="12" name="Hexagon 11">
              <a:extLst>
                <a:ext uri="{FF2B5EF4-FFF2-40B4-BE49-F238E27FC236}">
                  <a16:creationId xmlns:a16="http://schemas.microsoft.com/office/drawing/2014/main" id="{9A798A18-0E6C-D11F-8DC9-B3B92028C63C}"/>
                </a:ext>
              </a:extLst>
            </p:cNvPr>
            <p:cNvSpPr/>
            <p:nvPr/>
          </p:nvSpPr>
          <p:spPr>
            <a:xfrm>
              <a:off x="2717063" y="1513745"/>
              <a:ext cx="998557" cy="872307"/>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13" name="Rectangle 12">
              <a:extLst>
                <a:ext uri="{FF2B5EF4-FFF2-40B4-BE49-F238E27FC236}">
                  <a16:creationId xmlns:a16="http://schemas.microsoft.com/office/drawing/2014/main" id="{803521D9-3C33-67B5-993B-9111C098CF01}"/>
                </a:ext>
              </a:extLst>
            </p:cNvPr>
            <p:cNvSpPr/>
            <p:nvPr/>
          </p:nvSpPr>
          <p:spPr>
            <a:xfrm>
              <a:off x="2877190" y="1785611"/>
              <a:ext cx="728084" cy="646331"/>
            </a:xfrm>
            <a:prstGeom prst="rect">
              <a:avLst/>
            </a:prstGeom>
          </p:spPr>
          <p:txBody>
            <a:bodyPr wrap="square">
              <a:spAutoFit/>
            </a:bodyPr>
            <a:lstStyle/>
            <a:p>
              <a:pPr algn="ctr"/>
              <a:r>
                <a:rPr lang="en-US" sz="1200" b="1" dirty="0">
                  <a:solidFill>
                    <a:srgbClr val="000000"/>
                  </a:solidFill>
                  <a:latin typeface="Aptos" panose="020B0004020202020204" pitchFamily="34" charset="0"/>
                </a:rPr>
                <a:t>Silver Bars (30Kg)</a:t>
              </a:r>
              <a:endParaRPr lang="en-IN" sz="1200" b="1" dirty="0">
                <a:latin typeface="Aptos" panose="020B0004020202020204" pitchFamily="34" charset="0"/>
              </a:endParaRPr>
            </a:p>
          </p:txBody>
        </p:sp>
        <p:sp>
          <p:nvSpPr>
            <p:cNvPr id="14" name="Diamond 13">
              <a:extLst>
                <a:ext uri="{FF2B5EF4-FFF2-40B4-BE49-F238E27FC236}">
                  <a16:creationId xmlns:a16="http://schemas.microsoft.com/office/drawing/2014/main" id="{B26E3B27-6025-9FFB-9757-F5A4343D8D2A}"/>
                </a:ext>
              </a:extLst>
            </p:cNvPr>
            <p:cNvSpPr/>
            <p:nvPr/>
          </p:nvSpPr>
          <p:spPr>
            <a:xfrm rot="4583032" flipV="1">
              <a:off x="2787571" y="2278483"/>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grpSp>
        <p:nvGrpSpPr>
          <p:cNvPr id="15" name="Group 14">
            <a:extLst>
              <a:ext uri="{FF2B5EF4-FFF2-40B4-BE49-F238E27FC236}">
                <a16:creationId xmlns:a16="http://schemas.microsoft.com/office/drawing/2014/main" id="{9805D0C2-D413-C328-33D9-1AA4D02F935C}"/>
              </a:ext>
            </a:extLst>
          </p:cNvPr>
          <p:cNvGrpSpPr/>
          <p:nvPr/>
        </p:nvGrpSpPr>
        <p:grpSpPr>
          <a:xfrm>
            <a:off x="7848600" y="1828800"/>
            <a:ext cx="1447800" cy="1371600"/>
            <a:chOff x="2717063" y="1513746"/>
            <a:chExt cx="998557" cy="1006580"/>
          </a:xfrm>
        </p:grpSpPr>
        <p:sp>
          <p:nvSpPr>
            <p:cNvPr id="16" name="Hexagon 15">
              <a:extLst>
                <a:ext uri="{FF2B5EF4-FFF2-40B4-BE49-F238E27FC236}">
                  <a16:creationId xmlns:a16="http://schemas.microsoft.com/office/drawing/2014/main" id="{FD5D7043-53A2-40CE-9810-A02C81A1F615}"/>
                </a:ext>
              </a:extLst>
            </p:cNvPr>
            <p:cNvSpPr/>
            <p:nvPr/>
          </p:nvSpPr>
          <p:spPr>
            <a:xfrm>
              <a:off x="2717063" y="1513746"/>
              <a:ext cx="998557" cy="872307"/>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23" name="Rectangle 22">
              <a:extLst>
                <a:ext uri="{FF2B5EF4-FFF2-40B4-BE49-F238E27FC236}">
                  <a16:creationId xmlns:a16="http://schemas.microsoft.com/office/drawing/2014/main" id="{90199CB1-4A23-A456-2522-AE59F520679F}"/>
                </a:ext>
              </a:extLst>
            </p:cNvPr>
            <p:cNvSpPr/>
            <p:nvPr/>
          </p:nvSpPr>
          <p:spPr>
            <a:xfrm>
              <a:off x="2822174" y="1681509"/>
              <a:ext cx="728084" cy="646331"/>
            </a:xfrm>
            <a:prstGeom prst="rect">
              <a:avLst/>
            </a:prstGeom>
          </p:spPr>
          <p:txBody>
            <a:bodyPr wrap="square">
              <a:spAutoFit/>
            </a:bodyPr>
            <a:lstStyle/>
            <a:p>
              <a:pPr algn="ctr"/>
              <a:r>
                <a:rPr lang="en-US" sz="1200" b="1" dirty="0">
                  <a:solidFill>
                    <a:srgbClr val="000000"/>
                  </a:solidFill>
                  <a:latin typeface="Aptos" panose="020B0004020202020204" pitchFamily="34" charset="0"/>
                </a:rPr>
                <a:t>Silver Grains</a:t>
              </a:r>
            </a:p>
            <a:p>
              <a:pPr algn="ctr"/>
              <a:r>
                <a:rPr lang="en-US" sz="1200" b="1" dirty="0">
                  <a:solidFill>
                    <a:srgbClr val="000000"/>
                  </a:solidFill>
                  <a:latin typeface="Aptos" panose="020B0004020202020204" pitchFamily="34" charset="0"/>
                </a:rPr>
                <a:t>(20 Kg)</a:t>
              </a:r>
              <a:endParaRPr lang="en-IN" sz="1200" b="1" dirty="0">
                <a:latin typeface="Aptos" panose="020B0004020202020204" pitchFamily="34" charset="0"/>
              </a:endParaRPr>
            </a:p>
          </p:txBody>
        </p:sp>
        <p:sp>
          <p:nvSpPr>
            <p:cNvPr id="33" name="Diamond 32">
              <a:extLst>
                <a:ext uri="{FF2B5EF4-FFF2-40B4-BE49-F238E27FC236}">
                  <a16:creationId xmlns:a16="http://schemas.microsoft.com/office/drawing/2014/main" id="{AA158A5E-D02E-7961-6467-9B1C8DF32E2A}"/>
                </a:ext>
              </a:extLst>
            </p:cNvPr>
            <p:cNvSpPr/>
            <p:nvPr/>
          </p:nvSpPr>
          <p:spPr>
            <a:xfrm rot="4583032" flipV="1">
              <a:off x="2787571" y="2278483"/>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cxnSp>
        <p:nvCxnSpPr>
          <p:cNvPr id="36" name="Straight Connector 35">
            <a:extLst>
              <a:ext uri="{FF2B5EF4-FFF2-40B4-BE49-F238E27FC236}">
                <a16:creationId xmlns:a16="http://schemas.microsoft.com/office/drawing/2014/main" id="{87A745E0-1F8D-418E-C1CC-A4AB34F61B30}"/>
              </a:ext>
            </a:extLst>
          </p:cNvPr>
          <p:cNvCxnSpPr>
            <a:cxnSpLocks/>
          </p:cNvCxnSpPr>
          <p:nvPr/>
        </p:nvCxnSpPr>
        <p:spPr>
          <a:xfrm flipV="1">
            <a:off x="7571456" y="1295400"/>
            <a:ext cx="0" cy="3124200"/>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object 2">
            <a:extLst>
              <a:ext uri="{FF2B5EF4-FFF2-40B4-BE49-F238E27FC236}">
                <a16:creationId xmlns:a16="http://schemas.microsoft.com/office/drawing/2014/main" id="{A3A2284E-DE63-B24E-85B4-A9BCB7E5E9E3}"/>
              </a:ext>
            </a:extLst>
          </p:cNvPr>
          <p:cNvPicPr/>
          <p:nvPr/>
        </p:nvPicPr>
        <p:blipFill>
          <a:blip r:embed="rId3" cstate="print"/>
          <a:stretch>
            <a:fillRect/>
          </a:stretch>
        </p:blipFill>
        <p:spPr>
          <a:xfrm>
            <a:off x="11053372" y="6462618"/>
            <a:ext cx="1138628" cy="379455"/>
          </a:xfrm>
          <a:prstGeom prst="rect">
            <a:avLst/>
          </a:prstGeom>
        </p:spPr>
      </p:pic>
      <p:sp>
        <p:nvSpPr>
          <p:cNvPr id="52" name="Rectangle 51">
            <a:extLst>
              <a:ext uri="{FF2B5EF4-FFF2-40B4-BE49-F238E27FC236}">
                <a16:creationId xmlns:a16="http://schemas.microsoft.com/office/drawing/2014/main" id="{59736C38-726B-4073-5727-71799B9083AE}"/>
              </a:ext>
            </a:extLst>
          </p:cNvPr>
          <p:cNvSpPr/>
          <p:nvPr/>
        </p:nvSpPr>
        <p:spPr>
          <a:xfrm>
            <a:off x="1371600" y="5334000"/>
            <a:ext cx="1726755" cy="338554"/>
          </a:xfrm>
          <a:prstGeom prst="rect">
            <a:avLst/>
          </a:prstGeom>
        </p:spPr>
        <p:txBody>
          <a:bodyPr wrap="none">
            <a:spAutoFit/>
          </a:bodyPr>
          <a:lstStyle/>
          <a:p>
            <a:r>
              <a:rPr lang="en-US" sz="1600" b="1" dirty="0">
                <a:latin typeface="Aptos" panose="020B0004020202020204" pitchFamily="34" charset="0"/>
              </a:rPr>
              <a:t>BDR Settlement</a:t>
            </a:r>
            <a:endParaRPr lang="en-IN" sz="1600" b="1" dirty="0">
              <a:latin typeface="Aptos" panose="020B0004020202020204" pitchFamily="34" charset="0"/>
            </a:endParaRPr>
          </a:p>
        </p:txBody>
      </p:sp>
      <p:grpSp>
        <p:nvGrpSpPr>
          <p:cNvPr id="53" name="Group 52">
            <a:extLst>
              <a:ext uri="{FF2B5EF4-FFF2-40B4-BE49-F238E27FC236}">
                <a16:creationId xmlns:a16="http://schemas.microsoft.com/office/drawing/2014/main" id="{1596FEB7-24F7-B14E-9063-2D5E810F9183}"/>
              </a:ext>
            </a:extLst>
          </p:cNvPr>
          <p:cNvGrpSpPr/>
          <p:nvPr/>
        </p:nvGrpSpPr>
        <p:grpSpPr>
          <a:xfrm>
            <a:off x="490043" y="5943600"/>
            <a:ext cx="652957" cy="533400"/>
            <a:chOff x="6691016" y="5335992"/>
            <a:chExt cx="883759" cy="768626"/>
          </a:xfrm>
        </p:grpSpPr>
        <p:sp>
          <p:nvSpPr>
            <p:cNvPr id="54" name="Hexagon 53">
              <a:extLst>
                <a:ext uri="{FF2B5EF4-FFF2-40B4-BE49-F238E27FC236}">
                  <a16:creationId xmlns:a16="http://schemas.microsoft.com/office/drawing/2014/main" id="{264B1004-7ECA-58E9-9BC0-F613F68CDF00}"/>
                </a:ext>
              </a:extLst>
            </p:cNvPr>
            <p:cNvSpPr/>
            <p:nvPr/>
          </p:nvSpPr>
          <p:spPr>
            <a:xfrm>
              <a:off x="6706591" y="5335992"/>
              <a:ext cx="848139" cy="768626"/>
            </a:xfrm>
            <a:prstGeom prst="hexagon">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pic>
          <p:nvPicPr>
            <p:cNvPr id="55" name="Graphic 54" descr="Arrow circle">
              <a:extLst>
                <a:ext uri="{FF2B5EF4-FFF2-40B4-BE49-F238E27FC236}">
                  <a16:creationId xmlns:a16="http://schemas.microsoft.com/office/drawing/2014/main" id="{9AAC2D76-5E6F-284D-F623-3782DAB4619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8808" y="5491705"/>
              <a:ext cx="457200" cy="457200"/>
            </a:xfrm>
            <a:prstGeom prst="rect">
              <a:avLst/>
            </a:prstGeom>
          </p:spPr>
        </p:pic>
        <p:sp>
          <p:nvSpPr>
            <p:cNvPr id="56" name="Rectangle 55">
              <a:extLst>
                <a:ext uri="{FF2B5EF4-FFF2-40B4-BE49-F238E27FC236}">
                  <a16:creationId xmlns:a16="http://schemas.microsoft.com/office/drawing/2014/main" id="{ABE85F3B-4CA0-52EB-B670-92B7333360D0}"/>
                </a:ext>
              </a:extLst>
            </p:cNvPr>
            <p:cNvSpPr/>
            <p:nvPr/>
          </p:nvSpPr>
          <p:spPr>
            <a:xfrm>
              <a:off x="6719940" y="5536435"/>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7" name="Rectangle 56">
              <a:extLst>
                <a:ext uri="{FF2B5EF4-FFF2-40B4-BE49-F238E27FC236}">
                  <a16:creationId xmlns:a16="http://schemas.microsoft.com/office/drawing/2014/main" id="{33B4CB20-10B8-3CD7-E0C7-351D7868CFAC}"/>
                </a:ext>
              </a:extLst>
            </p:cNvPr>
            <p:cNvSpPr/>
            <p:nvPr/>
          </p:nvSpPr>
          <p:spPr>
            <a:xfrm>
              <a:off x="6691016" y="5805921"/>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8" name="Rectangle 57">
              <a:extLst>
                <a:ext uri="{FF2B5EF4-FFF2-40B4-BE49-F238E27FC236}">
                  <a16:creationId xmlns:a16="http://schemas.microsoft.com/office/drawing/2014/main" id="{A954839F-856B-80C3-E2D1-C04C93320C18}"/>
                </a:ext>
              </a:extLst>
            </p:cNvPr>
            <p:cNvSpPr/>
            <p:nvPr/>
          </p:nvSpPr>
          <p:spPr>
            <a:xfrm>
              <a:off x="7451063" y="5550460"/>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69" name="Rectangle 68">
              <a:extLst>
                <a:ext uri="{FF2B5EF4-FFF2-40B4-BE49-F238E27FC236}">
                  <a16:creationId xmlns:a16="http://schemas.microsoft.com/office/drawing/2014/main" id="{85A93EC9-9B10-6A73-0E4A-20174E2ABB76}"/>
                </a:ext>
              </a:extLst>
            </p:cNvPr>
            <p:cNvSpPr/>
            <p:nvPr/>
          </p:nvSpPr>
          <p:spPr>
            <a:xfrm>
              <a:off x="7422139" y="5819946"/>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71" name="Rectangle 70">
            <a:extLst>
              <a:ext uri="{FF2B5EF4-FFF2-40B4-BE49-F238E27FC236}">
                <a16:creationId xmlns:a16="http://schemas.microsoft.com/office/drawing/2014/main" id="{D791DC5B-2289-C95D-57FD-51471A33C784}"/>
              </a:ext>
            </a:extLst>
          </p:cNvPr>
          <p:cNvSpPr/>
          <p:nvPr/>
        </p:nvSpPr>
        <p:spPr>
          <a:xfrm>
            <a:off x="3124200" y="5334000"/>
            <a:ext cx="1829475" cy="307777"/>
          </a:xfrm>
          <a:prstGeom prst="rect">
            <a:avLst/>
          </a:prstGeom>
        </p:spPr>
        <p:txBody>
          <a:bodyPr wrap="none">
            <a:spAutoFit/>
          </a:bodyPr>
          <a:lstStyle/>
          <a:p>
            <a:r>
              <a:rPr lang="en-US" sz="1400" b="1" dirty="0">
                <a:solidFill>
                  <a:srgbClr val="000000"/>
                </a:solidFill>
                <a:latin typeface="Aptos" panose="020B0004020202020204" pitchFamily="34" charset="0"/>
              </a:rPr>
              <a:t>  at Every 30 Minutes</a:t>
            </a:r>
            <a:endParaRPr lang="en-IN" sz="1400" b="1" dirty="0">
              <a:latin typeface="Aptos" panose="020B0004020202020204" pitchFamily="34" charset="0"/>
            </a:endParaRPr>
          </a:p>
        </p:txBody>
      </p:sp>
      <p:sp>
        <p:nvSpPr>
          <p:cNvPr id="2" name="TextBox 1">
            <a:extLst>
              <a:ext uri="{FF2B5EF4-FFF2-40B4-BE49-F238E27FC236}">
                <a16:creationId xmlns:a16="http://schemas.microsoft.com/office/drawing/2014/main" id="{7471A9EB-D72D-DDC6-CAFD-7B4D5B324D35}"/>
              </a:ext>
            </a:extLst>
          </p:cNvPr>
          <p:cNvSpPr txBox="1"/>
          <p:nvPr/>
        </p:nvSpPr>
        <p:spPr>
          <a:xfrm>
            <a:off x="7924800" y="1371600"/>
            <a:ext cx="3919375" cy="353943"/>
          </a:xfrm>
          <a:prstGeom prst="rect">
            <a:avLst/>
          </a:prstGeom>
          <a:noFill/>
        </p:spPr>
        <p:txBody>
          <a:bodyPr wrap="square" rtlCol="0">
            <a:spAutoFit/>
          </a:bodyPr>
          <a:lstStyle/>
          <a:p>
            <a:pPr algn="ctr"/>
            <a:r>
              <a:rPr lang="en-US" sz="1700" b="1" dirty="0">
                <a:latin typeface="Aptos" panose="020B0004020202020204" pitchFamily="34" charset="0"/>
              </a:rPr>
              <a:t>LBMA / UAE Good Delivery Bars</a:t>
            </a:r>
            <a:endParaRPr lang="en-IN" sz="1700" b="1" dirty="0">
              <a:latin typeface="Aptos" panose="020B0004020202020204" pitchFamily="34" charset="0"/>
            </a:endParaRPr>
          </a:p>
        </p:txBody>
      </p:sp>
      <p:grpSp>
        <p:nvGrpSpPr>
          <p:cNvPr id="37" name="Group 36">
            <a:extLst>
              <a:ext uri="{FF2B5EF4-FFF2-40B4-BE49-F238E27FC236}">
                <a16:creationId xmlns:a16="http://schemas.microsoft.com/office/drawing/2014/main" id="{42F2F172-91A9-A0A5-4AE8-308473CE962B}"/>
              </a:ext>
            </a:extLst>
          </p:cNvPr>
          <p:cNvGrpSpPr/>
          <p:nvPr/>
        </p:nvGrpSpPr>
        <p:grpSpPr>
          <a:xfrm>
            <a:off x="1905000" y="1752600"/>
            <a:ext cx="1447800" cy="1371600"/>
            <a:chOff x="974402" y="1513746"/>
            <a:chExt cx="998557" cy="955082"/>
          </a:xfrm>
        </p:grpSpPr>
        <p:sp>
          <p:nvSpPr>
            <p:cNvPr id="39" name="Hexagon 38">
              <a:extLst>
                <a:ext uri="{FF2B5EF4-FFF2-40B4-BE49-F238E27FC236}">
                  <a16:creationId xmlns:a16="http://schemas.microsoft.com/office/drawing/2014/main" id="{272D520D-EB0F-4A56-1A3A-55C42312B636}"/>
                </a:ext>
              </a:extLst>
            </p:cNvPr>
            <p:cNvSpPr/>
            <p:nvPr/>
          </p:nvSpPr>
          <p:spPr>
            <a:xfrm>
              <a:off x="974402" y="1513746"/>
              <a:ext cx="998557" cy="872307"/>
            </a:xfrm>
            <a:prstGeom prst="hexagon">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sp>
          <p:nvSpPr>
            <p:cNvPr id="40" name="Rectangle 39">
              <a:extLst>
                <a:ext uri="{FF2B5EF4-FFF2-40B4-BE49-F238E27FC236}">
                  <a16:creationId xmlns:a16="http://schemas.microsoft.com/office/drawing/2014/main" id="{F3C683E4-4E9E-2981-A989-0BCB128E4041}"/>
                </a:ext>
              </a:extLst>
            </p:cNvPr>
            <p:cNvSpPr/>
            <p:nvPr/>
          </p:nvSpPr>
          <p:spPr>
            <a:xfrm>
              <a:off x="974402" y="1768435"/>
              <a:ext cx="974648" cy="385764"/>
            </a:xfrm>
            <a:prstGeom prst="rect">
              <a:avLst/>
            </a:prstGeom>
          </p:spPr>
          <p:txBody>
            <a:bodyPr wrap="square">
              <a:spAutoFit/>
            </a:bodyPr>
            <a:lstStyle/>
            <a:p>
              <a:pPr algn="ctr" fontAlgn="b"/>
              <a:r>
                <a:rPr lang="de-DE" sz="1200" b="1" dirty="0">
                  <a:solidFill>
                    <a:srgbClr val="000000"/>
                  </a:solidFill>
                  <a:latin typeface="Aptos" panose="020B0004020202020204" pitchFamily="34" charset="0"/>
                </a:rPr>
                <a:t>GOLD MINI </a:t>
              </a:r>
            </a:p>
            <a:p>
              <a:pPr algn="ctr" fontAlgn="b"/>
              <a:r>
                <a:rPr lang="de-DE" sz="1200" b="1" dirty="0">
                  <a:solidFill>
                    <a:srgbClr val="000000"/>
                  </a:solidFill>
                  <a:latin typeface="Aptos" panose="020B0004020202020204" pitchFamily="34" charset="0"/>
                </a:rPr>
                <a:t>100 GRAMS</a:t>
              </a:r>
            </a:p>
          </p:txBody>
        </p:sp>
        <p:sp>
          <p:nvSpPr>
            <p:cNvPr id="42" name="Diamond 41">
              <a:extLst>
                <a:ext uri="{FF2B5EF4-FFF2-40B4-BE49-F238E27FC236}">
                  <a16:creationId xmlns:a16="http://schemas.microsoft.com/office/drawing/2014/main" id="{D8ACBB5E-2EFE-B96F-778C-C33C49058605}"/>
                </a:ext>
              </a:extLst>
            </p:cNvPr>
            <p:cNvSpPr/>
            <p:nvPr/>
          </p:nvSpPr>
          <p:spPr>
            <a:xfrm rot="4583032" flipV="1">
              <a:off x="1073088" y="2226985"/>
              <a:ext cx="287574" cy="196111"/>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grpSp>
        <p:nvGrpSpPr>
          <p:cNvPr id="46" name="Group 45">
            <a:extLst>
              <a:ext uri="{FF2B5EF4-FFF2-40B4-BE49-F238E27FC236}">
                <a16:creationId xmlns:a16="http://schemas.microsoft.com/office/drawing/2014/main" id="{EE5BB40B-2B3E-C62C-F507-181BED5A228D}"/>
              </a:ext>
            </a:extLst>
          </p:cNvPr>
          <p:cNvGrpSpPr/>
          <p:nvPr/>
        </p:nvGrpSpPr>
        <p:grpSpPr>
          <a:xfrm>
            <a:off x="457200" y="5181600"/>
            <a:ext cx="652957" cy="533400"/>
            <a:chOff x="6691016" y="5335992"/>
            <a:chExt cx="883759" cy="768626"/>
          </a:xfrm>
        </p:grpSpPr>
        <p:sp>
          <p:nvSpPr>
            <p:cNvPr id="47" name="Hexagon 46">
              <a:extLst>
                <a:ext uri="{FF2B5EF4-FFF2-40B4-BE49-F238E27FC236}">
                  <a16:creationId xmlns:a16="http://schemas.microsoft.com/office/drawing/2014/main" id="{EC4F8649-A061-4385-5EF8-599706874B87}"/>
                </a:ext>
              </a:extLst>
            </p:cNvPr>
            <p:cNvSpPr/>
            <p:nvPr/>
          </p:nvSpPr>
          <p:spPr>
            <a:xfrm>
              <a:off x="6706591" y="5335992"/>
              <a:ext cx="848139" cy="768626"/>
            </a:xfrm>
            <a:prstGeom prst="hexagon">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pic>
          <p:nvPicPr>
            <p:cNvPr id="49" name="Graphic 48" descr="Arrow circle">
              <a:extLst>
                <a:ext uri="{FF2B5EF4-FFF2-40B4-BE49-F238E27FC236}">
                  <a16:creationId xmlns:a16="http://schemas.microsoft.com/office/drawing/2014/main" id="{73312A79-483B-D8FF-8034-7FE37BB8AD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8808" y="5491705"/>
              <a:ext cx="457200" cy="457200"/>
            </a:xfrm>
            <a:prstGeom prst="rect">
              <a:avLst/>
            </a:prstGeom>
          </p:spPr>
        </p:pic>
        <p:sp>
          <p:nvSpPr>
            <p:cNvPr id="50" name="Rectangle 49">
              <a:extLst>
                <a:ext uri="{FF2B5EF4-FFF2-40B4-BE49-F238E27FC236}">
                  <a16:creationId xmlns:a16="http://schemas.microsoft.com/office/drawing/2014/main" id="{F8653DF9-92DC-0861-3374-A9B283330FF1}"/>
                </a:ext>
              </a:extLst>
            </p:cNvPr>
            <p:cNvSpPr/>
            <p:nvPr/>
          </p:nvSpPr>
          <p:spPr>
            <a:xfrm>
              <a:off x="6719940" y="5536435"/>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1" name="Rectangle 50">
              <a:extLst>
                <a:ext uri="{FF2B5EF4-FFF2-40B4-BE49-F238E27FC236}">
                  <a16:creationId xmlns:a16="http://schemas.microsoft.com/office/drawing/2014/main" id="{1353EA29-953E-011C-147C-6901105AA15F}"/>
                </a:ext>
              </a:extLst>
            </p:cNvPr>
            <p:cNvSpPr/>
            <p:nvPr/>
          </p:nvSpPr>
          <p:spPr>
            <a:xfrm>
              <a:off x="6691016" y="5805921"/>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0" name="Rectangle 69">
              <a:extLst>
                <a:ext uri="{FF2B5EF4-FFF2-40B4-BE49-F238E27FC236}">
                  <a16:creationId xmlns:a16="http://schemas.microsoft.com/office/drawing/2014/main" id="{A6A48218-10E5-11DF-AFA2-7A5AD9914B56}"/>
                </a:ext>
              </a:extLst>
            </p:cNvPr>
            <p:cNvSpPr/>
            <p:nvPr/>
          </p:nvSpPr>
          <p:spPr>
            <a:xfrm>
              <a:off x="7451063" y="5550460"/>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4" name="Rectangle 73">
              <a:extLst>
                <a:ext uri="{FF2B5EF4-FFF2-40B4-BE49-F238E27FC236}">
                  <a16:creationId xmlns:a16="http://schemas.microsoft.com/office/drawing/2014/main" id="{256990AE-E730-3626-B1A9-10E0A4EC19B3}"/>
                </a:ext>
              </a:extLst>
            </p:cNvPr>
            <p:cNvSpPr/>
            <p:nvPr/>
          </p:nvSpPr>
          <p:spPr>
            <a:xfrm>
              <a:off x="7422139" y="5819946"/>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grpSp>
        <p:nvGrpSpPr>
          <p:cNvPr id="75" name="Group 74">
            <a:extLst>
              <a:ext uri="{FF2B5EF4-FFF2-40B4-BE49-F238E27FC236}">
                <a16:creationId xmlns:a16="http://schemas.microsoft.com/office/drawing/2014/main" id="{46E254B0-6AEA-C3FA-D676-1665163016A5}"/>
              </a:ext>
            </a:extLst>
          </p:cNvPr>
          <p:cNvGrpSpPr/>
          <p:nvPr/>
        </p:nvGrpSpPr>
        <p:grpSpPr>
          <a:xfrm>
            <a:off x="457200" y="4495800"/>
            <a:ext cx="652957" cy="533400"/>
            <a:chOff x="6691016" y="5335992"/>
            <a:chExt cx="883759" cy="768626"/>
          </a:xfrm>
        </p:grpSpPr>
        <p:sp>
          <p:nvSpPr>
            <p:cNvPr id="76" name="Hexagon 75">
              <a:extLst>
                <a:ext uri="{FF2B5EF4-FFF2-40B4-BE49-F238E27FC236}">
                  <a16:creationId xmlns:a16="http://schemas.microsoft.com/office/drawing/2014/main" id="{5C35E3E6-1391-0E08-70D5-EDB2D207CD37}"/>
                </a:ext>
              </a:extLst>
            </p:cNvPr>
            <p:cNvSpPr/>
            <p:nvPr/>
          </p:nvSpPr>
          <p:spPr>
            <a:xfrm>
              <a:off x="6706591" y="5335992"/>
              <a:ext cx="848139" cy="768626"/>
            </a:xfrm>
            <a:prstGeom prst="hexagon">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Aptos" panose="020B0004020202020204" pitchFamily="34" charset="0"/>
              </a:endParaRPr>
            </a:p>
          </p:txBody>
        </p:sp>
        <p:pic>
          <p:nvPicPr>
            <p:cNvPr id="77" name="Graphic 76" descr="Arrow circle">
              <a:extLst>
                <a:ext uri="{FF2B5EF4-FFF2-40B4-BE49-F238E27FC236}">
                  <a16:creationId xmlns:a16="http://schemas.microsoft.com/office/drawing/2014/main" id="{07C07250-9EA8-05B0-0FAE-F000401664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88808" y="5491705"/>
              <a:ext cx="457200" cy="457200"/>
            </a:xfrm>
            <a:prstGeom prst="rect">
              <a:avLst/>
            </a:prstGeom>
          </p:spPr>
        </p:pic>
        <p:sp>
          <p:nvSpPr>
            <p:cNvPr id="78" name="Rectangle 77">
              <a:extLst>
                <a:ext uri="{FF2B5EF4-FFF2-40B4-BE49-F238E27FC236}">
                  <a16:creationId xmlns:a16="http://schemas.microsoft.com/office/drawing/2014/main" id="{957E2C34-6D26-525D-7C9F-F2F055EC1530}"/>
                </a:ext>
              </a:extLst>
            </p:cNvPr>
            <p:cNvSpPr/>
            <p:nvPr/>
          </p:nvSpPr>
          <p:spPr>
            <a:xfrm>
              <a:off x="6719940" y="5536435"/>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79" name="Rectangle 78">
              <a:extLst>
                <a:ext uri="{FF2B5EF4-FFF2-40B4-BE49-F238E27FC236}">
                  <a16:creationId xmlns:a16="http://schemas.microsoft.com/office/drawing/2014/main" id="{DC6AFFCA-AE8C-EA9B-6148-A37040DDD38C}"/>
                </a:ext>
              </a:extLst>
            </p:cNvPr>
            <p:cNvSpPr/>
            <p:nvPr/>
          </p:nvSpPr>
          <p:spPr>
            <a:xfrm>
              <a:off x="6691016" y="5805921"/>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1" name="Rectangle 80">
              <a:extLst>
                <a:ext uri="{FF2B5EF4-FFF2-40B4-BE49-F238E27FC236}">
                  <a16:creationId xmlns:a16="http://schemas.microsoft.com/office/drawing/2014/main" id="{8758746F-6201-8DB4-A63A-DD81CE8692D8}"/>
                </a:ext>
              </a:extLst>
            </p:cNvPr>
            <p:cNvSpPr/>
            <p:nvPr/>
          </p:nvSpPr>
          <p:spPr>
            <a:xfrm>
              <a:off x="7451063" y="5550460"/>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84" name="Rectangle 83">
              <a:extLst>
                <a:ext uri="{FF2B5EF4-FFF2-40B4-BE49-F238E27FC236}">
                  <a16:creationId xmlns:a16="http://schemas.microsoft.com/office/drawing/2014/main" id="{974F855D-19A4-2124-F09B-A11D4A21FF81}"/>
                </a:ext>
              </a:extLst>
            </p:cNvPr>
            <p:cNvSpPr/>
            <p:nvPr/>
          </p:nvSpPr>
          <p:spPr>
            <a:xfrm>
              <a:off x="7422139" y="5819946"/>
              <a:ext cx="123712" cy="936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cxnSp>
        <p:nvCxnSpPr>
          <p:cNvPr id="85" name="Straight Connector 84">
            <a:extLst>
              <a:ext uri="{FF2B5EF4-FFF2-40B4-BE49-F238E27FC236}">
                <a16:creationId xmlns:a16="http://schemas.microsoft.com/office/drawing/2014/main" id="{BBAFE678-3DA2-214E-74AE-C1B3CDE67156}"/>
              </a:ext>
            </a:extLst>
          </p:cNvPr>
          <p:cNvCxnSpPr>
            <a:cxnSpLocks/>
          </p:cNvCxnSpPr>
          <p:nvPr/>
        </p:nvCxnSpPr>
        <p:spPr>
          <a:xfrm flipH="1" flipV="1">
            <a:off x="6248400" y="4419600"/>
            <a:ext cx="1937" cy="2067019"/>
          </a:xfrm>
          <a:prstGeom prst="line">
            <a:avLst/>
          </a:prstGeom>
          <a:ln>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93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3AE-0DE4-FFB5-F25A-532F4D897C75}"/>
              </a:ext>
            </a:extLst>
          </p:cNvPr>
          <p:cNvSpPr>
            <a:spLocks noGrp="1"/>
          </p:cNvSpPr>
          <p:nvPr>
            <p:ph type="ctrTitle"/>
          </p:nvPr>
        </p:nvSpPr>
        <p:spPr>
          <a:xfrm>
            <a:off x="-381000" y="152400"/>
            <a:ext cx="13030200" cy="430887"/>
          </a:xfrm>
        </p:spPr>
        <p:txBody>
          <a:bodyPr/>
          <a:lstStyle/>
          <a:p>
            <a:r>
              <a:rPr lang="en-US" sz="2800" dirty="0"/>
              <a:t>Major Advantage for IIBX Buyers (TRQ-Holders: IGCR Removed, Duty credit scrips)</a:t>
            </a:r>
            <a:endParaRPr lang="en-IN" sz="2800" dirty="0"/>
          </a:p>
        </p:txBody>
      </p:sp>
      <p:sp>
        <p:nvSpPr>
          <p:cNvPr id="3" name="Subtitle 2">
            <a:extLst>
              <a:ext uri="{FF2B5EF4-FFF2-40B4-BE49-F238E27FC236}">
                <a16:creationId xmlns:a16="http://schemas.microsoft.com/office/drawing/2014/main" id="{653AD037-E4A5-A0DC-4FCD-6491935346AB}"/>
              </a:ext>
            </a:extLst>
          </p:cNvPr>
          <p:cNvSpPr>
            <a:spLocks noGrp="1"/>
          </p:cNvSpPr>
          <p:nvPr>
            <p:ph type="subTitle" idx="1"/>
          </p:nvPr>
        </p:nvSpPr>
        <p:spPr>
          <a:xfrm>
            <a:off x="533400" y="1219200"/>
            <a:ext cx="11125200" cy="3824701"/>
          </a:xfrm>
        </p:spPr>
        <p:txBody>
          <a:bodyPr/>
          <a:lstStyle/>
          <a:p>
            <a:pPr marL="457200" indent="-457200" algn="just">
              <a:lnSpc>
                <a:spcPct val="150000"/>
              </a:lnSpc>
              <a:buFont typeface="Wingdings" panose="05000000000000000000" pitchFamily="2" charset="2"/>
              <a:buChar char="Ø"/>
            </a:pPr>
            <a:r>
              <a:rPr lang="en-US" dirty="0">
                <a:latin typeface="Aptos" panose="020B0004020202020204" pitchFamily="34" charset="0"/>
                <a:cs typeface="Calibri" panose="020F0502020204030204" pitchFamily="34" charset="0"/>
              </a:rPr>
              <a:t>Department of Revenue notification no:66/2023-customs dated on 22</a:t>
            </a:r>
            <a:r>
              <a:rPr lang="en-US" baseline="30000" dirty="0">
                <a:latin typeface="Aptos" panose="020B0004020202020204" pitchFamily="34" charset="0"/>
                <a:cs typeface="Calibri" panose="020F0502020204030204" pitchFamily="34" charset="0"/>
              </a:rPr>
              <a:t>nd</a:t>
            </a:r>
            <a:r>
              <a:rPr lang="en-US" dirty="0">
                <a:latin typeface="Aptos" panose="020B0004020202020204" pitchFamily="34" charset="0"/>
                <a:cs typeface="Calibri" panose="020F0502020204030204" pitchFamily="34" charset="0"/>
              </a:rPr>
              <a:t> December 2023 has advised that if Importer and the TRQ holder are same entity then IGCR or specified end user rule will not be applicable.</a:t>
            </a:r>
          </a:p>
          <a:p>
            <a:pPr marL="457200" indent="-457200" algn="just">
              <a:lnSpc>
                <a:spcPct val="150000"/>
              </a:lnSpc>
              <a:buFont typeface="Wingdings" panose="05000000000000000000" pitchFamily="2" charset="2"/>
              <a:buChar char="Ø"/>
            </a:pPr>
            <a:r>
              <a:rPr lang="en-US" dirty="0">
                <a:latin typeface="Aptos" panose="020B0004020202020204" pitchFamily="34" charset="0"/>
                <a:cs typeface="Calibri" panose="020F0502020204030204" pitchFamily="34" charset="0"/>
              </a:rPr>
              <a:t>The TRQ holder when importing through IIBX become direct importer and thus exempted from IGCR rule.</a:t>
            </a:r>
          </a:p>
          <a:p>
            <a:pPr marL="457200" indent="-457200" algn="just">
              <a:lnSpc>
                <a:spcPct val="150000"/>
              </a:lnSpc>
              <a:buFont typeface="Wingdings" panose="05000000000000000000" pitchFamily="2" charset="2"/>
              <a:buChar char="Ø"/>
            </a:pPr>
            <a:r>
              <a:rPr lang="en-US" dirty="0">
                <a:latin typeface="Aptos" panose="020B0004020202020204" pitchFamily="34" charset="0"/>
                <a:cs typeface="Calibri" panose="020F0502020204030204" pitchFamily="34" charset="0"/>
              </a:rPr>
              <a:t>Use of Duty credit scrips (like MEIS, </a:t>
            </a:r>
            <a:r>
              <a:rPr lang="en-US" dirty="0" err="1">
                <a:latin typeface="Aptos" panose="020B0004020202020204" pitchFamily="34" charset="0"/>
                <a:cs typeface="Calibri" panose="020F0502020204030204" pitchFamily="34" charset="0"/>
              </a:rPr>
              <a:t>RoDTEP</a:t>
            </a:r>
            <a:r>
              <a:rPr lang="en-US" dirty="0">
                <a:latin typeface="Aptos" panose="020B0004020202020204" pitchFamily="34" charset="0"/>
                <a:cs typeface="Calibri" panose="020F0502020204030204" pitchFamily="34" charset="0"/>
              </a:rPr>
              <a:t>, </a:t>
            </a:r>
            <a:r>
              <a:rPr lang="en-US" dirty="0" err="1">
                <a:latin typeface="Aptos" panose="020B0004020202020204" pitchFamily="34" charset="0"/>
                <a:cs typeface="Calibri" panose="020F0502020204030204" pitchFamily="34" charset="0"/>
              </a:rPr>
              <a:t>RoSCTL</a:t>
            </a:r>
            <a:r>
              <a:rPr lang="en-US" dirty="0">
                <a:latin typeface="Aptos" panose="020B0004020202020204" pitchFamily="34" charset="0"/>
                <a:cs typeface="Calibri" panose="020F0502020204030204" pitchFamily="34" charset="0"/>
              </a:rPr>
              <a:t> etc.) is possible in ICEGATE for payment of customs duty post transacting through IIBX.</a:t>
            </a:r>
            <a:endParaRPr lang="en-IN" dirty="0">
              <a:latin typeface="Aptos" panose="020B0004020202020204" pitchFamily="34" charset="0"/>
            </a:endParaRPr>
          </a:p>
        </p:txBody>
      </p:sp>
      <p:pic>
        <p:nvPicPr>
          <p:cNvPr id="4" name="object 2">
            <a:extLst>
              <a:ext uri="{FF2B5EF4-FFF2-40B4-BE49-F238E27FC236}">
                <a16:creationId xmlns:a16="http://schemas.microsoft.com/office/drawing/2014/main" id="{EEAF11EC-CAD5-99C6-405F-54BD5A07A39C}"/>
              </a:ext>
            </a:extLst>
          </p:cNvPr>
          <p:cNvPicPr/>
          <p:nvPr/>
        </p:nvPicPr>
        <p:blipFill>
          <a:blip r:embed="rId2" cstate="print"/>
          <a:stretch>
            <a:fillRect/>
          </a:stretch>
        </p:blipFill>
        <p:spPr>
          <a:xfrm>
            <a:off x="11053372" y="6462618"/>
            <a:ext cx="1138628" cy="379455"/>
          </a:xfrm>
          <a:prstGeom prst="rect">
            <a:avLst/>
          </a:prstGeom>
        </p:spPr>
      </p:pic>
    </p:spTree>
    <p:extLst>
      <p:ext uri="{BB962C8B-B14F-4D97-AF65-F5344CB8AC3E}">
        <p14:creationId xmlns:p14="http://schemas.microsoft.com/office/powerpoint/2010/main" val="3765938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1D7A4C-5F3F-26F6-AFCB-AE582FCBC52D}"/>
              </a:ext>
            </a:extLst>
          </p:cNvPr>
          <p:cNvSpPr>
            <a:spLocks noGrp="1"/>
          </p:cNvSpPr>
          <p:nvPr>
            <p:ph idx="1"/>
          </p:nvPr>
        </p:nvSpPr>
        <p:spPr>
          <a:xfrm>
            <a:off x="409492" y="990600"/>
            <a:ext cx="11373015" cy="5303531"/>
          </a:xfrm>
        </p:spPr>
        <p:txBody>
          <a:bodyPr>
            <a:noAutofit/>
          </a:bodyPr>
          <a:lstStyle/>
          <a:p>
            <a:pPr marL="514350" indent="-285750" algn="just">
              <a:lnSpc>
                <a:spcPct val="150000"/>
              </a:lnSpc>
              <a:spcAft>
                <a:spcPts val="800"/>
              </a:spcAft>
              <a:buFont typeface="Wingdings" panose="05000000000000000000" pitchFamily="2" charset="2"/>
              <a:buChar char="§"/>
            </a:pPr>
            <a:r>
              <a:rPr lang="en-IN" sz="2200" kern="100" dirty="0">
                <a:latin typeface="Aptos" panose="020B0004020202020204" pitchFamily="34" charset="0"/>
                <a:cs typeface="Times New Roman" panose="02020603050405020304" pitchFamily="18" charset="0"/>
              </a:rPr>
              <a:t>The entity shall be engaged in the business of goods falling under ITS(HS) codes 7106, 7108, 7113, 7114 and 7118 under Chapter 71 of ITC(HS);</a:t>
            </a:r>
          </a:p>
          <a:p>
            <a:pPr marL="228600" algn="just">
              <a:lnSpc>
                <a:spcPct val="150000"/>
              </a:lnSpc>
              <a:spcAft>
                <a:spcPts val="800"/>
              </a:spcAft>
            </a:pPr>
            <a:r>
              <a:rPr lang="en-IN" sz="2200" kern="100" dirty="0">
                <a:latin typeface="Aptos" panose="020B0004020202020204" pitchFamily="34" charset="0"/>
                <a:cs typeface="Times New Roman" panose="02020603050405020304" pitchFamily="18" charset="0"/>
              </a:rPr>
              <a:t>b) The entity must have filed due GST returns up to the preceding month/quarter, as applicable, prior to making an application to the IIBX;</a:t>
            </a:r>
          </a:p>
          <a:p>
            <a:pPr marL="228600" algn="just">
              <a:lnSpc>
                <a:spcPct val="150000"/>
              </a:lnSpc>
              <a:spcAft>
                <a:spcPts val="800"/>
              </a:spcAft>
            </a:pPr>
            <a:r>
              <a:rPr lang="en-IN" sz="2200" kern="100" dirty="0">
                <a:latin typeface="Aptos" panose="020B0004020202020204" pitchFamily="34" charset="0"/>
                <a:cs typeface="Times New Roman" panose="02020603050405020304" pitchFamily="18" charset="0"/>
              </a:rPr>
              <a:t>c) A certificate should be submitted by the entity, duly attested by a practicing chartered accountant or a practicing cost accountant or a practicing company secretary, stating that: </a:t>
            </a:r>
          </a:p>
          <a:p>
            <a:pPr marL="685800" lvl="2" algn="just">
              <a:lnSpc>
                <a:spcPct val="150000"/>
              </a:lnSpc>
              <a:spcAft>
                <a:spcPts val="800"/>
              </a:spcAft>
            </a:pPr>
            <a:r>
              <a:rPr lang="en-IN" sz="2200" kern="100" dirty="0" err="1">
                <a:latin typeface="Aptos" panose="020B0004020202020204" pitchFamily="34" charset="0"/>
                <a:cs typeface="Times New Roman" panose="02020603050405020304" pitchFamily="18" charset="0"/>
              </a:rPr>
              <a:t>i</a:t>
            </a:r>
            <a:r>
              <a:rPr lang="en-IN" sz="2200" kern="100" dirty="0">
                <a:latin typeface="Aptos" panose="020B0004020202020204" pitchFamily="34" charset="0"/>
                <a:cs typeface="Times New Roman" panose="02020603050405020304" pitchFamily="18" charset="0"/>
              </a:rPr>
              <a:t>. </a:t>
            </a:r>
            <a:r>
              <a:rPr lang="en-IN" sz="2200" b="1" kern="100" dirty="0">
                <a:latin typeface="Aptos" panose="020B0004020202020204" pitchFamily="34" charset="0"/>
                <a:cs typeface="Times New Roman" panose="02020603050405020304" pitchFamily="18" charset="0"/>
              </a:rPr>
              <a:t>60%</a:t>
            </a:r>
            <a:r>
              <a:rPr lang="en-IN" sz="2200" kern="100" dirty="0">
                <a:latin typeface="Aptos" panose="020B0004020202020204" pitchFamily="34" charset="0"/>
                <a:cs typeface="Times New Roman" panose="02020603050405020304" pitchFamily="18" charset="0"/>
              </a:rPr>
              <a:t> of annual turnover in </a:t>
            </a:r>
            <a:r>
              <a:rPr lang="en-IN" sz="2200" b="1" kern="100" dirty="0">
                <a:latin typeface="Aptos" panose="020B0004020202020204" pitchFamily="34" charset="0"/>
                <a:cs typeface="Times New Roman" panose="02020603050405020304" pitchFamily="18" charset="0"/>
              </a:rPr>
              <a:t>each of the last 3 financial years including the current financial year until the date of making the application</a:t>
            </a:r>
            <a:r>
              <a:rPr lang="en-IN" sz="2200" kern="100" dirty="0">
                <a:latin typeface="Aptos" panose="020B0004020202020204" pitchFamily="34" charset="0"/>
                <a:cs typeface="Times New Roman" panose="02020603050405020304" pitchFamily="18" charset="0"/>
              </a:rPr>
              <a:t>, or </a:t>
            </a:r>
          </a:p>
          <a:p>
            <a:pPr marL="514350" lvl="1" indent="-285750" algn="just">
              <a:lnSpc>
                <a:spcPct val="150000"/>
              </a:lnSpc>
              <a:spcAft>
                <a:spcPts val="800"/>
              </a:spcAft>
              <a:buFont typeface="Wingdings" panose="05000000000000000000" pitchFamily="2" charset="2"/>
              <a:buChar char="§"/>
            </a:pPr>
            <a:endParaRPr lang="en-IN" kern="100" dirty="0">
              <a:latin typeface="Aptos" panose="020B0004020202020204" pitchFamily="34" charset="0"/>
              <a:cs typeface="Times New Roman" panose="02020603050405020304" pitchFamily="18" charset="0"/>
            </a:endParaRPr>
          </a:p>
          <a:p>
            <a:pPr algn="just"/>
            <a:endParaRPr lang="en-IN" sz="2400" dirty="0"/>
          </a:p>
        </p:txBody>
      </p:sp>
      <p:pic>
        <p:nvPicPr>
          <p:cNvPr id="6" name="object 2">
            <a:extLst>
              <a:ext uri="{FF2B5EF4-FFF2-40B4-BE49-F238E27FC236}">
                <a16:creationId xmlns:a16="http://schemas.microsoft.com/office/drawing/2014/main" id="{8E334A9E-679E-37EF-6121-12CC5CABF01B}"/>
              </a:ext>
            </a:extLst>
          </p:cNvPr>
          <p:cNvPicPr/>
          <p:nvPr/>
        </p:nvPicPr>
        <p:blipFill>
          <a:blip r:embed="rId2" cstate="print"/>
          <a:stretch>
            <a:fillRect/>
          </a:stretch>
        </p:blipFill>
        <p:spPr>
          <a:xfrm>
            <a:off x="11053372" y="6462618"/>
            <a:ext cx="1138628" cy="379455"/>
          </a:xfrm>
          <a:prstGeom prst="rect">
            <a:avLst/>
          </a:prstGeom>
        </p:spPr>
      </p:pic>
      <p:sp>
        <p:nvSpPr>
          <p:cNvPr id="5" name="Title 4">
            <a:extLst>
              <a:ext uri="{FF2B5EF4-FFF2-40B4-BE49-F238E27FC236}">
                <a16:creationId xmlns:a16="http://schemas.microsoft.com/office/drawing/2014/main" id="{42E548BC-D6ED-C029-AD40-DD27747CC2A4}"/>
              </a:ext>
            </a:extLst>
          </p:cNvPr>
          <p:cNvSpPr>
            <a:spLocks noGrp="1"/>
          </p:cNvSpPr>
          <p:nvPr>
            <p:ph type="title"/>
          </p:nvPr>
        </p:nvSpPr>
        <p:spPr>
          <a:xfrm>
            <a:off x="1059380" y="136092"/>
            <a:ext cx="10563306" cy="484748"/>
          </a:xfrm>
        </p:spPr>
        <p:txBody>
          <a:bodyPr/>
          <a:lstStyle/>
          <a:p>
            <a:pPr algn="ctr" rtl="0" fontAlgn="base">
              <a:lnSpc>
                <a:spcPct val="90000"/>
              </a:lnSpc>
              <a:spcBef>
                <a:spcPct val="0"/>
              </a:spcBef>
              <a:defRPr/>
            </a:pPr>
            <a:r>
              <a:rPr lang="en-US" sz="3500" dirty="0"/>
              <a:t>Revised Norms for being a Qualified Jeweller (QJ)…1/2</a:t>
            </a:r>
            <a:endParaRPr lang="en-IN" sz="3500" dirty="0"/>
          </a:p>
        </p:txBody>
      </p:sp>
    </p:spTree>
    <p:extLst>
      <p:ext uri="{BB962C8B-B14F-4D97-AF65-F5344CB8AC3E}">
        <p14:creationId xmlns:p14="http://schemas.microsoft.com/office/powerpoint/2010/main" val="1359973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DD88E333A5F468F0FDB0A116573C1" ma:contentTypeVersion="2" ma:contentTypeDescription="Create a new document." ma:contentTypeScope="" ma:versionID="0bdca49fbe681618b3834388cc5bdfc7">
  <xsd:schema xmlns:xsd="http://www.w3.org/2001/XMLSchema" xmlns:xs="http://www.w3.org/2001/XMLSchema" xmlns:p="http://schemas.microsoft.com/office/2006/metadata/properties" xmlns:ns3="ef7c6fce-c63b-4176-8a73-f6d8bf41178a" targetNamespace="http://schemas.microsoft.com/office/2006/metadata/properties" ma:root="true" ma:fieldsID="26f90cec67167b83964df4f00db01c66" ns3:_="">
    <xsd:import namespace="ef7c6fce-c63b-4176-8a73-f6d8bf41178a"/>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c6fce-c63b-4176-8a73-f6d8bf4117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C3207BF-2EDF-4FA3-A79E-5BA49D893C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c6fce-c63b-4176-8a73-f6d8bf411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D57F02-D9F4-4C0F-879F-EDDBEDA6688C}">
  <ds:schemaRefs>
    <ds:schemaRef ds:uri="http://schemas.microsoft.com/sharepoint/v3/contenttype/forms"/>
  </ds:schemaRefs>
</ds:datastoreItem>
</file>

<file path=customXml/itemProps3.xml><?xml version="1.0" encoding="utf-8"?>
<ds:datastoreItem xmlns:ds="http://schemas.openxmlformats.org/officeDocument/2006/customXml" ds:itemID="{43F0E842-BD76-4DFF-9734-CE0A41627C47}">
  <ds:schemaRefs>
    <ds:schemaRef ds:uri="ef7c6fce-c63b-4176-8a73-f6d8bf41178a"/>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purl.org/dc/term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24701</TotalTime>
  <Words>1547</Words>
  <Application>Microsoft Office PowerPoint</Application>
  <PresentationFormat>Widescreen</PresentationFormat>
  <Paragraphs>164</Paragraphs>
  <Slides>34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Aptos</vt:lpstr>
      <vt:lpstr>Book Antiqua</vt:lpstr>
      <vt:lpstr>Calibri</vt:lpstr>
      <vt:lpstr>IBM Plex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Advantage for IIBX Buyers (TRQ-Holders: IGCR Removed, Duty credit scrips)</vt:lpstr>
      <vt:lpstr>Revised Norms for being a Qualified Jeweller (QJ)…1/2</vt:lpstr>
      <vt:lpstr>PowerPoint Presentation</vt:lpstr>
      <vt:lpstr>Fit &amp; Proper person…1/2</vt:lpstr>
      <vt:lpstr>PowerPoint Presentation</vt:lpstr>
      <vt:lpstr>Purchase of BDR for import of gold/silver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Comment Box write: Trade Notice No 16 of 2025 &amp; 2026 dt 29 Oct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Knowledge center at IIBX website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Dharmesh Tejani(IFSC-BD)</dc:creator>
  <cp:lastModifiedBy>Mukesh Sharma</cp:lastModifiedBy>
  <cp:revision>1468</cp:revision>
  <dcterms:created xsi:type="dcterms:W3CDTF">2022-02-24T13:25:02Z</dcterms:created>
  <dcterms:modified xsi:type="dcterms:W3CDTF">2025-11-17T07:51:16Z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2021-11-11T00:00:00Z</vt:filetime>
  </property>
  <property fmtid="{D5CDD505-2E9C-101B-9397-08002B2CF9AE}" pid="3" name="Creator">
    <vt:lpwstr>Microsoft® PowerPoint® for Microsoft 365</vt:lpwstr>
  </property>
  <property fmtid="{D5CDD505-2E9C-101B-9397-08002B2CF9AE}" pid="4" name="LastSaved">
    <vt:filetime>2022-02-24T00:00:00Z</vt:filetime>
  </property>
  <property fmtid="{D5CDD505-2E9C-101B-9397-08002B2CF9AE}" pid="5" name="ContentTypeId">
    <vt:lpwstr>0x0101000DEDD88E333A5F468F0FDB0A116573C1</vt:lpwstr>
  </property>
</Properties>
</file>